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77"/>
  </p:notesMasterIdLst>
  <p:sldIdLst>
    <p:sldId id="256" r:id="rId4"/>
    <p:sldId id="287" r:id="rId5"/>
    <p:sldId id="343" r:id="rId6"/>
    <p:sldId id="353" r:id="rId7"/>
    <p:sldId id="294" r:id="rId8"/>
    <p:sldId id="297" r:id="rId9"/>
    <p:sldId id="299" r:id="rId10"/>
    <p:sldId id="300" r:id="rId11"/>
    <p:sldId id="301" r:id="rId12"/>
    <p:sldId id="304" r:id="rId13"/>
    <p:sldId id="305" r:id="rId14"/>
    <p:sldId id="344" r:id="rId15"/>
    <p:sldId id="306" r:id="rId16"/>
    <p:sldId id="347" r:id="rId17"/>
    <p:sldId id="346" r:id="rId18"/>
    <p:sldId id="307" r:id="rId19"/>
    <p:sldId id="308" r:id="rId20"/>
    <p:sldId id="309" r:id="rId21"/>
    <p:sldId id="355" r:id="rId22"/>
    <p:sldId id="310" r:id="rId23"/>
    <p:sldId id="311" r:id="rId24"/>
    <p:sldId id="312" r:id="rId25"/>
    <p:sldId id="314" r:id="rId26"/>
    <p:sldId id="315" r:id="rId27"/>
    <p:sldId id="316" r:id="rId28"/>
    <p:sldId id="345" r:id="rId29"/>
    <p:sldId id="317" r:id="rId30"/>
    <p:sldId id="318" r:id="rId31"/>
    <p:sldId id="319" r:id="rId32"/>
    <p:sldId id="320" r:id="rId33"/>
    <p:sldId id="351" r:id="rId34"/>
    <p:sldId id="350" r:id="rId35"/>
    <p:sldId id="352" r:id="rId36"/>
    <p:sldId id="286" r:id="rId37"/>
    <p:sldId id="284" r:id="rId38"/>
    <p:sldId id="285" r:id="rId39"/>
    <p:sldId id="357" r:id="rId40"/>
    <p:sldId id="358" r:id="rId41"/>
    <p:sldId id="359" r:id="rId42"/>
    <p:sldId id="259" r:id="rId43"/>
    <p:sldId id="261" r:id="rId44"/>
    <p:sldId id="262" r:id="rId45"/>
    <p:sldId id="361" r:id="rId46"/>
    <p:sldId id="362" r:id="rId47"/>
    <p:sldId id="263" r:id="rId48"/>
    <p:sldId id="264" r:id="rId49"/>
    <p:sldId id="265" r:id="rId50"/>
    <p:sldId id="266" r:id="rId51"/>
    <p:sldId id="267" r:id="rId52"/>
    <p:sldId id="271" r:id="rId53"/>
    <p:sldId id="360" r:id="rId54"/>
    <p:sldId id="329" r:id="rId55"/>
    <p:sldId id="328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276" r:id="rId69"/>
    <p:sldId id="279" r:id="rId70"/>
    <p:sldId id="258" r:id="rId71"/>
    <p:sldId id="273" r:id="rId72"/>
    <p:sldId id="281" r:id="rId73"/>
    <p:sldId id="348" r:id="rId74"/>
    <p:sldId id="349" r:id="rId75"/>
    <p:sldId id="282" r:id="rId7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RamBT8Kx+Nhyu9iZTh4lOg==" hashData="zyHJCs2D5EEkoRQF7TTnGoFBe/OJ6c9P/4mhjPIII8hBZLUOejQJ2Qtecli5byURcE+HYZTl2lIWOMPoQuyLX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4F8"/>
    <a:srgbClr val="ECF1F8"/>
    <a:srgbClr val="153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EF519-37A1-4DDD-952E-301A11F2672F}" type="datetimeFigureOut">
              <a:rPr lang="es-CO" smtClean="0"/>
              <a:t>02/02/2021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1DB24-0051-49DF-B45A-D3C0F6758B3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4442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1DB24-0051-49DF-B45A-D3C0F6758B35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718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PROBLEMAS AMBIENTALES EN PRADO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2A2AA-5A81-4F0C-BDE0-B053F1148B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241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4ECAD-A5C1-4DBF-8B0C-A9A7C488E54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75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BC229-7F44-48EF-A903-D347CFF8514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61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DD1C1-35B0-448E-8723-EE498CECF59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23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5789B-3B84-4C88-930D-5C8DB65990A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25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F778A-14FE-4B30-BC97-756CFC402D6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99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ED687-8281-4411-8E1B-C3F321D825C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06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CBEE7-FCCA-4FB3-9E66-F8D90A0B445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1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4E974-C437-423B-8B89-CFBC78FCE0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09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E3485-93F5-480D-AA6F-711733BAA5C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07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FB817-E25C-4541-B662-2A9F952D53F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4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A45CE-8CAE-4E1F-B611-1976252B37A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71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65CFB-BFEA-4834-BE82-97F5C90A620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78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4228D-D893-4D98-A51C-3AB3F0A58C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412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B651-EB2B-4327-B7D2-15672954F74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0525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888E1-D1EE-4A0E-B3E8-3518CCD5B3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620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A67C4-2B52-4748-A9FF-3525E181D3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042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9F087-E36B-47D3-950A-6FB86DDFD6E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15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D08F8-BAA0-419A-8447-E01C952AEC1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632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38974-6225-4A7D-92B6-F10D6BACD7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9632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DF9E4-1A86-444D-A947-F57B6D86BC9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039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52165-FD80-41C4-BAA9-97B212B128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35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A66F2-5D6D-45AA-A19F-179CBE5C6CF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2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02/02/2021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fld id="{7F957E12-7998-4CDD-A10B-D247753BB662}" type="slidenum">
              <a:rPr lang="es-E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0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A6BD627D-2956-4568-A346-8FF847107FCE}" type="slidenum">
              <a:rPr lang="es-ES"/>
              <a:pPr fontAlgn="base">
                <a:spcAft>
                  <a:spcPct val="0"/>
                </a:spcAft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559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LINEAS,%20ACTORES%20Y%20ENCADENAMIENTOS%20AMBIENTAL%20(V5)%20DEF.pptx#-1,17,Presentaci&#243;n de PowerPoin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LINEAS,%20ACTORES%20Y%20ENCADENAMIENTOS%20AMBIENTAL%20(V5)%20DEF.pptx#-1,18,Presentaci&#243;n de PowerPoint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LINEAS,%20ACTORES%20Y%20ENCADENAMIENTOS%20AMBIENTAL%20(V5)%20DEF.pptx#-1,18,Presentaci&#243;n de PowerPoint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Image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40960" cy="1470025"/>
          </a:xfrm>
        </p:spPr>
        <p:txBody>
          <a:bodyPr>
            <a:normAutofit/>
          </a:bodyPr>
          <a:lstStyle/>
          <a:p>
            <a:r>
              <a:rPr lang="es-CO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COMPLEJIDAD AMBIENTAL EN SAN ANTONIO DE PRADO</a:t>
            </a:r>
            <a:r>
              <a:rPr lang="es-CO" sz="2400" b="1" dirty="0" smtClean="0"/>
              <a:t/>
            </a:r>
            <a:br>
              <a:rPr lang="es-CO" sz="2400" b="1" dirty="0" smtClean="0"/>
            </a:br>
            <a:r>
              <a:rPr lang="es-CO" sz="2000" dirty="0" smtClean="0"/>
              <a:t/>
            </a:r>
            <a:br>
              <a:rPr lang="es-CO" sz="2000" dirty="0" smtClean="0"/>
            </a:br>
            <a:r>
              <a:rPr lang="es-CO" sz="1800" b="1" dirty="0" smtClean="0">
                <a:solidFill>
                  <a:schemeClr val="accent5">
                    <a:lumMod val="50000"/>
                  </a:schemeClr>
                </a:solidFill>
              </a:rPr>
              <a:t>Una mirada local en perspectiva regional con énfasis en la gestión y manejo de los bienes y servicios ambientales de las </a:t>
            </a:r>
            <a:r>
              <a:rPr lang="es-CO" sz="1800" b="1" dirty="0" err="1" smtClean="0">
                <a:solidFill>
                  <a:schemeClr val="accent5">
                    <a:lumMod val="50000"/>
                  </a:schemeClr>
                </a:solidFill>
              </a:rPr>
              <a:t>AIE</a:t>
            </a:r>
            <a:endParaRPr lang="es-CO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64523" y="3356992"/>
            <a:ext cx="8136904" cy="1008112"/>
          </a:xfrm>
        </p:spPr>
        <p:txBody>
          <a:bodyPr>
            <a:noAutofit/>
          </a:bodyPr>
          <a:lstStyle/>
          <a:p>
            <a:r>
              <a:rPr lang="es-CO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Espacio de socialización y análisis en el marco del </a:t>
            </a:r>
          </a:p>
          <a:p>
            <a:r>
              <a:rPr lang="es-CO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Consejo </a:t>
            </a:r>
            <a:r>
              <a:rPr lang="es-CO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O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convivencia - Secretaria de Gobierno y la</a:t>
            </a:r>
          </a:p>
          <a:p>
            <a:r>
              <a:rPr lang="es-CO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Mesa ambiental de San Antonio Prado</a:t>
            </a:r>
            <a:endParaRPr lang="es-CO" sz="1800" dirty="0" smtClean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564523" y="4725545"/>
            <a:ext cx="8136904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Convenio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N° 4600065647 de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2016, para la protección, conservación y mantenimiento de ecosistemas estratégicos y áreas protegidas en la comuna 80,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entre la Secretaría del Medio Ambiente de Medellín y la Corporación Pro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Romeral</a:t>
            </a: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2771800" y="6309320"/>
            <a:ext cx="3960440" cy="2880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 Antonio de Prado, noviembre de 2016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483768" y="1988840"/>
            <a:ext cx="403244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800" b="1" i="1" dirty="0" smtClean="0">
                <a:solidFill>
                  <a:srgbClr val="153943"/>
                </a:solidFill>
              </a:rPr>
              <a:t>Problemática ambiental y soluciones </a:t>
            </a:r>
            <a:endParaRPr lang="es-CO" sz="1800" b="1" i="1" dirty="0">
              <a:solidFill>
                <a:srgbClr val="153943"/>
              </a:solidFill>
            </a:endParaRPr>
          </a:p>
        </p:txBody>
      </p:sp>
      <p:pic>
        <p:nvPicPr>
          <p:cNvPr id="8" name="4 Imagen" descr="LOGO PROROMERAL TRANSPAREN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3" y="5856548"/>
            <a:ext cx="885421" cy="90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1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29208" y="1125538"/>
            <a:ext cx="36004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FLORA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s-ES" dirty="0">
              <a:latin typeface="Franklin Gothic Dem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1800" dirty="0">
                <a:latin typeface="Franklin Gothic Demi" pitchFamily="34" charset="0"/>
              </a:rPr>
              <a:t>Muy alta diversidad derivada de la alta precipitación y humedad, de las grandes variaciones en altura que permite variaciones en la temperatura y de los contrastantes procesos geológicos, además debido a la buena conservación de los ecosistemas de altura</a:t>
            </a:r>
            <a:endParaRPr lang="es-ES" sz="1800" dirty="0"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" y="0"/>
            <a:ext cx="9143999" cy="6866134"/>
            <a:chOff x="1" y="0"/>
            <a:chExt cx="9143999" cy="6866134"/>
          </a:xfrm>
        </p:grpSpPr>
        <p:pic>
          <p:nvPicPr>
            <p:cNvPr id="9222" name="Picture 6" descr="2004_0830Imagen0016 (sim 15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110189"/>
              <a:ext cx="3673584" cy="2755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7" descr="2004_0908Imagen0012 (limonaria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4110189"/>
              <a:ext cx="3672557" cy="275594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8" descr="IMG01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20638"/>
              <a:ext cx="3132137" cy="27654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9" descr="IMG01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888" y="3573463"/>
              <a:ext cx="2805112" cy="32845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" name="Picture 10" descr="IMG017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63"/>
            <a:stretch/>
          </p:blipFill>
          <p:spPr bwMode="auto">
            <a:xfrm>
              <a:off x="6497638" y="1557338"/>
              <a:ext cx="2646362" cy="30242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 descr="IMG023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959" y="0"/>
              <a:ext cx="2097115" cy="306948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 descr="IMG012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960" y="1764125"/>
              <a:ext cx="2527680" cy="30251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179388" y="188913"/>
            <a:ext cx="8785225" cy="9366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CARACTERÍSTICAS AMBIENTALES ASOCIADAS A LA PROBLEMÁTICA AMBIENTAL</a:t>
            </a:r>
          </a:p>
        </p:txBody>
      </p:sp>
    </p:spTree>
    <p:extLst>
      <p:ext uri="{BB962C8B-B14F-4D97-AF65-F5344CB8AC3E}">
        <p14:creationId xmlns:p14="http://schemas.microsoft.com/office/powerpoint/2010/main" val="25508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51520" y="1461792"/>
            <a:ext cx="3384500" cy="268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s-E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Franklin Gothic Demi" pitchFamily="34" charset="0"/>
              </a:rPr>
              <a:t>FAUNA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s-ES" dirty="0">
              <a:effectLst>
                <a:outerShdw blurRad="38100" dist="38100" dir="2700000" algn="tl">
                  <a:srgbClr val="C0C0C0"/>
                </a:outerShdw>
              </a:effectLst>
              <a:latin typeface="Franklin Gothic Demi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s-ES" sz="1800" dirty="0">
                <a:latin typeface="Franklin Gothic Demi" pitchFamily="34" charset="0"/>
              </a:rPr>
              <a:t> Alta diversidad derivada de la alta diversidad de flora y de las grandes variaciones en altura que permite variaciones en la temperatura, además debido a la buena conservación de los ecosistemas de </a:t>
            </a:r>
            <a:r>
              <a:rPr lang="es-ES" sz="1800" dirty="0" smtClean="0">
                <a:latin typeface="Franklin Gothic Demi" pitchFamily="34" charset="0"/>
              </a:rPr>
              <a:t>montaña</a:t>
            </a:r>
            <a:endParaRPr lang="es-ES" sz="2800" dirty="0"/>
          </a:p>
        </p:txBody>
      </p:sp>
      <p:pic>
        <p:nvPicPr>
          <p:cNvPr id="10244" name="Picture 4" descr="2004_1124Imagen00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t="14343" r="27463" b="17678"/>
          <a:stretch/>
        </p:blipFill>
        <p:spPr bwMode="auto">
          <a:xfrm rot="16200000">
            <a:off x="3427677" y="3091156"/>
            <a:ext cx="1586671" cy="1746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IMG0080 (sim 77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6"/>
          <a:stretch/>
        </p:blipFill>
        <p:spPr bwMode="auto">
          <a:xfrm>
            <a:off x="4820565" y="720687"/>
            <a:ext cx="2199707" cy="1844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657796"/>
            <a:ext cx="2915816" cy="2225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2004_0912Imagen0012 (larva de lepidoptero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-26988"/>
            <a:ext cx="2627784" cy="1971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2004_1001Imagen0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71" y="1843265"/>
            <a:ext cx="2220329" cy="2768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USUARIO\Documents\CONV SMA 2016\PLEGABLE\plegable 5 y 6\fotos\2005_0918Imagen01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44057"/>
            <a:ext cx="2951923" cy="2213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UARIO\Documents\CONV SMA 2016\PLEGABLE\plegable 5 y 6\fotos\2008_0125(00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256451"/>
            <a:ext cx="1970212" cy="2626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UARIO\Documents\CONV SMA 2016\PLEGABLE\plegable 5 y 6\fotos\2005_1230Imagen004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2" t="11518" r="17368" b="16222"/>
          <a:stretch/>
        </p:blipFill>
        <p:spPr bwMode="auto">
          <a:xfrm>
            <a:off x="5613077" y="4262959"/>
            <a:ext cx="1623219" cy="2599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179388" y="188913"/>
            <a:ext cx="8785225" cy="9366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CARACTERÍSTICAS AMBIENTALES ASOCIADAS A LA PROBLEMÁTICA AMBIENTAL</a:t>
            </a:r>
          </a:p>
        </p:txBody>
      </p:sp>
      <p:pic>
        <p:nvPicPr>
          <p:cNvPr id="4102" name="Picture 6" descr="C:\Users\USUARIO\Documents\CONV SMA 2016\PLEGABLE\AGENDA\Fotos BIODIV\San Antonio(FAUNA Y FLORA)\DSC070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/>
          <a:stretch/>
        </p:blipFill>
        <p:spPr bwMode="auto">
          <a:xfrm>
            <a:off x="4826235" y="2507284"/>
            <a:ext cx="2194037" cy="1755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67544" y="1484784"/>
            <a:ext cx="828092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    P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RINCIPALES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CARACTERÍSTICAS AMBIENTALES Y SOCIALES  RELACIONADAS CON LA PROBLEMÁTICA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AMBIENTAL</a:t>
            </a: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rgbClr val="00B050"/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s-ES" altLang="es-CO" sz="2000" b="1" dirty="0" smtClean="0">
                <a:solidFill>
                  <a:srgbClr val="00B050"/>
                </a:solidFill>
                <a:latin typeface="Verdana" pitchFamily="34" charset="0"/>
              </a:rPr>
              <a:t>PROBLEMAS AMBIENTALES MAS RELEVANTES</a:t>
            </a:r>
            <a:endParaRPr lang="es-ES" altLang="es-CO" sz="2000" b="1" dirty="0">
              <a:solidFill>
                <a:srgbClr val="00B050"/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ALGUNAS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POSIBLES SOLUCIONES CON ÉNFASIS EN LA PLANEACIÓN PARTICIPATIVA Y MANEJO DE BSA</a:t>
            </a: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PAPEL DE LAS </a:t>
            </a:r>
            <a:r>
              <a:rPr lang="es-ES" altLang="es-CO" sz="2000" b="1" dirty="0" err="1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AIE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LOCALES Y EL PLAN DE MANEJO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7544" y="47667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itchFamily="34" charset="0"/>
              </a:rPr>
              <a:t>TEMAS</a:t>
            </a:r>
            <a:endParaRPr lang="es-ES" altLang="es-CO" b="1" dirty="0">
              <a:solidFill>
                <a:schemeClr val="accent3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7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IMG0259 (secuencia 5)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15138"/>
            <a:ext cx="3924300" cy="2942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15" descr="PISTAS PATADEVAC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105" y="2420888"/>
            <a:ext cx="3203575" cy="2185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8" descr="DERRUMBE POTRER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80" y="3404262"/>
            <a:ext cx="4412319" cy="3453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6" descr="derrumbe en la Limo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36" y="0"/>
            <a:ext cx="3539967" cy="263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6" descr="Papel reciclado"/>
          <p:cNvSpPr>
            <a:spLocks noChangeArrowheads="1"/>
          </p:cNvSpPr>
          <p:nvPr/>
        </p:nvSpPr>
        <p:spPr bwMode="auto">
          <a:xfrm>
            <a:off x="1" y="1196926"/>
            <a:ext cx="3744912" cy="1223962"/>
          </a:xfrm>
          <a:prstGeom prst="rightArrowCallout">
            <a:avLst>
              <a:gd name="adj1" fmla="val 11100"/>
              <a:gd name="adj2" fmla="val 13707"/>
              <a:gd name="adj3" fmla="val 53600"/>
              <a:gd name="adj4" fmla="val 74901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DERRUMBES, MOVIMIENTOS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EN MASA, EROSIÓN DIFUSA,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REPTACIÓN, PISTAS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PATA DE VACA, ETC.</a:t>
            </a:r>
          </a:p>
        </p:txBody>
      </p:sp>
      <p:pic>
        <p:nvPicPr>
          <p:cNvPr id="18449" name="Picture 17" descr="derrumbe en la Limona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60" y="0"/>
            <a:ext cx="3021540" cy="263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</p:spTree>
    <p:extLst>
      <p:ext uri="{BB962C8B-B14F-4D97-AF65-F5344CB8AC3E}">
        <p14:creationId xmlns:p14="http://schemas.microsoft.com/office/powerpoint/2010/main" val="35992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29 Imagen" descr="IMG_4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5133217"/>
            <a:ext cx="2336223" cy="175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1 Título"/>
          <p:cNvSpPr>
            <a:spLocks noGrp="1"/>
          </p:cNvSpPr>
          <p:nvPr>
            <p:ph type="ctrTitle"/>
          </p:nvPr>
        </p:nvSpPr>
        <p:spPr>
          <a:xfrm>
            <a:off x="166850" y="807120"/>
            <a:ext cx="3786214" cy="853247"/>
          </a:xfrm>
        </p:spPr>
        <p:txBody>
          <a:bodyPr>
            <a:normAutofit/>
          </a:bodyPr>
          <a:lstStyle/>
          <a:p>
            <a:r>
              <a:rPr lang="es-ES" sz="2000" b="1" dirty="0" smtClean="0"/>
              <a:t>MOVIMIENTOS EN MASA</a:t>
            </a:r>
            <a:endParaRPr lang="es-ES_tradnl" sz="2000" b="1" dirty="0"/>
          </a:p>
        </p:txBody>
      </p:sp>
      <p:pic>
        <p:nvPicPr>
          <p:cNvPr id="12" name="11 Imagen" descr="MOVIMIENTOS EN MASA SADEP 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4669" y="0"/>
            <a:ext cx="5299364" cy="6858000"/>
          </a:xfrm>
          <a:prstGeom prst="rect">
            <a:avLst/>
          </a:prstGeom>
        </p:spPr>
      </p:pic>
      <p:pic>
        <p:nvPicPr>
          <p:cNvPr id="14" name="13 Imagen" descr="IMG_39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04457"/>
            <a:ext cx="2349488" cy="176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30 Imagen" descr="IMG_4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7861" y="2561449"/>
            <a:ext cx="228601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 descr="IMG_39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489879"/>
            <a:ext cx="2349488" cy="176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</p:spTree>
    <p:extLst>
      <p:ext uri="{BB962C8B-B14F-4D97-AF65-F5344CB8AC3E}">
        <p14:creationId xmlns:p14="http://schemas.microsoft.com/office/powerpoint/2010/main" val="202284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ctrTitle"/>
          </p:nvPr>
        </p:nvSpPr>
        <p:spPr>
          <a:xfrm>
            <a:off x="23912" y="865065"/>
            <a:ext cx="4357718" cy="691728"/>
          </a:xfrm>
        </p:spPr>
        <p:txBody>
          <a:bodyPr>
            <a:normAutofit/>
          </a:bodyPr>
          <a:lstStyle/>
          <a:p>
            <a:r>
              <a:rPr lang="es-ES" sz="2000" b="1" dirty="0" smtClean="0"/>
              <a:t>EROSIÓN ACTIVA</a:t>
            </a:r>
            <a:endParaRPr lang="es-ES_tradnl" sz="2000" b="1" dirty="0"/>
          </a:p>
        </p:txBody>
      </p:sp>
      <p:pic>
        <p:nvPicPr>
          <p:cNvPr id="2050" name="Picture 2" descr="EROSI_N_ACTIVAcorregida"/>
          <p:cNvPicPr>
            <a:picLocks noChangeAspect="1" noChangeArrowheads="1"/>
          </p:cNvPicPr>
          <p:nvPr/>
        </p:nvPicPr>
        <p:blipFill>
          <a:blip r:embed="rId2" cstate="print"/>
          <a:srcRect l="3416" t="1151" r="3128" b="2374"/>
          <a:stretch>
            <a:fillRect/>
          </a:stretch>
        </p:blipFill>
        <p:spPr bwMode="auto">
          <a:xfrm>
            <a:off x="4429124" y="-19309"/>
            <a:ext cx="4714876" cy="685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2005_1025Imagen00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937756"/>
            <a:ext cx="333377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9" descr="2006_1225Imagen00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3" y="4416653"/>
            <a:ext cx="3195630" cy="239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</p:spTree>
    <p:extLst>
      <p:ext uri="{BB962C8B-B14F-4D97-AF65-F5344CB8AC3E}">
        <p14:creationId xmlns:p14="http://schemas.microsoft.com/office/powerpoint/2010/main" val="403674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AutoShape 4" descr="Papel reciclado"/>
          <p:cNvSpPr>
            <a:spLocks noChangeArrowheads="1"/>
          </p:cNvSpPr>
          <p:nvPr/>
        </p:nvSpPr>
        <p:spPr bwMode="auto">
          <a:xfrm>
            <a:off x="899592" y="1975173"/>
            <a:ext cx="3313112" cy="1151582"/>
          </a:xfrm>
          <a:prstGeom prst="rightArrowCallout">
            <a:avLst>
              <a:gd name="adj1" fmla="val 25000"/>
              <a:gd name="adj2" fmla="val 25000"/>
              <a:gd name="adj3" fmla="val 54777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DESTRUCCIÓN DE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RELICTOS DE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BOSQUES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1588" y="-13940"/>
            <a:ext cx="9144272" cy="6877810"/>
            <a:chOff x="1588" y="-13940"/>
            <a:chExt cx="9144272" cy="6877810"/>
          </a:xfrm>
        </p:grpSpPr>
        <p:pic>
          <p:nvPicPr>
            <p:cNvPr id="6146" name="Picture 2" descr="C:\Users\USUARIO\Desktop\ANEXO III. MONIT CobVeg\09_Documentos\MONIT RELIC. BOSQUES 2015\ANEXOS Relictos Bosques 2015\ANEXO III-3. Fotos Monit. Bosques\MONIT BOSQUES (feb y marzo)\yaruamalitoSITIO5\IMG_6338 - Copy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4221088"/>
              <a:ext cx="3523709" cy="2642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J:\RESPALDO G\PROY. ANTERIORES\MONIT REC NAT\PROYECTO MONITOREO 2008\INF. FINAL\MONIT AGUAS Y BOSQUES SAP- 2008 (C)\FOTOS E IMÁGENES\FOTOS\fotos adicionales informe BOSQUES\2007_1130(009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4233788"/>
              <a:ext cx="3490912" cy="26181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J:\RESPALDO G\PROY. ANTERIORES\MONIT REC NAT\PROYECTO MONITOREO 2008\INF. FINAL\MONIT AGUAS Y BOSQUES SAP- 2008 (C)\FOTOS E IMÁGENES\FOTOS\fotos adicionales informe BOSQUES\2007_1130(006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9" b="2750"/>
            <a:stretch/>
          </p:blipFill>
          <p:spPr bwMode="auto">
            <a:xfrm>
              <a:off x="5690220" y="2420888"/>
              <a:ext cx="3455640" cy="28007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J:\RESPALDO G\PROY. ANTERIORES\MONIT REC NAT\PROYECTO MONITOREO 2008\INF. FINAL\MONIT AGUAS Y BOSQUES SAP- 2008 (C)\FOTOS E IMÁGENES\FOTOS\fotos adicionales informe BOSQUES\2008_0103(036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-13940"/>
              <a:ext cx="3419872" cy="25649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</p:spTree>
    <p:extLst>
      <p:ext uri="{BB962C8B-B14F-4D97-AF65-F5344CB8AC3E}">
        <p14:creationId xmlns:p14="http://schemas.microsoft.com/office/powerpoint/2010/main" val="278656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9" descr="Potrerito y puebl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76" y="1"/>
            <a:ext cx="3242223" cy="2431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:\FOTOS\2012 09 12 (monit)\2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9" t="18093" r="18868"/>
          <a:stretch/>
        </p:blipFill>
        <p:spPr bwMode="auto">
          <a:xfrm>
            <a:off x="3919544" y="1"/>
            <a:ext cx="2077219" cy="227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  <p:pic>
        <p:nvPicPr>
          <p:cNvPr id="20487" name="Picture 7" descr="Altos Romeral y Silenc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4318804"/>
            <a:ext cx="4737100" cy="2539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DERRUMBE POTRERIT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37068"/>
            <a:ext cx="3744416" cy="2722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Prado Urba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88" y="1650263"/>
            <a:ext cx="3619788" cy="2714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F:\Mis imagenes a nov 2016\2016-10-20 (monit relictos sucesion)\2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t="38021" r="52845" b="17611"/>
          <a:stretch/>
        </p:blipFill>
        <p:spPr bwMode="auto">
          <a:xfrm>
            <a:off x="5448796" y="2420888"/>
            <a:ext cx="370000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AutoShape 4" descr="Papel reciclado"/>
          <p:cNvSpPr>
            <a:spLocks noChangeArrowheads="1"/>
          </p:cNvSpPr>
          <p:nvPr/>
        </p:nvSpPr>
        <p:spPr bwMode="auto">
          <a:xfrm>
            <a:off x="177404" y="2367620"/>
            <a:ext cx="3671887" cy="1008062"/>
          </a:xfrm>
          <a:prstGeom prst="rightArrowCallout">
            <a:avLst>
              <a:gd name="adj1" fmla="val 25000"/>
              <a:gd name="adj2" fmla="val 25000"/>
              <a:gd name="adj3" fmla="val 60709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>
                <a:latin typeface="Berlin Sans FB" pitchFamily="34" charset="0"/>
              </a:rPr>
              <a:t>  </a:t>
            </a:r>
            <a:r>
              <a:rPr lang="es-ES" altLang="es-CO" sz="1400" dirty="0" smtClean="0">
                <a:latin typeface="Berlin Sans FB" pitchFamily="34" charset="0"/>
              </a:rPr>
              <a:t>EXCESIVA Y DESORDENADA</a:t>
            </a:r>
          </a:p>
          <a:p>
            <a:pPr algn="ctr" eaLnBrk="1" hangingPunct="1"/>
            <a:r>
              <a:rPr lang="es-ES" altLang="es-CO" sz="1400" dirty="0" smtClean="0">
                <a:latin typeface="Berlin Sans FB" pitchFamily="34" charset="0"/>
              </a:rPr>
              <a:t> EXPANSIÓN </a:t>
            </a:r>
            <a:r>
              <a:rPr lang="es-ES" altLang="es-CO" sz="1400" dirty="0">
                <a:latin typeface="Berlin Sans FB" pitchFamily="34" charset="0"/>
              </a:rPr>
              <a:t>URBANA</a:t>
            </a:r>
          </a:p>
        </p:txBody>
      </p:sp>
    </p:spTree>
    <p:extLst>
      <p:ext uri="{BB962C8B-B14F-4D97-AF65-F5344CB8AC3E}">
        <p14:creationId xmlns:p14="http://schemas.microsoft.com/office/powerpoint/2010/main" val="28122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contamin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21050"/>
            <a:ext cx="4716462" cy="353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CONTAMIN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375"/>
            <a:ext cx="3635375" cy="436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5" descr="desembocadura de la Cañaita, contami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105275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AutoShape 4" descr="Papel reciclado"/>
          <p:cNvSpPr>
            <a:spLocks noChangeArrowheads="1"/>
          </p:cNvSpPr>
          <p:nvPr/>
        </p:nvSpPr>
        <p:spPr bwMode="auto">
          <a:xfrm>
            <a:off x="179388" y="1557338"/>
            <a:ext cx="3384550" cy="1008062"/>
          </a:xfrm>
          <a:prstGeom prst="rightArrowCallout">
            <a:avLst>
              <a:gd name="adj1" fmla="val 25000"/>
              <a:gd name="adj2" fmla="val 25000"/>
              <a:gd name="adj3" fmla="val 55958"/>
              <a:gd name="adj4" fmla="val 72322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 smtClean="0">
                <a:latin typeface="Arial Rounded MT Bold" panose="020F0704030504030204" pitchFamily="34" charset="0"/>
              </a:rPr>
              <a:t>CONTAMINACIÓN DE </a:t>
            </a:r>
          </a:p>
          <a:p>
            <a:pPr algn="ctr" eaLnBrk="1" hangingPunct="1"/>
            <a:r>
              <a:rPr lang="es-ES" altLang="es-CO" sz="1400" dirty="0" smtClean="0">
                <a:latin typeface="Arial Rounded MT Bold" panose="020F0704030504030204" pitchFamily="34" charset="0"/>
              </a:rPr>
              <a:t>QUEBRADAS </a:t>
            </a:r>
            <a:r>
              <a:rPr lang="es-ES" altLang="es-CO" sz="1400" dirty="0">
                <a:latin typeface="Arial Rounded MT Bold" panose="020F0704030504030204" pitchFamily="34" charset="0"/>
              </a:rPr>
              <a:t>POR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AGUAS </a:t>
            </a:r>
            <a:r>
              <a:rPr lang="es-ES" altLang="es-CO" sz="1400" dirty="0" smtClean="0">
                <a:latin typeface="Arial Rounded MT Bold" panose="020F0704030504030204" pitchFamily="34" charset="0"/>
              </a:rPr>
              <a:t>RESIDUALES</a:t>
            </a:r>
            <a:endParaRPr lang="es-ES" altLang="es-CO" sz="1400" dirty="0">
              <a:latin typeface="Arial Rounded MT Bold" panose="020F0704030504030204" pitchFamily="34" charset="0"/>
            </a:endParaRPr>
          </a:p>
        </p:txBody>
      </p:sp>
      <p:pic>
        <p:nvPicPr>
          <p:cNvPr id="25617" name="Picture 17" descr="contaminación e intervencion de cauce (Manguala baja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0"/>
            <a:ext cx="2840037" cy="3789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</p:spTree>
    <p:extLst>
      <p:ext uri="{BB962C8B-B14F-4D97-AF65-F5344CB8AC3E}">
        <p14:creationId xmlns:p14="http://schemas.microsoft.com/office/powerpoint/2010/main" val="296092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4363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  <p:pic>
        <p:nvPicPr>
          <p:cNvPr id="1027" name="Picture 3" descr="C:\Users\USUARIO\Documents\MESAP 2016\A MESAP NOV 2016\FOTOS\ICASAP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695"/>
            <a:ext cx="9143999" cy="64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1" y="764704"/>
            <a:ext cx="1656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dirty="0" err="1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ICASAP</a:t>
            </a:r>
            <a:r>
              <a:rPr lang="es-ES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2015</a:t>
            </a:r>
            <a:endParaRPr lang="es-ES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50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67544" y="1484784"/>
            <a:ext cx="828092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    P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RINCIPALES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CARACTERÍSTICAS AMBIENTALES Y SOCIALES  RELACIONADAS CON LA PROBLEMÁTICA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AMBIENTAL</a:t>
            </a: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PROBLEMAS AMBIENTALES MAS RELEVANTES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ALGUNAS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POSIBLES SOLUCIONES CON ÉNFASIS EN LA PLANEACIÓN PARTICIPATIVA Y MANEJO DE BSA</a:t>
            </a: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PAPEL DE LAS </a:t>
            </a:r>
            <a:r>
              <a:rPr lang="es-ES" altLang="es-CO" sz="2000" b="1" dirty="0" err="1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AIE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LOCALES Y EL PLAN DE MANEJO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7544" y="47667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itchFamily="34" charset="0"/>
              </a:rPr>
              <a:t>TEMAS</a:t>
            </a:r>
            <a:endParaRPr lang="es-ES" altLang="es-CO" b="1" dirty="0">
              <a:solidFill>
                <a:schemeClr val="accent3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61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11" descr="corregimientos de medellí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35" y="188913"/>
            <a:ext cx="252095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4" descr="Papel reciclado"/>
          <p:cNvSpPr>
            <a:spLocks noChangeArrowheads="1"/>
          </p:cNvSpPr>
          <p:nvPr/>
        </p:nvSpPr>
        <p:spPr bwMode="auto">
          <a:xfrm>
            <a:off x="317500" y="2081213"/>
            <a:ext cx="3112041" cy="1008062"/>
          </a:xfrm>
          <a:prstGeom prst="rightArrowCallout">
            <a:avLst>
              <a:gd name="adj1" fmla="val 25000"/>
              <a:gd name="adj2" fmla="val 25000"/>
              <a:gd name="adj3" fmla="val 47008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EXPANSIÓN DE USOS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INDUSTRIALES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Y MINEROS</a:t>
            </a:r>
          </a:p>
        </p:txBody>
      </p:sp>
      <p:pic>
        <p:nvPicPr>
          <p:cNvPr id="21518" name="Picture 14" descr="MINERIA EN ALTAVI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00" y="3954463"/>
            <a:ext cx="4297899" cy="2903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  <p:pic>
        <p:nvPicPr>
          <p:cNvPr id="10242" name="Picture 2" descr="F:\Mis imagenes a nov 2016\2016-09-02 (visita Biosolidos-El Salado)\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" y="3861048"/>
            <a:ext cx="3995774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UARIO\Desktop\ANEXO II. MONIT AGUAS\09_Documentos\MONIT QUEBR. 2015\ANEXOS AGUAS\ANEXO II-14. fotos humedales 2016\2016-02-29 (invasion humedales en La Florida)\0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6845" r="8741" b="21093"/>
          <a:stretch/>
        </p:blipFill>
        <p:spPr bwMode="auto">
          <a:xfrm>
            <a:off x="4706110" y="31676"/>
            <a:ext cx="4433574" cy="2893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827584" y="3881464"/>
            <a:ext cx="1656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 smtClean="0">
                <a:latin typeface="Berlin Sans FB" pitchFamily="34" charset="0"/>
              </a:rPr>
              <a:t>PLANTA </a:t>
            </a:r>
            <a:r>
              <a:rPr lang="es-ES" sz="1400" dirty="0" err="1" smtClean="0">
                <a:latin typeface="Berlin Sans FB" pitchFamily="34" charset="0"/>
              </a:rPr>
              <a:t>BIOSÓLIDOS</a:t>
            </a:r>
            <a:endParaRPr lang="es-ES" sz="1400" dirty="0">
              <a:latin typeface="Berlin Sans FB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38597" y="2913716"/>
            <a:ext cx="4225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 smtClean="0">
                <a:latin typeface="Berlin Sans FB" pitchFamily="34" charset="0"/>
              </a:rPr>
              <a:t>PROYECTOS URBANÍSTICOS SOBRE HUMEDALES</a:t>
            </a:r>
            <a:endParaRPr lang="es-ES" sz="1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Uso agrí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42" y="0"/>
            <a:ext cx="4932362" cy="3392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(pasto cocuy, fondo Vergel, Palo Blanc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" y="3902298"/>
            <a:ext cx="4716463" cy="2952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J:\RESPALDO G\PROY. ANTERIORES\MONIT REC NAT\MONIT. AGUA 2009 (DEF)\05_IMAGENES\FOTOS E IMÁGENES\2009_1008Imagen0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2" b="16642"/>
          <a:stretch/>
        </p:blipFill>
        <p:spPr bwMode="auto">
          <a:xfrm>
            <a:off x="2914890" y="2657055"/>
            <a:ext cx="3141348" cy="249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J:\RESPALDO G\PROY. ANTERIORES\MONIT REC NAT\MONIT. AGUA 2009 (DEF)\05_IMAGENES\FOTOS E IMÁGENES\2009_1008Imagen00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19846"/>
            <a:ext cx="3129167" cy="417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  <p:sp>
        <p:nvSpPr>
          <p:cNvPr id="22532" name="AutoShape 4" descr="Papel reciclado"/>
          <p:cNvSpPr>
            <a:spLocks noChangeArrowheads="1"/>
          </p:cNvSpPr>
          <p:nvPr/>
        </p:nvSpPr>
        <p:spPr bwMode="auto">
          <a:xfrm>
            <a:off x="179387" y="904652"/>
            <a:ext cx="4537075" cy="1440160"/>
          </a:xfrm>
          <a:prstGeom prst="rightArrowCallout">
            <a:avLst>
              <a:gd name="adj1" fmla="val 25000"/>
              <a:gd name="adj2" fmla="val 25000"/>
              <a:gd name="adj3" fmla="val 61781"/>
              <a:gd name="adj4" fmla="val 71985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CONTAMINACIÓN DE AGUAS Y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AIRE POR USOS AGROPECUARIOS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(EXCRETAS, PLAGUICIDAS) Y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ACTIVIDADES DE TRANSPORTE</a:t>
            </a:r>
          </a:p>
          <a:p>
            <a:pPr algn="ctr" eaLnBrk="1" hangingPunct="1"/>
            <a:r>
              <a:rPr lang="es-ES" altLang="es-CO" sz="1400" dirty="0" smtClean="0">
                <a:latin typeface="Arial Rounded MT Bold" panose="020F0704030504030204" pitchFamily="34" charset="0"/>
              </a:rPr>
              <a:t>VEHICULAR (RUIDO Y GASES)</a:t>
            </a:r>
            <a:endParaRPr lang="es-ES" altLang="es-CO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123728" y="3789040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 smtClean="0">
                <a:latin typeface="Berlin Sans FB" pitchFamily="34" charset="0"/>
              </a:rPr>
              <a:t>RIEGO DE EXCRETAS LÍQUIDAS</a:t>
            </a:r>
            <a:endParaRPr lang="es-ES" sz="1400" dirty="0">
              <a:latin typeface="Berlin Sans FB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36096" y="2133835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 smtClean="0">
                <a:solidFill>
                  <a:schemeClr val="bg1"/>
                </a:solidFill>
                <a:latin typeface="Berlin Sans FB" pitchFamily="34" charset="0"/>
              </a:rPr>
              <a:t>USO INTENSIVO DE PLAGUICIDAS</a:t>
            </a:r>
            <a:endParaRPr lang="es-ES" sz="1400" dirty="0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00192" y="2996952"/>
            <a:ext cx="22322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 smtClean="0">
                <a:latin typeface="Berlin Sans FB" pitchFamily="34" charset="0"/>
              </a:rPr>
              <a:t>RETIROS DE QUEBRADAS INVADIDOS POR GANADERÍA</a:t>
            </a:r>
            <a:endParaRPr lang="es-ES" sz="14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USO RECREATIVO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37" y="4077072"/>
            <a:ext cx="3710863" cy="2780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basuras en la Caña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516297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  <p:pic>
        <p:nvPicPr>
          <p:cNvPr id="23559" name="Picture 7" descr="basuras en potreros por pase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46701"/>
            <a:ext cx="4211960" cy="3159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J:\RESPALDO G\PROY. ANTERIORES\MONIT REC NAT\MONIT. AGUAS SAP 2013 (V DVD)\05_Documentos\Informe Final\FOTOS Monitoreo 2013\Fotos\2013 7 31 (Larga del Salado y Dña Maria)\P73104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12" y="2204864"/>
            <a:ext cx="3755826" cy="2816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AutoShape 4" descr="Papel reciclado"/>
          <p:cNvSpPr>
            <a:spLocks noChangeArrowheads="1"/>
          </p:cNvSpPr>
          <p:nvPr/>
        </p:nvSpPr>
        <p:spPr bwMode="auto">
          <a:xfrm>
            <a:off x="28449" y="1628800"/>
            <a:ext cx="3823472" cy="1295400"/>
          </a:xfrm>
          <a:prstGeom prst="rightArrowCallout">
            <a:avLst>
              <a:gd name="adj1" fmla="val 25000"/>
              <a:gd name="adj2" fmla="val 26642"/>
              <a:gd name="adj3" fmla="val 67593"/>
              <a:gd name="adj4" fmla="val 7025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1400" dirty="0" smtClean="0">
                <a:latin typeface="Arial Rounded MT Bold" panose="020F0704030504030204" pitchFamily="34" charset="0"/>
              </a:rPr>
              <a:t>CONTAMINACIÓN POR </a:t>
            </a:r>
          </a:p>
          <a:p>
            <a:pPr eaLnBrk="1" hangingPunct="1"/>
            <a:r>
              <a:rPr lang="es-ES" altLang="es-CO" sz="1400" dirty="0" smtClean="0">
                <a:latin typeface="Arial Rounded MT Bold" panose="020F0704030504030204" pitchFamily="34" charset="0"/>
              </a:rPr>
              <a:t>BASURAS </a:t>
            </a:r>
            <a:r>
              <a:rPr lang="es-ES" altLang="es-CO" sz="1400" dirty="0">
                <a:latin typeface="Arial Rounded MT Bold" panose="020F0704030504030204" pitchFamily="34" charset="0"/>
              </a:rPr>
              <a:t>EN QUEBRADAS, </a:t>
            </a:r>
          </a:p>
          <a:p>
            <a:pPr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CALLES Y POTREROS POR </a:t>
            </a:r>
          </a:p>
          <a:p>
            <a:pPr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CIUDADANOS Y PASEANTES</a:t>
            </a:r>
          </a:p>
        </p:txBody>
      </p:sp>
    </p:spTree>
    <p:extLst>
      <p:ext uri="{BB962C8B-B14F-4D97-AF65-F5344CB8AC3E}">
        <p14:creationId xmlns:p14="http://schemas.microsoft.com/office/powerpoint/2010/main" val="58098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ORQUID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08450"/>
            <a:ext cx="4067175" cy="2749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bos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1248"/>
            <a:ext cx="5216148" cy="3966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2004_0906Imagen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203575" cy="2859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2004_0927Imagen0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3993725" cy="2996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AutoShape 4" descr="Papel reciclado"/>
          <p:cNvSpPr>
            <a:spLocks noChangeArrowheads="1"/>
          </p:cNvSpPr>
          <p:nvPr/>
        </p:nvSpPr>
        <p:spPr bwMode="auto">
          <a:xfrm>
            <a:off x="15156" y="1429545"/>
            <a:ext cx="3764756" cy="1207368"/>
          </a:xfrm>
          <a:prstGeom prst="rightArrowCallout">
            <a:avLst>
              <a:gd name="adj1" fmla="val 25000"/>
              <a:gd name="adj2" fmla="val 25000"/>
              <a:gd name="adj3" fmla="val 49168"/>
              <a:gd name="adj4" fmla="val 6554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 smtClean="0">
                <a:latin typeface="Berlin Sans FB" pitchFamily="34" charset="0"/>
              </a:rPr>
              <a:t>CACERÍA Y </a:t>
            </a:r>
            <a:r>
              <a:rPr lang="es-ES" altLang="es-CO" sz="1400" dirty="0">
                <a:latin typeface="Berlin Sans FB" pitchFamily="34" charset="0"/>
              </a:rPr>
              <a:t>EXTRACCIÓN </a:t>
            </a:r>
            <a:endParaRPr lang="es-ES" altLang="es-CO" sz="1400" dirty="0" smtClean="0">
              <a:latin typeface="Berlin Sans FB" pitchFamily="34" charset="0"/>
            </a:endParaRPr>
          </a:p>
          <a:p>
            <a:pPr algn="ctr" eaLnBrk="1" hangingPunct="1"/>
            <a:r>
              <a:rPr lang="es-ES" altLang="es-CO" sz="1400" dirty="0" smtClean="0">
                <a:latin typeface="Berlin Sans FB" pitchFamily="34" charset="0"/>
              </a:rPr>
              <a:t>DE MUSGO</a:t>
            </a:r>
            <a:r>
              <a:rPr lang="es-ES" altLang="es-CO" sz="1400" dirty="0">
                <a:latin typeface="Berlin Sans FB" pitchFamily="34" charset="0"/>
              </a:rPr>
              <a:t>, SARRO, </a:t>
            </a:r>
          </a:p>
          <a:p>
            <a:pPr algn="ctr" eaLnBrk="1" hangingPunct="1"/>
            <a:r>
              <a:rPr lang="es-ES" altLang="es-CO" sz="1400" dirty="0">
                <a:latin typeface="Berlin Sans FB" pitchFamily="34" charset="0"/>
              </a:rPr>
              <a:t>TIERRA, PLANTAS, </a:t>
            </a:r>
            <a:r>
              <a:rPr lang="es-ES" altLang="es-CO" sz="1400" dirty="0" err="1" smtClean="0">
                <a:latin typeface="Berlin Sans FB" pitchFamily="34" charset="0"/>
              </a:rPr>
              <a:t>ETC</a:t>
            </a:r>
            <a:r>
              <a:rPr lang="es-ES" altLang="es-CO" sz="1400" dirty="0" smtClean="0">
                <a:latin typeface="Berlin Sans FB" pitchFamily="34" charset="0"/>
              </a:rPr>
              <a:t>, </a:t>
            </a:r>
            <a:r>
              <a:rPr lang="es-ES" altLang="es-CO" sz="1400" dirty="0">
                <a:latin typeface="Berlin Sans FB" pitchFamily="34" charset="0"/>
              </a:rPr>
              <a:t>POR</a:t>
            </a:r>
          </a:p>
          <a:p>
            <a:pPr algn="ctr" eaLnBrk="1" hangingPunct="1"/>
            <a:r>
              <a:rPr lang="es-ES" altLang="es-CO" sz="1400" dirty="0">
                <a:latin typeface="Berlin Sans FB" pitchFamily="34" charset="0"/>
              </a:rPr>
              <a:t>COMERCIANTES Y PASEOS</a:t>
            </a:r>
          </a:p>
        </p:txBody>
      </p:sp>
      <p:pic>
        <p:nvPicPr>
          <p:cNvPr id="24585" name="Picture 9" descr="MUSGOS Y LIQUE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2565400"/>
            <a:ext cx="3208337" cy="240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FL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52738"/>
            <a:ext cx="2943895" cy="2448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</p:spTree>
    <p:extLst>
      <p:ext uri="{BB962C8B-B14F-4D97-AF65-F5344CB8AC3E}">
        <p14:creationId xmlns:p14="http://schemas.microsoft.com/office/powerpoint/2010/main" val="62029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  <p:pic>
        <p:nvPicPr>
          <p:cNvPr id="2050" name="Picture 2" descr="I:\FOTOS\2012 08 28 Retiros (Limona,Cabuyala,Macana,Zulia,Indio, Larga)2012\Mon. retiros 0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 b="49766"/>
          <a:stretch/>
        </p:blipFill>
        <p:spPr bwMode="auto">
          <a:xfrm>
            <a:off x="0" y="4423145"/>
            <a:ext cx="9144000" cy="2434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UARIO\Desktop\PARTE CENTRAL S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b="4075"/>
          <a:stretch/>
        </p:blipFill>
        <p:spPr bwMode="auto">
          <a:xfrm>
            <a:off x="4160953" y="0"/>
            <a:ext cx="4990850" cy="37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Prado Urb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" y="1988840"/>
            <a:ext cx="4108272" cy="338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4" descr="Papel reciclado"/>
          <p:cNvSpPr>
            <a:spLocks noChangeArrowheads="1"/>
          </p:cNvSpPr>
          <p:nvPr/>
        </p:nvSpPr>
        <p:spPr bwMode="auto">
          <a:xfrm>
            <a:off x="627580" y="802031"/>
            <a:ext cx="4176712" cy="1439862"/>
          </a:xfrm>
          <a:prstGeom prst="rightArrowCallout">
            <a:avLst>
              <a:gd name="adj1" fmla="val 25000"/>
              <a:gd name="adj2" fmla="val 25000"/>
              <a:gd name="adj3" fmla="val 48346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DÉFICIT NOTABLE DE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ESPACIO PÚBLICO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(ACERAS, ZONAS VERDES,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PARQUES,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PLACAS DEPORTIVAS)</a:t>
            </a:r>
          </a:p>
        </p:txBody>
      </p:sp>
    </p:spTree>
    <p:extLst>
      <p:ext uri="{BB962C8B-B14F-4D97-AF65-F5344CB8AC3E}">
        <p14:creationId xmlns:p14="http://schemas.microsoft.com/office/powerpoint/2010/main" val="36874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manos de amista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76475"/>
            <a:ext cx="3744913" cy="2808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rente a frente (NB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73" y="0"/>
            <a:ext cx="3167063" cy="292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AutoShape 4" descr="Papel reciclado"/>
          <p:cNvSpPr>
            <a:spLocks noChangeArrowheads="1"/>
          </p:cNvSpPr>
          <p:nvPr/>
        </p:nvSpPr>
        <p:spPr bwMode="auto">
          <a:xfrm>
            <a:off x="179388" y="1557338"/>
            <a:ext cx="4392612" cy="1655762"/>
          </a:xfrm>
          <a:prstGeom prst="rightArrowCallout">
            <a:avLst>
              <a:gd name="adj1" fmla="val 25000"/>
              <a:gd name="adj2" fmla="val 25000"/>
              <a:gd name="adj3" fmla="val 44215"/>
              <a:gd name="adj4" fmla="val 71293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BAJO NIVEL DE CONCIENCIA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AMBIENTAL Y DE SENTIDO DE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PERTENENCIA, DETERIORO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CULTURAL Y ECONÓMICO QUE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OBLIGAN A DESTRUIR EL </a:t>
            </a:r>
          </a:p>
          <a:p>
            <a:pPr algn="ctr" eaLnBrk="1" hangingPunct="1"/>
            <a:r>
              <a:rPr lang="es-ES" altLang="es-CO" sz="1400" dirty="0">
                <a:latin typeface="Arial Rounded MT Bold" panose="020F0704030504030204" pitchFamily="34" charset="0"/>
              </a:rPr>
              <a:t>MEDIO AMBIENTE</a:t>
            </a:r>
          </a:p>
        </p:txBody>
      </p:sp>
      <p:pic>
        <p:nvPicPr>
          <p:cNvPr id="26630" name="Picture 6" descr="Niño mirando (NBC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5100"/>
            <a:ext cx="4500563" cy="288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PROBLEMAS AMBIENTALES</a:t>
            </a:r>
          </a:p>
        </p:txBody>
      </p:sp>
    </p:spTree>
    <p:extLst>
      <p:ext uri="{BB962C8B-B14F-4D97-AF65-F5344CB8AC3E}">
        <p14:creationId xmlns:p14="http://schemas.microsoft.com/office/powerpoint/2010/main" val="40579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67544" y="1484784"/>
            <a:ext cx="828092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    P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RINCIPALES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CARACTERÍSTICAS AMBIENTALES Y SOCIALES  RELACIONADAS CON LA PROBLEMÁTICA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AMBIENTAL</a:t>
            </a: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PROBLEMAS AMBIENTALES MAS RELEVANTES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rgbClr val="00B050"/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rgbClr val="00B050"/>
                </a:solidFill>
                <a:latin typeface="Verdana" pitchFamily="34" charset="0"/>
              </a:rPr>
              <a:t>   </a:t>
            </a:r>
            <a:r>
              <a:rPr lang="es-ES" altLang="es-CO" sz="2000" b="1" dirty="0">
                <a:solidFill>
                  <a:srgbClr val="00B050"/>
                </a:solidFill>
                <a:latin typeface="Verdana" pitchFamily="34" charset="0"/>
              </a:rPr>
              <a:t>ALGUNAS  </a:t>
            </a:r>
            <a:r>
              <a:rPr lang="es-ES" altLang="es-CO" sz="2000" b="1" dirty="0" smtClean="0">
                <a:solidFill>
                  <a:srgbClr val="00B050"/>
                </a:solidFill>
                <a:latin typeface="Verdana" pitchFamily="34" charset="0"/>
              </a:rPr>
              <a:t>POSIBLES SOLUCIONES CON ÉNFASIS EN LA PLANEACIÓN PARTICIPATIVA Y MANEJO DE BSA</a:t>
            </a: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PAPEL DE LAS </a:t>
            </a:r>
            <a:r>
              <a:rPr lang="es-ES" altLang="es-CO" sz="2000" b="1" dirty="0" err="1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AIE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LOCALES Y EL PLAN DE MANEJO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7544" y="47667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itchFamily="34" charset="0"/>
              </a:rPr>
              <a:t>TEMAS</a:t>
            </a:r>
            <a:endParaRPr lang="es-ES" altLang="es-CO" b="1" dirty="0">
              <a:solidFill>
                <a:schemeClr val="accent3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831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C8D09D7-ABBF-483F-8654-46749D89275A}" type="slidenum">
              <a:rPr lang="es-ES" altLang="es-CO" sz="1400" smtClean="0"/>
              <a:pPr eaLnBrk="1" hangingPunct="1"/>
              <a:t>27</a:t>
            </a:fld>
            <a:endParaRPr lang="es-ES" altLang="es-CO" sz="1400" smtClean="0"/>
          </a:p>
        </p:txBody>
      </p:sp>
      <p:pic>
        <p:nvPicPr>
          <p:cNvPr id="30730" name="Picture 10" descr="udet  Fac cie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140200" cy="3762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AutoShape 8" descr="Papel seda azul"/>
          <p:cNvSpPr>
            <a:spLocks noChangeArrowheads="1"/>
          </p:cNvSpPr>
          <p:nvPr/>
        </p:nvSpPr>
        <p:spPr bwMode="auto">
          <a:xfrm>
            <a:off x="179512" y="765175"/>
            <a:ext cx="5040188" cy="1511300"/>
          </a:xfrm>
          <a:prstGeom prst="downArrowCallout">
            <a:avLst>
              <a:gd name="adj1" fmla="val 78204"/>
              <a:gd name="adj2" fmla="val 100053"/>
              <a:gd name="adj3" fmla="val 16667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38100" cmpd="thinThick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600" b="1" dirty="0" smtClean="0">
                <a:latin typeface="Arial" charset="0"/>
              </a:rPr>
              <a:t>APLICACIÓN REAL DE LA PLANIFICACIÓN </a:t>
            </a:r>
          </a:p>
          <a:p>
            <a:pPr algn="ctr" eaLnBrk="1" hangingPunct="1"/>
            <a:r>
              <a:rPr lang="es-ES" altLang="es-CO" sz="1600" b="1" dirty="0" smtClean="0">
                <a:latin typeface="Arial" charset="0"/>
              </a:rPr>
              <a:t>Y </a:t>
            </a:r>
            <a:r>
              <a:rPr lang="es-ES" altLang="es-CO" sz="1600" b="1" dirty="0">
                <a:latin typeface="Arial" charset="0"/>
              </a:rPr>
              <a:t>ORDENAMIENTO DEL USO DE LA TIERRA</a:t>
            </a:r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591861" y="2349499"/>
            <a:ext cx="4248150" cy="4175125"/>
          </a:xfrm>
          <a:prstGeom prst="roundRect">
            <a:avLst>
              <a:gd name="adj" fmla="val 21838"/>
            </a:avLst>
          </a:prstGeom>
          <a:solidFill>
            <a:srgbClr val="EBFFEB"/>
          </a:solidFill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</a:t>
            </a:r>
            <a:r>
              <a:rPr lang="es-ES" altLang="es-CO" sz="1200" b="1" dirty="0" err="1" smtClean="0">
                <a:latin typeface="Verdana" pitchFamily="34" charset="0"/>
              </a:rPr>
              <a:t>POMCA</a:t>
            </a:r>
            <a:r>
              <a:rPr lang="es-ES" altLang="es-CO" sz="1200" b="1" dirty="0" smtClean="0">
                <a:latin typeface="Verdana" pitchFamily="34" charset="0"/>
              </a:rPr>
              <a:t> ABURRÁ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</a:t>
            </a:r>
            <a:r>
              <a:rPr lang="es-ES" altLang="es-CO" sz="1200" b="1" dirty="0" err="1" smtClean="0">
                <a:latin typeface="Verdana" pitchFamily="34" charset="0"/>
              </a:rPr>
              <a:t>DMI</a:t>
            </a:r>
            <a:r>
              <a:rPr lang="es-ES" altLang="es-CO" sz="1200" b="1" dirty="0" smtClean="0">
                <a:latin typeface="Verdana" pitchFamily="34" charset="0"/>
              </a:rPr>
              <a:t> </a:t>
            </a:r>
            <a:r>
              <a:rPr lang="es-ES" altLang="es-CO" sz="1200" b="1" dirty="0" err="1" smtClean="0">
                <a:latin typeface="Verdana" pitchFamily="34" charset="0"/>
              </a:rPr>
              <a:t>DVARC</a:t>
            </a:r>
            <a:endParaRPr lang="es-ES" altLang="es-CO" sz="1200" b="1" dirty="0" smtClean="0">
              <a:latin typeface="Verdana" pitchFamily="34" charset="0"/>
            </a:endParaRP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</a:t>
            </a:r>
            <a:r>
              <a:rPr lang="es-ES" altLang="es-CO" sz="1200" b="1" dirty="0" err="1" smtClean="0">
                <a:latin typeface="Verdana" pitchFamily="34" charset="0"/>
              </a:rPr>
              <a:t>POT</a:t>
            </a:r>
            <a:r>
              <a:rPr lang="es-ES" altLang="es-CO" sz="1200" b="1" dirty="0" smtClean="0">
                <a:latin typeface="Verdana" pitchFamily="34" charset="0"/>
              </a:rPr>
              <a:t> MEDELLÍN</a:t>
            </a:r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*PLAN DE DESARROLLO LOCAL –</a:t>
            </a:r>
            <a:r>
              <a:rPr lang="es-ES" altLang="es-CO" sz="1200" b="1" dirty="0" err="1" smtClean="0">
                <a:latin typeface="Verdana" pitchFamily="34" charset="0"/>
              </a:rPr>
              <a:t>PDL</a:t>
            </a:r>
            <a:endParaRPr lang="es-ES" altLang="es-CO" sz="1200" b="1" dirty="0" smtClean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 </a:t>
            </a:r>
            <a:r>
              <a:rPr lang="es-ES" altLang="es-CO" sz="1200" b="1" dirty="0">
                <a:latin typeface="Verdana" pitchFamily="34" charset="0"/>
              </a:rPr>
              <a:t>Y </a:t>
            </a:r>
            <a:r>
              <a:rPr lang="es-ES" altLang="es-CO" sz="1200" b="1" dirty="0" smtClean="0">
                <a:latin typeface="Verdana" pitchFamily="34" charset="0"/>
              </a:rPr>
              <a:t>PLAN DE ACCIÓN AMBIENTAL-</a:t>
            </a:r>
            <a:r>
              <a:rPr lang="es-ES" altLang="es-CO" sz="1200" b="1" dirty="0" err="1" smtClean="0">
                <a:latin typeface="Verdana" pitchFamily="34" charset="0"/>
              </a:rPr>
              <a:t>PAAL</a:t>
            </a:r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*CLASIFICACIÓN DE LA CAPACIDAD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DE USO MÁXIMO DE LA TIERRA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MEDIANTE UN SISTEMA CIENTÍFICO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Y COMPROBADO PARA NUESTRAS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CONDICIONES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(por ejemplo SISTEMA </a:t>
            </a:r>
            <a:r>
              <a:rPr lang="es-ES" altLang="es-CO" sz="1200" b="1" dirty="0" err="1">
                <a:latin typeface="Verdana" pitchFamily="34" charset="0"/>
              </a:rPr>
              <a:t>TOSI</a:t>
            </a:r>
            <a:r>
              <a:rPr lang="es-ES" altLang="es-CO" sz="1200" b="1" dirty="0">
                <a:latin typeface="Verdana" pitchFamily="34" charset="0"/>
              </a:rPr>
              <a:t>)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*CAPACITACIÓN PARA LA PLANIFICACIÓN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Y EJECUCIÓN </a:t>
            </a:r>
            <a:r>
              <a:rPr lang="es-ES" altLang="es-CO" sz="1200" b="1" dirty="0" err="1">
                <a:latin typeface="Verdana" pitchFamily="34" charset="0"/>
              </a:rPr>
              <a:t>AUTOGESTIONADA</a:t>
            </a:r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</p:txBody>
      </p:sp>
      <p:pic>
        <p:nvPicPr>
          <p:cNvPr id="30731" name="Picture 11" descr="Nueva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87738"/>
            <a:ext cx="3924300" cy="337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79389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ALGUNAS POSIBLES SOLUCIONES</a:t>
            </a:r>
          </a:p>
        </p:txBody>
      </p:sp>
    </p:spTree>
    <p:extLst>
      <p:ext uri="{BB962C8B-B14F-4D97-AF65-F5344CB8AC3E}">
        <p14:creationId xmlns:p14="http://schemas.microsoft.com/office/powerpoint/2010/main" val="42517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AutoShape 5" descr="Papel seda azul"/>
          <p:cNvSpPr>
            <a:spLocks noChangeArrowheads="1"/>
          </p:cNvSpPr>
          <p:nvPr/>
        </p:nvSpPr>
        <p:spPr bwMode="auto">
          <a:xfrm>
            <a:off x="1298282" y="765175"/>
            <a:ext cx="6118518" cy="1223963"/>
          </a:xfrm>
          <a:prstGeom prst="downArrowCallout">
            <a:avLst>
              <a:gd name="adj1" fmla="val 87872"/>
              <a:gd name="adj2" fmla="val 175032"/>
              <a:gd name="adj3" fmla="val 16667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38100" cmpd="thinThick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800" b="1" dirty="0">
                <a:latin typeface="Arial" charset="0"/>
              </a:rPr>
              <a:t>APOYO </a:t>
            </a:r>
            <a:r>
              <a:rPr lang="es-ES" altLang="es-CO" sz="1800" b="1" dirty="0" smtClean="0">
                <a:latin typeface="Arial" charset="0"/>
              </a:rPr>
              <a:t>INSTITUCIONAL</a:t>
            </a:r>
            <a:endParaRPr lang="es-ES" altLang="es-CO" sz="1800" b="1" dirty="0">
              <a:latin typeface="Arial" charset="0"/>
            </a:endParaRPr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179388" y="2025445"/>
            <a:ext cx="3887787" cy="4426155"/>
          </a:xfrm>
          <a:prstGeom prst="roundRect">
            <a:avLst>
              <a:gd name="adj" fmla="val 16667"/>
            </a:avLst>
          </a:prstGeom>
          <a:solidFill>
            <a:srgbClr val="EBFFEB"/>
          </a:solidFill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*COMPRA DE TIERRAS CON DESTINO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A LA PROTECCIÓN AMBIENTAL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*PAGO DE LOS RECONOCIMIENTOS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DE LEY A PROPIETARIOS QUE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PROTEJAN ÁREAS DE BOSQUES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NATIVOS (</a:t>
            </a:r>
            <a:r>
              <a:rPr lang="es-ES" altLang="es-CO" sz="1200" b="1" dirty="0" err="1">
                <a:latin typeface="Verdana" pitchFamily="34" charset="0"/>
              </a:rPr>
              <a:t>Dec</a:t>
            </a:r>
            <a:r>
              <a:rPr lang="es-ES" altLang="es-CO" sz="1200" b="1" dirty="0">
                <a:latin typeface="Verdana" pitchFamily="34" charset="0"/>
              </a:rPr>
              <a:t>. 900/97, </a:t>
            </a:r>
            <a:r>
              <a:rPr lang="es-ES" altLang="es-CO" sz="1200" b="1" dirty="0" err="1">
                <a:latin typeface="Verdana" pitchFamily="34" charset="0"/>
              </a:rPr>
              <a:t>ETC</a:t>
            </a:r>
            <a:r>
              <a:rPr lang="es-ES" altLang="es-CO" sz="1200" b="1" dirty="0">
                <a:latin typeface="Verdana" pitchFamily="34" charset="0"/>
              </a:rPr>
              <a:t>)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*EXENCIÓN TOTAL DE IMPUESTOS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PARA ÁREAS DE CONSERVACIÓN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*APOYO Y SUBSIDIOS PARA LA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PRODUCCIÓN DE AGRICULTURA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ORGÁNICA Y USO DE TECNOLOGÍAS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APROPIADAS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*APOYO LOGÍSTICO Y ECONÓMICO PARA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LA PLANIFICACIÓN  Y GESTIÓN </a:t>
            </a:r>
          </a:p>
          <a:p>
            <a:pPr algn="ctr" eaLnBrk="1" hangingPunct="1"/>
            <a:r>
              <a:rPr lang="es-ES" altLang="es-CO" sz="1200" b="1" dirty="0">
                <a:latin typeface="Verdana" pitchFamily="34" charset="0"/>
              </a:rPr>
              <a:t>AMBIENTAL </a:t>
            </a:r>
            <a:r>
              <a:rPr lang="es-ES" altLang="es-CO" sz="1200" b="1" dirty="0" smtClean="0">
                <a:latin typeface="Verdana" pitchFamily="34" charset="0"/>
              </a:rPr>
              <a:t>LOCAL, MEDIANTE 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EL DESARROLLO CABAL DEL </a:t>
            </a:r>
            <a:r>
              <a:rPr lang="es-ES" altLang="es-CO" sz="1200" b="1" dirty="0" err="1" smtClean="0">
                <a:latin typeface="Verdana" pitchFamily="34" charset="0"/>
              </a:rPr>
              <a:t>PAAL</a:t>
            </a:r>
            <a:endParaRPr lang="es-ES" altLang="es-CO" sz="1200" b="1" dirty="0">
              <a:latin typeface="Verdana" pitchFamily="34" charset="0"/>
            </a:endParaRPr>
          </a:p>
        </p:txBody>
      </p:sp>
      <p:pic>
        <p:nvPicPr>
          <p:cNvPr id="31751" name="Picture 7" descr="Logocorantioqu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46350"/>
            <a:ext cx="11525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logo Alcaldía Medell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349500"/>
            <a:ext cx="140335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logo SE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016374"/>
            <a:ext cx="115252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logo_cumbre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logo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37" y="5829802"/>
            <a:ext cx="1223962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AutoShape 13"/>
          <p:cNvSpPr>
            <a:spLocks noChangeArrowheads="1"/>
          </p:cNvSpPr>
          <p:nvPr/>
        </p:nvSpPr>
        <p:spPr bwMode="auto">
          <a:xfrm rot="2252723">
            <a:off x="5795963" y="3644900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 rot="10800000">
            <a:off x="7308850" y="4508500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 rot="8059471">
            <a:off x="7092950" y="3644900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 rot="18182059">
            <a:off x="5856284" y="5311920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5651500" y="4508500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 rot="-8240239">
            <a:off x="7092950" y="5300663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31766" name="AutoShape 22"/>
          <p:cNvSpPr>
            <a:spLocks noChangeArrowheads="1"/>
          </p:cNvSpPr>
          <p:nvPr/>
        </p:nvSpPr>
        <p:spPr bwMode="auto">
          <a:xfrm rot="-5400000">
            <a:off x="6516688" y="5373688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31768" name="AutoShape 24"/>
          <p:cNvSpPr>
            <a:spLocks noChangeArrowheads="1"/>
          </p:cNvSpPr>
          <p:nvPr/>
        </p:nvSpPr>
        <p:spPr bwMode="auto">
          <a:xfrm rot="5400000">
            <a:off x="6516688" y="3357563"/>
            <a:ext cx="647700" cy="215900"/>
          </a:xfrm>
          <a:custGeom>
            <a:avLst/>
            <a:gdLst>
              <a:gd name="T0" fmla="*/ 14566502 w 21600"/>
              <a:gd name="T1" fmla="*/ 0 h 21600"/>
              <a:gd name="T2" fmla="*/ 0 w 21600"/>
              <a:gd name="T3" fmla="*/ 1079000 h 21600"/>
              <a:gd name="T4" fmla="*/ 14566502 w 21600"/>
              <a:gd name="T5" fmla="*/ 2158000 h 21600"/>
              <a:gd name="T6" fmla="*/ 19422005 w 21600"/>
              <a:gd name="T7" fmla="*/ 10790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s-ES_tradnl" altLang="es-CO"/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>
          <a:xfrm>
            <a:off x="1659493" y="188913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ALGUNAS POSIBLES SOLUCIONES</a:t>
            </a:r>
          </a:p>
        </p:txBody>
      </p:sp>
      <p:sp>
        <p:nvSpPr>
          <p:cNvPr id="2" name="AutoShape 2" descr="data:image/png;base64,iVBORw0KGgoAAAANSUhEUgAAAJcAAABLCAMAAABKveUfAAAAmVBMVEX///8AllOGxEQAlE8AkktOsoKEw0Dt9/L5/Pb9/vwAmFOBwjnW6+AelVK7380hnF6z2Y4AjkPM5bWPyFPy+O2Vy13q9OHj8dfc7uXc7cyt1ofU6b+o1H3v9+eZzWOh0XDF4ay425eYzrJNqXZ/xaPL6NpJoWqj1Lt8wC7B4KNxv5my28aRxqhluZF2vhsAiDRcsYQ1omg9rHim++0bAAAG5klEQVRoge1ZaZOqOhANi5A8HGRH1oDLIC7zdP7/j3vdQRC8U3Nn4FpzX5Xng4XdwRy7TzobIQ8GM4/H1WrLHt3PN8Gqg86IXpk/TeQO5oGtZhvGjvpPMxmAVUu6WR4rMl/9NJUB9Epn+/1eJ/rmp6kMQCudbqoTIcvqp6kMYZqsQtWv/i59Qf62FD4Pf5e8CCpsBTDpyNfpfLN+fV2fDr/Gmy1X76/g2y9/9XlRyTkvE68zOGnu52mR3V7XASNZ6dW7bauKoqi2ut8OCZsz9eqy36vlwJeV7puhaZqxM+oADWGs7RqDZoUjufSwPSmqdIWiXvpDZ7mR7NYlqcp63vNFuaHJVxi5Q1ji9gx+MpnWQlWQEIRMFcyOnUu/oEuCcCkNs8ttQnHkjgRAM5I7g1ZMmxSXyAbCdFqtNu8SMrPb0aMvGqKL1/WrIA8ha4klmtbwMZoH2WiCpWntg+FMoaWfoW91cVxS1OhhDWlTFk3nbKOKGB3nIN1tdbEV/NaI2HNF54bMU67d0tcYmnxq7hSNrURnnW4ammcxrs0F+OxT61vuMZt2k+ViJ2ITBx71QqvlpRkWGjLHNZBjOp7W8l2VFKk3zvQ1GES2BEX7dFMJPaIOF9iY5oJKmyln19CSi6sh4OjfjQ+YiXkbTF4H9RqUJSiqTVsDJoKJrSORM6vjXBqCV90ZIsyzUY7mtUdem/kNS5HYGXRwwAoxnG/nIDF1D75C8Ag6R+ADDc2/GYgFLbR8bJ0nF1EHXnqQhOCg75MtKZdhJSWYdbSVO+y1l+LUQD31KkM0TfnSh1DP0MMMOJzvppAjcF1sCbPuaFBhiHstmYsRHV1c2zI/gKqi7pHX6Y5XBbykLaGxMRxuFIfkgBdB5WujS1gz9/wzxKVi5ON4rTBe86/wYpjZ8bxAX8rF1Ido1Iq81nf6Oje2r/AS8Rqdx00jmI+AvKTDwKSrzXj8Ci8coXI0lhfWL/XjTcFMvQ6AG/bXavcFXh7O4m5ARkKUd7sflW4VNxNz+LHnOrxITZloePVo/MrL0SbVL1Kh8KWqJaNX55nZ46XYnYtVYr4Uiw3HAPTF48AyYtfPmigc1mhazSyoSCdTxyWzeYZ12HXuEbzAtTcxl/p8/4K03oWTFn4+WF+hoe59z3AC3Y2WF2D5ItZfyvvsvL7gikF52fZ4iWXq+XSeiQWYumgHKPXufocOclZgGt2MTMD2IgioADEpiQmQ3OLVuITPHiykP0EwcdpuiJ1tpZuCbGVzFRTyWpwuN59qn5af/1IHUVTl0aPxCnpYqC1O81Y2WL8Wpr6RWte7+dUVe43LjV39+4a/xXy12e83x/7+seEljtb2p9Nx9cUUQukSqzGDT1LXDZQOw9HyAjD2jb1NgEmELE4ZjJ+hx+sbgIKBuw5tVzyAksAIXl6Uvu3EXmj8SuK3+D6vkBtGswFxnced9H6fl9uwkndG9MAD6G/zom/NHtK1xk/XX8D344WCN7T0kcEiY3glxtsuje4nzj+NEeORho8mRcbWr8ej+ldV7/e1fwP04+v64x3JT0P/267BnnjiiSeeeOKJJ/5vyMJuRUX/7F6KTjqNKLurk3D6/fMAiTbl7bQ9wQvy5I+uRVk54Q6UUN6eZmRTj/II8YIQpUCDKGNewAvPY3jqGgQZFaevXhgwwrzrdhJao5/QLAo7BTFsDf7MDVggGrKp+zxW5CnPAxJynpZZnMt5HnskjMG6A4VYVsS5W5ACPiEELPE5lwtGgjRPrfa8Lit5mmopigoe8zzDnfFEXk4eUi93CK8ppYxGeegBrdzJaIiXjrzkEa1jJ86wESv80KORHALfrDv+Y2kcUBqDtJzUKr0AFV/k02gF2HngRuR6w5ikmAAIEDy6lDDXBbvjgxW1gw3xTtwheXH7jZpDQj0ODcvcYiTLEyJYTkHhJonlg1pr0SWp8ao78YEcs+AvB28lfC/fgLznh6ROhRKBoeN253WeeDOSA8I4HvSHoApsPAXQeVknqBNaY08sxht3MSYD18JbmRDvljlB7QSEF/gSBSLUcdtrksjFfxHDZybiHOUUXp6mew96auuMI2eEimooklAL2WOKMh+7c+CxqZWhuF0LjWtIEhfJyBBKFB6KjApu03jdzuYzDIOGgw55JTn+5RyzBaOM4MiEr9jau6awvStFXgHHUBYYV5ZCyB2IeGQRNppd6YdB6FAWhmEMcwjdOWFGSh443Mk9QRUjhUlJgVMhJ0HCQYLQvM6vZSKSoyh1hOzx2o1hUBM/TNKERPEnXX8Kz/JzXjIv9XktxO7Dz3qub3lRCTIROi9QSTRGpdW5nyYU1ZRbrYJY6fLIAzctMYI0hZB7sY/tE/4f+sOI1sTfIp0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820" y="5641705"/>
            <a:ext cx="1198660" cy="59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973262"/>
            <a:ext cx="1284286" cy="40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599" y="2276475"/>
            <a:ext cx="1584002" cy="77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t="9504" r="12043" b="9656"/>
          <a:stretch/>
        </p:blipFill>
        <p:spPr bwMode="auto">
          <a:xfrm>
            <a:off x="4567007" y="4200523"/>
            <a:ext cx="873585" cy="88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0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7" grpId="0" animBg="1"/>
      <p:bldP spid="31758" grpId="0" animBg="1"/>
      <p:bldP spid="31759" grpId="0" animBg="1"/>
      <p:bldP spid="31760" grpId="0" animBg="1"/>
      <p:bldP spid="31761" grpId="0" animBg="1"/>
      <p:bldP spid="31762" grpId="0" animBg="1"/>
      <p:bldP spid="31766" grpId="0" animBg="1"/>
      <p:bldP spid="3176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Marcador de pie de página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1400" smtClean="0"/>
              <a:t>PROBLEMAS AMBIENTALES EN PRADO</a:t>
            </a:r>
          </a:p>
        </p:txBody>
      </p:sp>
      <p:sp>
        <p:nvSpPr>
          <p:cNvPr id="24579" name="3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32E6AB-C724-49E1-BE68-FFE7DB0AAECA}" type="slidenum">
              <a:rPr lang="es-ES" altLang="es-CO" sz="1400" smtClean="0"/>
              <a:pPr eaLnBrk="1" hangingPunct="1"/>
              <a:t>29</a:t>
            </a:fld>
            <a:endParaRPr lang="es-ES" altLang="es-CO" sz="1400" smtClean="0"/>
          </a:p>
        </p:txBody>
      </p:sp>
      <p:pic>
        <p:nvPicPr>
          <p:cNvPr id="32778" name="Picture 10" descr="SILVOPASTORIL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43107"/>
            <a:ext cx="3024187" cy="233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(asocio cebolla,cilantro,rosal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851275" cy="288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AutoShape 6" descr="Papel seda azul"/>
          <p:cNvSpPr>
            <a:spLocks noChangeArrowheads="1"/>
          </p:cNvSpPr>
          <p:nvPr/>
        </p:nvSpPr>
        <p:spPr bwMode="auto">
          <a:xfrm>
            <a:off x="179389" y="765175"/>
            <a:ext cx="6624860" cy="1367681"/>
          </a:xfrm>
          <a:prstGeom prst="downArrowCallout">
            <a:avLst>
              <a:gd name="adj1" fmla="val 65153"/>
              <a:gd name="adj2" fmla="val 94155"/>
              <a:gd name="adj3" fmla="val 16667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38100" cmpd="thinThick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b="1">
                <a:latin typeface="Arial" charset="0"/>
              </a:rPr>
              <a:t>MEJORAMIENTO DE LOS SISTEMAS DE MANEJO AGROTECNOLÓGICOS </a:t>
            </a:r>
          </a:p>
          <a:p>
            <a:pPr algn="ctr" eaLnBrk="1" hangingPunct="1"/>
            <a:r>
              <a:rPr lang="es-ES" altLang="es-CO" sz="1400" b="1">
                <a:latin typeface="Arial" charset="0"/>
              </a:rPr>
              <a:t>E INTRODUCCIÓN DE ALGUNAS TECNOLOGÍAS APROPIADAS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179388" y="1988840"/>
            <a:ext cx="3384550" cy="4752528"/>
          </a:xfrm>
          <a:prstGeom prst="roundRect">
            <a:avLst>
              <a:gd name="adj" fmla="val 16667"/>
            </a:avLst>
          </a:prstGeom>
          <a:solidFill>
            <a:srgbClr val="EBFFEB"/>
          </a:solidFill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*GANADERÍA ESTABULADA </a:t>
            </a: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EN ZONAS QUE LO </a:t>
            </a:r>
            <a:r>
              <a:rPr lang="es-ES" altLang="es-CO" sz="1100" b="1" dirty="0" smtClean="0">
                <a:latin typeface="Verdana" pitchFamily="34" charset="0"/>
              </a:rPr>
              <a:t>REQUIERAN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*USO DE PASTOS DE </a:t>
            </a:r>
            <a:r>
              <a:rPr lang="es-ES" altLang="es-CO" sz="1100" b="1" dirty="0" smtClean="0">
                <a:latin typeface="Verdana" pitchFamily="34" charset="0"/>
              </a:rPr>
              <a:t>CORTE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*USO DE EXCRETAS MADURAS Y SECAS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*CONTROL INTEGRADO DE </a:t>
            </a:r>
            <a:r>
              <a:rPr lang="es-ES" altLang="es-CO" sz="1100" b="1" dirty="0" smtClean="0">
                <a:latin typeface="Verdana" pitchFamily="34" charset="0"/>
              </a:rPr>
              <a:t>PLAGAS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*PRÁCTICAS DE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CONSERVACIÓN DE </a:t>
            </a:r>
            <a:r>
              <a:rPr lang="es-ES" altLang="es-CO" sz="1100" b="1" dirty="0" smtClean="0">
                <a:latin typeface="Verdana" pitchFamily="34" charset="0"/>
              </a:rPr>
              <a:t>SUELOS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*USO DE </a:t>
            </a:r>
            <a:r>
              <a:rPr lang="es-ES" altLang="es-CO" sz="1100" b="1" dirty="0" smtClean="0">
                <a:latin typeface="Verdana" pitchFamily="34" charset="0"/>
              </a:rPr>
              <a:t>BIODIGESTORES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*CAPACITACIÓN   Y  APOYO PARA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LA PRODUCCIÓN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Y COMERCIALIZACIÓN DE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AGRICULTURA </a:t>
            </a:r>
            <a:r>
              <a:rPr lang="es-ES" altLang="es-CO" sz="1100" b="1" dirty="0" smtClean="0">
                <a:latin typeface="Verdana" pitchFamily="34" charset="0"/>
              </a:rPr>
              <a:t>ORGÁNICA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*APOYO A LA EXTRACCIÓN DE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PLANTACIONES FORESTALES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POR CABLE </a:t>
            </a:r>
            <a:r>
              <a:rPr lang="es-ES" altLang="es-CO" sz="1100" b="1" dirty="0" smtClean="0">
                <a:latin typeface="Verdana" pitchFamily="34" charset="0"/>
              </a:rPr>
              <a:t>AÉREO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*ASOCIACIÓN DE </a:t>
            </a:r>
            <a:r>
              <a:rPr lang="es-ES" altLang="es-CO" sz="1100" b="1" dirty="0" smtClean="0">
                <a:latin typeface="Verdana" pitchFamily="34" charset="0"/>
              </a:rPr>
              <a:t>CULTIVOS Y</a:t>
            </a: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SISTEMAS </a:t>
            </a:r>
            <a:r>
              <a:rPr lang="es-ES" altLang="es-CO" sz="1100" b="1" dirty="0">
                <a:latin typeface="Verdana" pitchFamily="34" charset="0"/>
              </a:rPr>
              <a:t>INTEGRADOS DE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PRODUCCIÓN (</a:t>
            </a:r>
            <a:r>
              <a:rPr lang="es-ES" altLang="es-CO" sz="1100" b="1" dirty="0" err="1">
                <a:latin typeface="Verdana" pitchFamily="34" charset="0"/>
              </a:rPr>
              <a:t>SILVOPASTORILES</a:t>
            </a:r>
            <a:r>
              <a:rPr lang="es-ES" altLang="es-CO" sz="1100" b="1" dirty="0">
                <a:latin typeface="Verdana" pitchFamily="34" charset="0"/>
              </a:rPr>
              <a:t>,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AGROFORESTALES, ETC.)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</p:txBody>
      </p:sp>
      <p:pic>
        <p:nvPicPr>
          <p:cNvPr id="32776" name="Picture 8" descr="(huerta integrada y uso agrop- potrerit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641773"/>
            <a:ext cx="5580062" cy="2011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SILVOPASTORIL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08500"/>
            <a:ext cx="3059112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179389" y="117376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ALGUNAS POSIBLES SOLUCIONES</a:t>
            </a:r>
          </a:p>
        </p:txBody>
      </p:sp>
    </p:spTree>
    <p:extLst>
      <p:ext uri="{BB962C8B-B14F-4D97-AF65-F5344CB8AC3E}">
        <p14:creationId xmlns:p14="http://schemas.microsoft.com/office/powerpoint/2010/main" val="22092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67544" y="1484784"/>
            <a:ext cx="828092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rgbClr val="00B050"/>
                </a:solidFill>
                <a:latin typeface="Verdana" pitchFamily="34" charset="0"/>
                <a:sym typeface="Wingdings" pitchFamily="2" charset="2"/>
              </a:rPr>
              <a:t>√    P</a:t>
            </a:r>
            <a:r>
              <a:rPr lang="es-ES" altLang="es-CO" sz="2000" b="1" dirty="0">
                <a:solidFill>
                  <a:srgbClr val="00B050"/>
                </a:solidFill>
                <a:latin typeface="Verdana" pitchFamily="34" charset="0"/>
              </a:rPr>
              <a:t>RINCIPALES </a:t>
            </a:r>
            <a:r>
              <a:rPr lang="es-ES" altLang="es-CO" sz="2000" b="1" dirty="0" smtClean="0">
                <a:solidFill>
                  <a:srgbClr val="00B050"/>
                </a:solidFill>
                <a:latin typeface="Verdana" pitchFamily="34" charset="0"/>
              </a:rPr>
              <a:t>CARACTERÍSTICAS AMBIENTALES Y SOCIALES  RELACIONADAS CON LA PROBLEMÁTICA </a:t>
            </a:r>
            <a:r>
              <a:rPr lang="es-ES" altLang="es-CO" sz="2000" b="1" dirty="0">
                <a:solidFill>
                  <a:srgbClr val="00B050"/>
                </a:solidFill>
                <a:latin typeface="Verdana" pitchFamily="34" charset="0"/>
              </a:rPr>
              <a:t>AMBIENTAL</a:t>
            </a: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PROBLEMAS AMBIENTALES MAS RELEVANTES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ALGUNAS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POSIBLES SOLUCIONES CON ÉNFASIS EN LA PLANEACIÓN PARTICIPATIVA Y MANEJO DE BSA</a:t>
            </a: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PAPEL DE LAS </a:t>
            </a:r>
            <a:r>
              <a:rPr lang="es-ES" altLang="es-CO" sz="2000" b="1" dirty="0" err="1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AIE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LOCALES Y EL PLAN DE MANEJO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7544" y="47667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itchFamily="34" charset="0"/>
              </a:rPr>
              <a:t>TEMAS</a:t>
            </a:r>
            <a:endParaRPr lang="es-ES" altLang="es-CO" b="1" dirty="0">
              <a:solidFill>
                <a:schemeClr val="accent3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89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9" name="Picture 11" descr="7ª EXPEDI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863850"/>
            <a:ext cx="3744912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PORT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9162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AutoShape 7" descr="Papel seda azul"/>
          <p:cNvSpPr>
            <a:spLocks noChangeArrowheads="1"/>
          </p:cNvSpPr>
          <p:nvPr/>
        </p:nvSpPr>
        <p:spPr bwMode="auto">
          <a:xfrm>
            <a:off x="179388" y="620713"/>
            <a:ext cx="7129462" cy="1655762"/>
          </a:xfrm>
          <a:prstGeom prst="downArrowCallout">
            <a:avLst>
              <a:gd name="adj1" fmla="val 87704"/>
              <a:gd name="adj2" fmla="val 107646"/>
              <a:gd name="adj3" fmla="val 16667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38100" cmpd="thinThick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b="1" dirty="0">
                <a:latin typeface="Arial" charset="0"/>
              </a:rPr>
              <a:t>PROCESOS DE EDUCACIÓN AMBIENTAL PARTICIPATIVA, </a:t>
            </a:r>
          </a:p>
          <a:p>
            <a:pPr algn="ctr" eaLnBrk="1" hangingPunct="1"/>
            <a:r>
              <a:rPr lang="es-ES" altLang="es-CO" sz="1400" b="1" dirty="0">
                <a:latin typeface="Arial" charset="0"/>
              </a:rPr>
              <a:t>SENSIBILIZACIÓN CIUDADANA Y GENERACIÓN DE SENTIDO DE PERTENENCIA </a:t>
            </a:r>
          </a:p>
          <a:p>
            <a:pPr algn="ctr" eaLnBrk="1" hangingPunct="1"/>
            <a:r>
              <a:rPr lang="es-ES" altLang="es-CO" sz="1400" b="1" dirty="0">
                <a:latin typeface="Arial" charset="0"/>
              </a:rPr>
              <a:t>CAPACITACIÓN Y FORMACIÓN </a:t>
            </a:r>
            <a:r>
              <a:rPr lang="es-ES" altLang="es-CO" sz="1400" b="1" dirty="0" err="1">
                <a:latin typeface="Arial" charset="0"/>
              </a:rPr>
              <a:t>AUTOGESTIONADA</a:t>
            </a:r>
            <a:r>
              <a:rPr lang="es-ES" altLang="es-CO" sz="1400" b="1" dirty="0">
                <a:latin typeface="Arial" charset="0"/>
              </a:rPr>
              <a:t> EN TERRITORIO, MANEJO </a:t>
            </a:r>
          </a:p>
          <a:p>
            <a:pPr algn="ctr" eaLnBrk="1" hangingPunct="1"/>
            <a:r>
              <a:rPr lang="es-ES" altLang="es-CO" sz="1400" b="1" dirty="0">
                <a:latin typeface="Arial" charset="0"/>
              </a:rPr>
              <a:t>DE </a:t>
            </a:r>
            <a:r>
              <a:rPr lang="es-ES" altLang="es-CO" sz="1400" b="1" dirty="0" smtClean="0">
                <a:latin typeface="Arial" charset="0"/>
              </a:rPr>
              <a:t>BSA Y </a:t>
            </a:r>
            <a:r>
              <a:rPr lang="es-ES" altLang="es-CO" sz="1400" b="1" dirty="0">
                <a:latin typeface="Arial" charset="0"/>
              </a:rPr>
              <a:t>PROTECCIÓN AMBIENTAL</a:t>
            </a: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179388" y="2182762"/>
            <a:ext cx="3384550" cy="4486598"/>
          </a:xfrm>
          <a:prstGeom prst="roundRect">
            <a:avLst>
              <a:gd name="adj" fmla="val 16667"/>
            </a:avLst>
          </a:prstGeom>
          <a:solidFill>
            <a:srgbClr val="EBFFEB"/>
          </a:solidFill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 PROGRAMAS DE EDUCACIÓN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AMBIENTAL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 INTEGRACIÓN DE LOS </a:t>
            </a:r>
            <a:r>
              <a:rPr lang="es-ES" altLang="es-CO" sz="1100" b="1" dirty="0" smtClean="0">
                <a:latin typeface="Verdana" pitchFamily="34" charset="0"/>
              </a:rPr>
              <a:t>CURRÍCULOS </a:t>
            </a: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CON LOS PROYECTOS Y PROGRAMAS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AMBIENTALES LOCALES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 FORTALECIMIENTO DE LOS </a:t>
            </a:r>
            <a:r>
              <a:rPr lang="es-ES" altLang="es-CO" sz="1100" b="1" dirty="0" err="1">
                <a:latin typeface="Verdana" pitchFamily="34" charset="0"/>
              </a:rPr>
              <a:t>PRAES</a:t>
            </a: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*FORMACIÓN Y CAPACITACIÓN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DE LÍDERES</a:t>
            </a:r>
          </a:p>
          <a:p>
            <a:pPr algn="ctr" eaLnBrk="1" hangingPunct="1">
              <a:buFontTx/>
              <a:buChar char="•"/>
            </a:pP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*GENERACIÓN DE PROYECTOS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LÚDICO-AMBIENTALES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* APOYO DECIDIDO A GRUPOS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ECOLÓGICOS Y </a:t>
            </a:r>
            <a:r>
              <a:rPr lang="es-ES" altLang="es-CO" sz="1100" b="1" dirty="0">
                <a:latin typeface="Verdana" pitchFamily="34" charset="0"/>
              </a:rPr>
              <a:t>OTRAS FORMAS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ORGANIZATIVAS JUVENILES</a:t>
            </a: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* APOYO A LA IMPLEMENTACIÓN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DEL PLAN DE EDUCACIÓN Y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CULTURA AMBIENTAL DEL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AULA AMBIENTAL</a:t>
            </a:r>
            <a:endParaRPr lang="es-ES" altLang="es-CO" sz="1100" b="1" dirty="0">
              <a:latin typeface="Verdana" pitchFamily="34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79389" y="117376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ALGUNAS POSIBLES SOLUCIONES</a:t>
            </a:r>
          </a:p>
        </p:txBody>
      </p:sp>
    </p:spTree>
    <p:extLst>
      <p:ext uri="{BB962C8B-B14F-4D97-AF65-F5344CB8AC3E}">
        <p14:creationId xmlns:p14="http://schemas.microsoft.com/office/powerpoint/2010/main" val="5090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  <p:bldP spid="378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79389" y="117376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ALGUNAS POSIBLES SOLUCIONES</a:t>
            </a:r>
          </a:p>
        </p:txBody>
      </p:sp>
      <p:pic>
        <p:nvPicPr>
          <p:cNvPr id="5" name="Picture 2" descr="C:\Users\USUARIO\Documents\MESAP 2016\A MESAP NOV 2016\FOTOS\CuencasGoogl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873" y="1967537"/>
            <a:ext cx="5633128" cy="412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AutoShape 7" descr="Papel seda azul"/>
          <p:cNvSpPr>
            <a:spLocks noChangeArrowheads="1"/>
          </p:cNvSpPr>
          <p:nvPr/>
        </p:nvSpPr>
        <p:spPr bwMode="auto">
          <a:xfrm>
            <a:off x="179388" y="620713"/>
            <a:ext cx="7129462" cy="1440135"/>
          </a:xfrm>
          <a:prstGeom prst="downArrowCallout">
            <a:avLst>
              <a:gd name="adj1" fmla="val 47012"/>
              <a:gd name="adj2" fmla="val 89600"/>
              <a:gd name="adj3" fmla="val 35269"/>
              <a:gd name="adj4" fmla="val 4922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38100" cmpd="thinThick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400" b="1" dirty="0">
                <a:latin typeface="Arial" charset="0"/>
              </a:rPr>
              <a:t>PROCESOS </a:t>
            </a:r>
            <a:r>
              <a:rPr lang="es-ES" altLang="es-CO" sz="1400" b="1" dirty="0" smtClean="0">
                <a:latin typeface="Arial" charset="0"/>
              </a:rPr>
              <a:t>MONITOREO Y EVALUACIÓN PERMANENTE Y PARTICIPATIVA </a:t>
            </a:r>
          </a:p>
          <a:p>
            <a:pPr algn="ctr" eaLnBrk="1" hangingPunct="1"/>
            <a:r>
              <a:rPr lang="es-ES" altLang="es-CO" sz="1400" b="1" dirty="0" smtClean="0">
                <a:latin typeface="Arial" charset="0"/>
              </a:rPr>
              <a:t>SOBRE EL ESTADO AMBIENTAL DEL TERRITORIO</a:t>
            </a:r>
            <a:endParaRPr lang="es-ES" altLang="es-CO" sz="1400" b="1" dirty="0">
              <a:latin typeface="Arial" charset="0"/>
            </a:endParaRPr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119394" y="1700808"/>
            <a:ext cx="3744540" cy="3454648"/>
          </a:xfrm>
          <a:prstGeom prst="roundRect">
            <a:avLst>
              <a:gd name="adj" fmla="val 16667"/>
            </a:avLst>
          </a:prstGeom>
          <a:solidFill>
            <a:srgbClr val="EBFFEB"/>
          </a:solidFill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* FORTALECIMIENTO DE LOS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PROGRAMAS DE MONITOREO AMBIENTAL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EN EL MARCO DEL </a:t>
            </a:r>
            <a:r>
              <a:rPr lang="es-ES" altLang="es-CO" sz="1100" b="1" dirty="0" err="1" smtClean="0">
                <a:latin typeface="Verdana" pitchFamily="34" charset="0"/>
              </a:rPr>
              <a:t>PAALSAP</a:t>
            </a:r>
            <a:r>
              <a:rPr lang="es-ES" altLang="es-CO" sz="1100" b="1" dirty="0" smtClean="0">
                <a:latin typeface="Verdana" pitchFamily="34" charset="0"/>
              </a:rPr>
              <a:t> 2007-2019</a:t>
            </a: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endParaRPr lang="es-ES" altLang="es-CO" sz="1100" b="1" dirty="0" smtClean="0">
              <a:latin typeface="Verdana" pitchFamily="34" charset="0"/>
            </a:endParaRP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* AMPLIACIÓN Y CONSOLIDACIÓN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DEL OBSERVATORIO AMBIENTAL LOCAL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(</a:t>
            </a:r>
            <a:r>
              <a:rPr lang="es-ES" altLang="es-CO" sz="1100" b="1" dirty="0" err="1" smtClean="0">
                <a:latin typeface="Verdana" pitchFamily="34" charset="0"/>
              </a:rPr>
              <a:t>OALSAP</a:t>
            </a:r>
            <a:r>
              <a:rPr lang="es-ES" altLang="es-CO" sz="1100" b="1" dirty="0" smtClean="0">
                <a:latin typeface="Verdana" pitchFamily="34" charset="0"/>
              </a:rPr>
              <a:t>)</a:t>
            </a: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endParaRPr lang="es-ES" altLang="es-CO" sz="1100" b="1" dirty="0" smtClean="0">
              <a:latin typeface="Verdana" pitchFamily="34" charset="0"/>
            </a:endParaRPr>
          </a:p>
          <a:p>
            <a:pPr algn="ctr" eaLnBrk="1" hangingPunct="1"/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*</a:t>
            </a:r>
            <a:r>
              <a:rPr lang="es-ES" altLang="es-CO" sz="1100" b="1" dirty="0">
                <a:latin typeface="Verdana" pitchFamily="34" charset="0"/>
              </a:rPr>
              <a:t>FORMACIÓN Y CAPACITACIÓN </a:t>
            </a:r>
          </a:p>
          <a:p>
            <a:pPr algn="ctr" eaLnBrk="1" hangingPunct="1"/>
            <a:r>
              <a:rPr lang="es-ES" altLang="es-CO" sz="1100" b="1" dirty="0">
                <a:latin typeface="Verdana" pitchFamily="34" charset="0"/>
              </a:rPr>
              <a:t>DE </a:t>
            </a:r>
            <a:r>
              <a:rPr lang="es-ES" altLang="es-CO" sz="1100" b="1" dirty="0" smtClean="0">
                <a:latin typeface="Verdana" pitchFamily="34" charset="0"/>
              </a:rPr>
              <a:t>LA CIUDADANÍA Y ORGANIZACIONES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PARA APOYAR EL CONTROL AMBIENTAL</a:t>
            </a:r>
            <a:endParaRPr lang="es-ES" altLang="es-CO" sz="1100" b="1" dirty="0">
              <a:latin typeface="Verdana" pitchFamily="34" charset="0"/>
            </a:endParaRPr>
          </a:p>
          <a:p>
            <a:pPr algn="ctr" eaLnBrk="1" hangingPunct="1">
              <a:buFontTx/>
              <a:buChar char="•"/>
            </a:pPr>
            <a:endParaRPr lang="es-ES" altLang="es-CO" sz="1100" b="1" dirty="0" smtClean="0">
              <a:latin typeface="Verdana" pitchFamily="34" charset="0"/>
            </a:endParaRPr>
          </a:p>
          <a:p>
            <a:pPr algn="ctr" eaLnBrk="1" hangingPunct="1">
              <a:buFontTx/>
              <a:buChar char="•"/>
            </a:pPr>
            <a:endParaRPr lang="es-ES" altLang="es-CO" sz="11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*APERTURA DE OFICINAS PERMANENTES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DE AUTORIDADES AMBIENTALES </a:t>
            </a:r>
          </a:p>
          <a:p>
            <a:pPr algn="ctr" eaLnBrk="1" hangingPunct="1"/>
            <a:r>
              <a:rPr lang="es-ES" altLang="es-CO" sz="1100" b="1" dirty="0" smtClean="0">
                <a:latin typeface="Verdana" pitchFamily="34" charset="0"/>
              </a:rPr>
              <a:t>EN LA LOCALIDAD</a:t>
            </a:r>
            <a:endParaRPr lang="es-ES" altLang="es-CO" sz="11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nimBg="1"/>
      <p:bldP spid="3789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771657" y="2492897"/>
            <a:ext cx="3888557" cy="3600400"/>
          </a:xfrm>
          <a:prstGeom prst="roundRect">
            <a:avLst>
              <a:gd name="adj" fmla="val 16667"/>
            </a:avLst>
          </a:prstGeom>
          <a:solidFill>
            <a:srgbClr val="EBFFEB"/>
          </a:solidFill>
          <a:ln w="38100" cmpd="dbl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 ADQUISICIÓN DE PREDIOS 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PARA CONSERVACIÓN Y PRODUCCIÓN 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DE SERVICIOS AMBIENTALES</a:t>
            </a:r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 RESTAURACIÓN Y MANEJO DE 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ÁREAS DE IMPORTANCIA ESTRATÉGICA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 PARA EL AGUA (</a:t>
            </a:r>
            <a:r>
              <a:rPr lang="es-ES" altLang="es-CO" sz="1200" b="1" dirty="0" err="1" smtClean="0">
                <a:latin typeface="Verdana" pitchFamily="34" charset="0"/>
              </a:rPr>
              <a:t>AIE</a:t>
            </a:r>
            <a:r>
              <a:rPr lang="es-ES" altLang="es-CO" sz="1200" b="1" dirty="0" smtClean="0">
                <a:latin typeface="Verdana" pitchFamily="34" charset="0"/>
              </a:rPr>
              <a:t>)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 PAGO POR SERVICIOS AMBIENTALES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 (</a:t>
            </a:r>
            <a:r>
              <a:rPr lang="es-ES" altLang="es-CO" sz="1200" b="1" dirty="0" err="1" smtClean="0">
                <a:latin typeface="Verdana" pitchFamily="34" charset="0"/>
              </a:rPr>
              <a:t>PSA</a:t>
            </a:r>
            <a:r>
              <a:rPr lang="es-ES" altLang="es-CO" sz="1200" b="1" dirty="0" smtClean="0">
                <a:latin typeface="Verdana" pitchFamily="34" charset="0"/>
              </a:rPr>
              <a:t>)</a:t>
            </a:r>
          </a:p>
          <a:p>
            <a:pPr algn="ctr" eaLnBrk="1" hangingPunct="1"/>
            <a:endParaRPr lang="es-ES" altLang="es-CO" sz="1200" b="1" dirty="0">
              <a:latin typeface="Verdana" pitchFamily="34" charset="0"/>
            </a:endParaRP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* APOYO </a:t>
            </a:r>
            <a:r>
              <a:rPr lang="es-ES" altLang="es-CO" sz="1200" b="1" dirty="0">
                <a:latin typeface="Verdana" pitchFamily="34" charset="0"/>
              </a:rPr>
              <a:t>DECIDIDO A </a:t>
            </a:r>
            <a:r>
              <a:rPr lang="es-ES" altLang="es-CO" sz="1200" b="1" dirty="0" smtClean="0">
                <a:latin typeface="Verdana" pitchFamily="34" charset="0"/>
              </a:rPr>
              <a:t>ORGANIZACIONES 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SOCIOAMBIENTALES </a:t>
            </a:r>
          </a:p>
          <a:p>
            <a:pPr algn="ctr" eaLnBrk="1" hangingPunct="1"/>
            <a:r>
              <a:rPr lang="es-ES" altLang="es-CO" sz="1200" b="1" dirty="0" smtClean="0">
                <a:latin typeface="Verdana" pitchFamily="34" charset="0"/>
              </a:rPr>
              <a:t>QUE </a:t>
            </a:r>
            <a:r>
              <a:rPr lang="es-ES" altLang="es-CO" sz="1200" b="1" dirty="0" err="1" smtClean="0">
                <a:latin typeface="Verdana" pitchFamily="34" charset="0"/>
              </a:rPr>
              <a:t>COMANEJEN</a:t>
            </a:r>
            <a:r>
              <a:rPr lang="es-ES" altLang="es-CO" sz="1200" b="1" dirty="0" smtClean="0">
                <a:latin typeface="Verdana" pitchFamily="34" charset="0"/>
              </a:rPr>
              <a:t> LAS </a:t>
            </a:r>
            <a:r>
              <a:rPr lang="es-ES" altLang="es-CO" sz="1200" b="1" dirty="0" err="1" smtClean="0">
                <a:latin typeface="Verdana" pitchFamily="34" charset="0"/>
              </a:rPr>
              <a:t>AIE</a:t>
            </a:r>
            <a:endParaRPr lang="es-ES" altLang="es-CO" sz="1200" b="1" dirty="0">
              <a:latin typeface="Verdana" pitchFamily="34" charset="0"/>
            </a:endParaRPr>
          </a:p>
          <a:p>
            <a:pPr algn="ctr" eaLnBrk="1" hangingPunct="1">
              <a:buFontTx/>
              <a:buChar char="•"/>
            </a:pPr>
            <a:endParaRPr lang="es-ES" altLang="es-CO" sz="1200" b="1" dirty="0">
              <a:latin typeface="Verdana" pitchFamily="34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79389" y="117376"/>
            <a:ext cx="5073095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ALGUNAS POSIBLES SOLUCIONES</a:t>
            </a:r>
          </a:p>
        </p:txBody>
      </p:sp>
      <p:pic>
        <p:nvPicPr>
          <p:cNvPr id="74754" name="Picture 2" descr="F:\Mis imagenes a nov 2016\2016-10-01 y 02 (monit relictos sucesion)\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30" y="3736480"/>
            <a:ext cx="4162025" cy="3121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F:\Mis imagenes a nov 2016\2016-10-26 (monit relictos sucesion)\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30" y="645865"/>
            <a:ext cx="4196660" cy="3147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AutoShape 7" descr="Papel seda azul"/>
          <p:cNvSpPr>
            <a:spLocks noChangeArrowheads="1"/>
          </p:cNvSpPr>
          <p:nvPr/>
        </p:nvSpPr>
        <p:spPr bwMode="auto">
          <a:xfrm>
            <a:off x="179388" y="620713"/>
            <a:ext cx="5760764" cy="1655762"/>
          </a:xfrm>
          <a:prstGeom prst="downArrowCallout">
            <a:avLst>
              <a:gd name="adj1" fmla="val 87704"/>
              <a:gd name="adj2" fmla="val 107646"/>
              <a:gd name="adj3" fmla="val 16667"/>
              <a:gd name="adj4" fmla="val 66667"/>
            </a:avLst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38100" cmpd="thinThick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s-ES" altLang="es-CO" sz="1600" b="1" dirty="0" smtClean="0">
                <a:latin typeface="Arial" charset="0"/>
              </a:rPr>
              <a:t>RESTAURACIÓN Y MANEJO SOSTENIBLE </a:t>
            </a:r>
          </a:p>
          <a:p>
            <a:pPr algn="ctr" eaLnBrk="1" hangingPunct="1"/>
            <a:r>
              <a:rPr lang="es-ES" altLang="es-CO" sz="1600" b="1" dirty="0" smtClean="0">
                <a:latin typeface="Arial" charset="0"/>
              </a:rPr>
              <a:t>DE LA ESTRUCTURA ECOLÓGICA PRINCIPAL </a:t>
            </a:r>
          </a:p>
        </p:txBody>
      </p:sp>
    </p:spTree>
    <p:extLst>
      <p:ext uri="{BB962C8B-B14F-4D97-AF65-F5344CB8AC3E}">
        <p14:creationId xmlns:p14="http://schemas.microsoft.com/office/powerpoint/2010/main" val="35436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 animBg="1"/>
      <p:bldP spid="3789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67544" y="1484784"/>
            <a:ext cx="828092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    P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RINCIPALES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CARACTERÍSTICAS AMBIENTALES Y SOCIALES  RELACIONADAS CON LA PROBLEMÁTICA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AMBIENTAL</a:t>
            </a: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PROBLEMAS AMBIENTALES MAS RELEVANTES</a:t>
            </a:r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u="sng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   </a:t>
            </a:r>
            <a:r>
              <a:rPr lang="es-ES" altLang="es-CO" sz="2000" b="1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ALGUNAS  </a:t>
            </a:r>
            <a:r>
              <a:rPr lang="es-ES" altLang="es-CO" sz="2000" b="1" dirty="0" smtClean="0">
                <a:solidFill>
                  <a:schemeClr val="accent5">
                    <a:lumMod val="50000"/>
                  </a:schemeClr>
                </a:solidFill>
                <a:latin typeface="Verdana" pitchFamily="34" charset="0"/>
              </a:rPr>
              <a:t>POSIBLES SOLUCIONES CON ÉNFASIS EN LA PLANEACIÓN PARTICIPATIVA Y MANEJO DE BSA</a:t>
            </a: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  <a:p>
            <a:pPr eaLnBrk="1" hangingPunct="1"/>
            <a:r>
              <a:rPr lang="es-ES" altLang="es-CO" sz="2000" b="1" dirty="0">
                <a:solidFill>
                  <a:srgbClr val="00B050"/>
                </a:solidFill>
                <a:latin typeface="Verdana" pitchFamily="34" charset="0"/>
                <a:sym typeface="Wingdings" pitchFamily="2" charset="2"/>
              </a:rPr>
              <a:t>√</a:t>
            </a:r>
            <a:r>
              <a:rPr lang="es-ES" altLang="es-CO" sz="2000" dirty="0">
                <a:solidFill>
                  <a:srgbClr val="00B050"/>
                </a:solidFill>
                <a:latin typeface="Verdana" pitchFamily="34" charset="0"/>
              </a:rPr>
              <a:t>   </a:t>
            </a:r>
            <a:r>
              <a:rPr lang="es-ES" altLang="es-CO" sz="2000" b="1" dirty="0" smtClean="0">
                <a:solidFill>
                  <a:srgbClr val="00B050"/>
                </a:solidFill>
                <a:latin typeface="Verdana" pitchFamily="34" charset="0"/>
              </a:rPr>
              <a:t>PAPEL DE LAS </a:t>
            </a:r>
            <a:r>
              <a:rPr lang="es-ES" altLang="es-CO" sz="2000" b="1" dirty="0" err="1" smtClean="0">
                <a:solidFill>
                  <a:srgbClr val="00B050"/>
                </a:solidFill>
                <a:latin typeface="Verdana" pitchFamily="34" charset="0"/>
              </a:rPr>
              <a:t>AIE</a:t>
            </a:r>
            <a:r>
              <a:rPr lang="es-ES" altLang="es-CO" sz="2000" b="1" dirty="0" smtClean="0">
                <a:solidFill>
                  <a:srgbClr val="00B050"/>
                </a:solidFill>
                <a:latin typeface="Verdana" pitchFamily="34" charset="0"/>
              </a:rPr>
              <a:t> LOCALES EN LA SOLUCIÓN Y SU PLAN DE MANEJO</a:t>
            </a:r>
            <a:endParaRPr lang="es-ES" altLang="es-CO" sz="2000" b="1" dirty="0">
              <a:solidFill>
                <a:srgbClr val="00B050"/>
              </a:solidFill>
              <a:latin typeface="Verdana" pitchFamily="34" charset="0"/>
            </a:endParaRPr>
          </a:p>
          <a:p>
            <a:pPr eaLnBrk="1" hangingPunct="1"/>
            <a:endParaRPr lang="es-ES" altLang="es-CO" sz="2000" b="1" dirty="0">
              <a:solidFill>
                <a:schemeClr val="accent5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7544" y="476672"/>
            <a:ext cx="82809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Verdana" pitchFamily="34" charset="0"/>
              </a:rPr>
              <a:t>TEMAS</a:t>
            </a:r>
            <a:endParaRPr lang="es-ES" altLang="es-CO" b="1" dirty="0">
              <a:solidFill>
                <a:schemeClr val="accent3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6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640960" cy="5400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60000"/>
              </a:lnSpc>
              <a:buFontTx/>
              <a:buBlip>
                <a:blip r:embed="rId2"/>
              </a:buBlip>
            </a:pPr>
            <a:r>
              <a:rPr lang="es-ES" altLang="es-CO" sz="21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Ecosistemas Estratégicos</a:t>
            </a:r>
            <a:r>
              <a:rPr lang="es-ES" altLang="es-CO" sz="2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“son aquellas áreas dentro del territorio que, gracias a su composición biológica, características físicas, estructuras y procesos ecológicos, proveen bienes y servicios ambientales imprescindibles e insustituibles para el desarrollo sostenible y armónico de la sociedad”</a:t>
            </a:r>
            <a:r>
              <a:rPr lang="es-ES" altLang="es-CO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 (DAMA, Bogotá)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endParaRPr lang="es-ES" altLang="es-CO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60000"/>
              </a:lnSpc>
              <a:buFontTx/>
              <a:buBlip>
                <a:blip r:embed="rId2"/>
              </a:buBlip>
            </a:pPr>
            <a:r>
              <a:rPr lang="es-ES" altLang="es-CO" sz="21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bienes y servicios prestados por los </a:t>
            </a:r>
            <a:r>
              <a:rPr lang="es-ES" altLang="es-CO" sz="2100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E.E</a:t>
            </a:r>
            <a:r>
              <a:rPr lang="es-ES" altLang="es-CO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  <a:r>
              <a:rPr lang="es-ES" altLang="es-CO" sz="2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O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Regulación del clima y de los ciclos naturales, Control de la humedad y la temperatura, Provisión de agua para abastecimiento de la población, ganado o para riego, Generación de energía, Protección de suelos, Mantenimiento del sistema natural de prevención de desastres o de control de plagas, Fuente de biodiversidad, Captura permanentemente CO2, NO, NO2, SO2 (gases de invernadero y lluvia ácida),  </a:t>
            </a:r>
            <a:r>
              <a:rPr lang="es-ES" altLang="es-CO" sz="21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altLang="es-CO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aisajismo y oferta turística, Control natural de plagas y enfermedades</a:t>
            </a:r>
            <a:r>
              <a:rPr lang="es-ES" altLang="es-CO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altLang="es-CO" sz="1800" dirty="0" smtClean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51520" y="117376"/>
            <a:ext cx="7416947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PAPEL 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SU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PLAN DE MANEJO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9387" y="789984"/>
            <a:ext cx="87852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s-ES" altLang="es-CO" sz="2000" dirty="0">
              <a:latin typeface="Arial Rounded MT Bold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s-ES" altLang="es-CO" sz="2000" dirty="0">
                <a:latin typeface="Arial Rounded MT Bold" pitchFamily="34" charset="0"/>
              </a:rPr>
              <a:t>La protección de los Ecosistemas Estratégicos tiene repercusiones directas en cuanto a la garantía de mantener una oferta de bienes y servicios ambientales, sociales, económicos para beneficio de la sociedad; pero también tiene repercusiones directas e indirectas en otros ámbitos como los culturales, espirituales, geográficos, estéticos, ecológicos, de no menos importancia que los primeros. </a:t>
            </a:r>
          </a:p>
          <a:p>
            <a:pPr algn="ctr" eaLnBrk="1" hangingPunct="1">
              <a:spcBef>
                <a:spcPct val="20000"/>
              </a:spcBef>
            </a:pPr>
            <a:endParaRPr lang="es-ES" altLang="es-CO" sz="2000" dirty="0">
              <a:latin typeface="Arial Rounded MT Bold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s-ES" altLang="es-CO" sz="2000" dirty="0">
                <a:latin typeface="Arial Rounded MT Bold" pitchFamily="34" charset="0"/>
              </a:rPr>
              <a:t>Por ejemplo, en las grandes ciudades, la declaratoria de áreas de protección como ecosistemas estratégicos, puede llegar a tener más importancia desde el punto de vista geográfico-espacial que desde el punto de vista de la biodiversidad o la economía, al servir como barreras a los procesos del expansionismo urbano desordenado o subnormal, o por que sirven como áreas de control de escorrentía y protección a zonas pobladas en riesgo de inundación, o por que refrescan el ambiente y purifican el aire viciado del ecosistema urbano contiguo, etc.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51520" y="117376"/>
            <a:ext cx="7416947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PAPEL 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SU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PLAN DE MANEJO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12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2006_0523Imagen012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228600" y="5562600"/>
            <a:ext cx="8686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s-ES" altLang="es-CO" sz="2000" dirty="0" smtClean="0">
                <a:solidFill>
                  <a:schemeClr val="bg1"/>
                </a:solidFill>
              </a:rPr>
              <a:t>     </a:t>
            </a:r>
            <a:r>
              <a:rPr lang="es-ES" altLang="es-CO" sz="2000" b="1" dirty="0" smtClean="0">
                <a:solidFill>
                  <a:schemeClr val="bg1"/>
                </a:solidFill>
                <a:latin typeface="Arial Rounded MT Bold" pitchFamily="34" charset="0"/>
              </a:rPr>
              <a:t>El Valle de Aburrá: una gran urbe que crece espacial y poblacionalmente, sin garantía de sostenibilidad ambiental, la cual depende de los ecosistemas que reposan en sus corregimientos y aún fuera del Área Metropolitana</a:t>
            </a:r>
          </a:p>
        </p:txBody>
      </p:sp>
    </p:spTree>
    <p:extLst>
      <p:ext uri="{BB962C8B-B14F-4D97-AF65-F5344CB8AC3E}">
        <p14:creationId xmlns:p14="http://schemas.microsoft.com/office/powerpoint/2010/main" val="2224044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86633" y="116633"/>
            <a:ext cx="8839200" cy="720079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kern="0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ÁREAS DE IMPORTANCIA ESTRATÉGICA PARA LA CONSERVACIÓN DEL AGUA  (</a:t>
            </a:r>
            <a:r>
              <a:rPr lang="es-ES" b="1" kern="0" dirty="0" err="1" smtClean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AIE</a:t>
            </a:r>
            <a:r>
              <a:rPr lang="es-ES" b="1" kern="0" dirty="0" smtClean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) EN SAN ANTONIO DE PRADO</a:t>
            </a:r>
            <a:endParaRPr lang="es-ES" kern="0" dirty="0">
              <a:solidFill>
                <a:schemeClr val="tx2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pic>
        <p:nvPicPr>
          <p:cNvPr id="4" name="Picture 4" descr="C:\Users\USUARIO\Documents\CONV SMA 2016\PLEGABLE\inf para plegable\3. RESERVAS SAP Y DMI  DVARC 2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994" r="1682" b="1579"/>
          <a:stretch/>
        </p:blipFill>
        <p:spPr bwMode="auto">
          <a:xfrm>
            <a:off x="-1" y="908720"/>
            <a:ext cx="455083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Mis imagenes a nov 2016\2016-10-01 y 02 (monit relictos sucesion)\0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0"/>
          <a:stretch/>
        </p:blipFill>
        <p:spPr bwMode="auto">
          <a:xfrm>
            <a:off x="4550829" y="3913203"/>
            <a:ext cx="4593171" cy="2944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Mis imagenes a nov 2016\2016-10-14 (exped en reserv Manguala)\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32" y="692696"/>
            <a:ext cx="4456985" cy="3342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443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17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152400" y="0"/>
              <a:ext cx="8839200" cy="3810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BIENES Y SERVICIOS ECOSISTÉMICOS DEL </a:t>
              </a:r>
              <a:r>
                <a:rPr lang="es-ES" b="1" kern="0" dirty="0" smtClean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ROMERAL Y SUS </a:t>
              </a:r>
              <a:r>
                <a:rPr lang="es-ES" b="1" kern="0" dirty="0" err="1" smtClean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AIE</a:t>
              </a:r>
              <a:endParaRPr lang="es-ES" kern="0" dirty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pic>
          <p:nvPicPr>
            <p:cNvPr id="8199" name="Picture 3" descr="E:\Mis imágenes hasta mayo 2010\2009-01-30\02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800" y="381000"/>
              <a:ext cx="3759200" cy="2819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6" descr="E:\Mis imágenes hasta mayo 2010\2009-01-30\11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057650"/>
              <a:ext cx="3733800" cy="28003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01" name="15 Grupo"/>
            <p:cNvGrpSpPr>
              <a:grpSpLocks/>
            </p:cNvGrpSpPr>
            <p:nvPr/>
          </p:nvGrpSpPr>
          <p:grpSpPr bwMode="auto">
            <a:xfrm>
              <a:off x="0" y="381000"/>
              <a:ext cx="3886200" cy="2667000"/>
              <a:chOff x="0" y="381000"/>
              <a:chExt cx="4267200" cy="2844800"/>
            </a:xfrm>
          </p:grpSpPr>
          <p:pic>
            <p:nvPicPr>
              <p:cNvPr id="8211" name="Picture 7" descr="E:\Mis imágenes hasta mayo 2010\2009_0615Imagen\2009_0615Imagen0086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1000"/>
                <a:ext cx="2133600" cy="2844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2" name="Picture 9" descr="E:\Mis imágenes hasta mayo 2010\2009_0710Imagen\2009_0710Imagen0083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381000"/>
                <a:ext cx="2133600" cy="2844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02" name="17 Grupo"/>
            <p:cNvGrpSpPr>
              <a:grpSpLocks/>
            </p:cNvGrpSpPr>
            <p:nvPr/>
          </p:nvGrpSpPr>
          <p:grpSpPr bwMode="auto">
            <a:xfrm>
              <a:off x="0" y="3162300"/>
              <a:ext cx="2667000" cy="3695700"/>
              <a:chOff x="0" y="2857560"/>
              <a:chExt cx="2667001" cy="3695640"/>
            </a:xfrm>
          </p:grpSpPr>
          <p:pic>
            <p:nvPicPr>
              <p:cNvPr id="8209" name="Picture 10" descr="E:\Mis imágenes hasta mayo 2010\2009_1009Imagen\2009_1009(025)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601174"/>
                <a:ext cx="2667000" cy="195202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10" name="Picture 4" descr="E:\Mis imágenes hasta mayo 2010\2009-01-30\039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2857560"/>
                <a:ext cx="2667000" cy="195202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Rectangle 2"/>
            <p:cNvSpPr txBox="1">
              <a:spLocks noChangeArrowheads="1"/>
            </p:cNvSpPr>
            <p:nvPr/>
          </p:nvSpPr>
          <p:spPr>
            <a:xfrm>
              <a:off x="6477000" y="3124200"/>
              <a:ext cx="2438400" cy="3048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PROTECCIÓN DE SUELOS</a:t>
              </a:r>
              <a:endParaRPr lang="es-ES" sz="1200" kern="0" dirty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914400" y="2667000"/>
              <a:ext cx="1981200" cy="3048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OFERTA HÍDRICA</a:t>
              </a:r>
              <a:endParaRPr lang="es-ES" sz="1200" kern="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sp>
          <p:nvSpPr>
            <p:cNvPr id="21" name="Rectangle 2"/>
            <p:cNvSpPr txBox="1">
              <a:spLocks noChangeArrowheads="1"/>
            </p:cNvSpPr>
            <p:nvPr/>
          </p:nvSpPr>
          <p:spPr>
            <a:xfrm>
              <a:off x="6858000" y="4114800"/>
              <a:ext cx="2133600" cy="5334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CONSERVACIÓN DE BIODIVERSIDAD</a:t>
              </a:r>
              <a:endParaRPr lang="es-ES" sz="1200" kern="0" dirty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sp>
          <p:nvSpPr>
            <p:cNvPr id="22" name="Rectangle 2"/>
            <p:cNvSpPr txBox="1">
              <a:spLocks noChangeArrowheads="1"/>
            </p:cNvSpPr>
            <p:nvPr/>
          </p:nvSpPr>
          <p:spPr>
            <a:xfrm>
              <a:off x="457200" y="4876800"/>
              <a:ext cx="2286000" cy="3048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OFERTA PAISAJÍSTICA</a:t>
              </a:r>
              <a:endParaRPr lang="es-ES" sz="1200" kern="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pic>
          <p:nvPicPr>
            <p:cNvPr id="8207" name="Picture 5" descr="E:\Mis imágenes hasta mayo 2010\2009-01-30\065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800" y="2514600"/>
              <a:ext cx="3556000" cy="2667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"/>
            <p:cNvSpPr txBox="1">
              <a:spLocks noChangeArrowheads="1"/>
            </p:cNvSpPr>
            <p:nvPr/>
          </p:nvSpPr>
          <p:spPr>
            <a:xfrm>
              <a:off x="3352800" y="4648200"/>
              <a:ext cx="2438400" cy="3048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REGULACIÓN HÍDRICA</a:t>
              </a:r>
              <a:endParaRPr lang="es-ES" sz="1200" kern="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15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16" name="Picture 10" descr="E:\Mis imágenes hasta mayo 2010\2009_1009Imagen\2009_1009(025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4213008"/>
              <a:ext cx="3526656" cy="26449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7" name="Picture 11" descr="E:\Mis imágenes hasta mayo 2010\2009_1018Imagen\2009_1015(018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14800"/>
              <a:ext cx="3657600" cy="2743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18" name="22 Grupo"/>
            <p:cNvGrpSpPr>
              <a:grpSpLocks/>
            </p:cNvGrpSpPr>
            <p:nvPr/>
          </p:nvGrpSpPr>
          <p:grpSpPr bwMode="auto">
            <a:xfrm>
              <a:off x="0" y="0"/>
              <a:ext cx="4211638" cy="4191000"/>
              <a:chOff x="1" y="0"/>
              <a:chExt cx="4211443" cy="4191000"/>
            </a:xfrm>
          </p:grpSpPr>
          <p:pic>
            <p:nvPicPr>
              <p:cNvPr id="13326" name="Picture 2" descr="E:\Mis imágenes hasta mayo 2010\2009-01-30\01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3505200" cy="23754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7" name="Picture 12" descr="E:\Mis imágenes hasta mayo 2010\2009_1018Imagen\2009_1015(036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905000"/>
                <a:ext cx="3373244" cy="2286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2"/>
              <p:cNvSpPr txBox="1">
                <a:spLocks noChangeArrowheads="1"/>
              </p:cNvSpPr>
              <p:nvPr/>
            </p:nvSpPr>
            <p:spPr>
              <a:xfrm>
                <a:off x="304787" y="1447800"/>
                <a:ext cx="2819269" cy="457200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defRPr/>
                </a:pPr>
                <a:r>
                  <a:rPr lang="es-ES" sz="1200" b="1" kern="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+mj-ea"/>
                    <a:cs typeface="+mj-cs"/>
                  </a:rPr>
                  <a:t>PRODUCCIÓN DE ALIMENTOS</a:t>
                </a:r>
                <a:endParaRPr lang="es-ES" sz="1200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endParaRPr>
              </a:p>
            </p:txBody>
          </p:sp>
        </p:grpSp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838200" y="4114800"/>
              <a:ext cx="2743200" cy="685800"/>
            </a:xfrm>
            <a:prstGeom prst="rect">
              <a:avLst/>
            </a:prstGeom>
          </p:spPr>
          <p:txBody>
            <a:bodyPr/>
            <a:lstStyle/>
            <a:p>
              <a:pPr algn="ctr">
                <a:defRPr/>
              </a:pPr>
              <a:r>
                <a:rPr lang="es-ES" sz="1200" b="1" kern="0" dirty="0">
                  <a:latin typeface="Arial Rounded MT Bold" panose="020F0704030504030204" pitchFamily="34" charset="0"/>
                  <a:ea typeface="+mj-ea"/>
                  <a:cs typeface="+mj-cs"/>
                </a:rPr>
                <a:t>CONTENCIÓN DEL EXPANSIONISMO URBANO</a:t>
              </a:r>
              <a:endParaRPr lang="es-ES" sz="1200" kern="0" dirty="0"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sp>
          <p:nvSpPr>
            <p:cNvPr id="21" name="Rectangle 2"/>
            <p:cNvSpPr txBox="1">
              <a:spLocks noChangeArrowheads="1"/>
            </p:cNvSpPr>
            <p:nvPr/>
          </p:nvSpPr>
          <p:spPr>
            <a:xfrm>
              <a:off x="4495800" y="4419600"/>
              <a:ext cx="2438400" cy="762000"/>
            </a:xfrm>
            <a:prstGeom prst="rect">
              <a:avLst/>
            </a:prstGeom>
          </p:spPr>
          <p:txBody>
            <a:bodyPr/>
            <a:lstStyle/>
            <a:p>
              <a:pPr algn="ctr">
                <a:defRPr/>
              </a:pPr>
              <a:r>
                <a:rPr lang="es-ES" sz="1200" b="1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REGULACIÓN CLIMÁTICA Y DEPURACIÓN DEL AIRE</a:t>
              </a:r>
              <a:endParaRPr lang="es-ES" sz="1200" kern="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grpSp>
          <p:nvGrpSpPr>
            <p:cNvPr id="13321" name="21 Grupo"/>
            <p:cNvGrpSpPr>
              <a:grpSpLocks/>
            </p:cNvGrpSpPr>
            <p:nvPr/>
          </p:nvGrpSpPr>
          <p:grpSpPr bwMode="auto">
            <a:xfrm>
              <a:off x="4343400" y="0"/>
              <a:ext cx="4800600" cy="4379913"/>
              <a:chOff x="4343400" y="0"/>
              <a:chExt cx="4800600" cy="4380565"/>
            </a:xfrm>
          </p:grpSpPr>
          <p:pic>
            <p:nvPicPr>
              <p:cNvPr id="13323" name="Picture 8" descr="E:\Mis imágenes hasta mayo 2010\2009_0701Imagen\2009_0701Imagen0074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0"/>
                <a:ext cx="3204315" cy="23622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4" name="Picture 13" descr="E:\Mis imágenes hasta mayo 2010\2010_01_02\IMG_0314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133600"/>
                <a:ext cx="3048000" cy="224696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2"/>
              <p:cNvSpPr txBox="1">
                <a:spLocks noChangeArrowheads="1"/>
              </p:cNvSpPr>
              <p:nvPr/>
            </p:nvSpPr>
            <p:spPr>
              <a:xfrm>
                <a:off x="6051884" y="2468855"/>
                <a:ext cx="2438400" cy="579598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defRPr/>
                </a:pPr>
                <a:r>
                  <a:rPr lang="es-ES" sz="1200" b="1" kern="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+mj-ea"/>
                    <a:cs typeface="+mj-cs"/>
                  </a:rPr>
                  <a:t>RECREACIÓN Y EDUCACIÓN AMBIENTAL</a:t>
                </a:r>
                <a:endParaRPr lang="es-ES" sz="1200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endParaRPr>
              </a:p>
            </p:txBody>
          </p:sp>
        </p:grpSp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152400" y="0"/>
              <a:ext cx="8839200" cy="381000"/>
            </a:xfrm>
            <a:prstGeom prst="rect">
              <a:avLst/>
            </a:prstGeom>
          </p:spPr>
          <p:txBody>
            <a:bodyPr/>
            <a:lstStyle/>
            <a:p>
              <a:pPr algn="ctr">
                <a:defRPr/>
              </a:pPr>
              <a:r>
                <a:rPr lang="es-ES" sz="1600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BIENES Y </a:t>
              </a:r>
              <a:r>
                <a:rPr lang="es-ES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SERVICIOS</a:t>
              </a:r>
              <a:r>
                <a:rPr lang="es-ES" sz="1600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 AMBIENTALES DEL </a:t>
              </a:r>
              <a:r>
                <a:rPr lang="es-ES" sz="1600" b="1" kern="0" dirty="0" smtClean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ROMERAL Y SUS </a:t>
              </a:r>
              <a:r>
                <a:rPr lang="es-ES" sz="1600" b="1" kern="0" dirty="0" err="1" smtClean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AIE</a:t>
              </a:r>
              <a:endParaRPr lang="es-ES" sz="1600" kern="0" dirty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0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UARIO\Desktop\mas\SAP en el contexto regio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61"/>
            <a:ext cx="9144000" cy="6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2" y="4363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s-ES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CARACTERÍSTICAS AMBIENTALES ASOCIADAS A LA PROBLEMÁTICA AMBIENTAL</a:t>
            </a:r>
          </a:p>
        </p:txBody>
      </p:sp>
    </p:spTree>
    <p:extLst>
      <p:ext uri="{BB962C8B-B14F-4D97-AF65-F5344CB8AC3E}">
        <p14:creationId xmlns:p14="http://schemas.microsoft.com/office/powerpoint/2010/main" val="2211099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97349" y="692696"/>
            <a:ext cx="8695131" cy="4176465"/>
            <a:chOff x="197349" y="1484783"/>
            <a:chExt cx="8695131" cy="4176465"/>
          </a:xfrm>
        </p:grpSpPr>
        <p:grpSp>
          <p:nvGrpSpPr>
            <p:cNvPr id="6" name="5 Grupo"/>
            <p:cNvGrpSpPr/>
            <p:nvPr/>
          </p:nvGrpSpPr>
          <p:grpSpPr>
            <a:xfrm>
              <a:off x="197349" y="1484783"/>
              <a:ext cx="8695131" cy="4176465"/>
              <a:chOff x="197349" y="1628800"/>
              <a:chExt cx="8695131" cy="3604965"/>
            </a:xfrm>
          </p:grpSpPr>
          <p:sp>
            <p:nvSpPr>
              <p:cNvPr id="8" name="7 Abrir llave"/>
              <p:cNvSpPr/>
              <p:nvPr/>
            </p:nvSpPr>
            <p:spPr>
              <a:xfrm>
                <a:off x="957096" y="1628800"/>
                <a:ext cx="281419" cy="3604965"/>
              </a:xfrm>
              <a:prstGeom prst="leftBrace">
                <a:avLst/>
              </a:prstGeom>
              <a:ln w="190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CO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1314224" y="1820184"/>
                <a:ext cx="1817005" cy="36348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Biodiversidad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9 Rectángulo"/>
              <p:cNvSpPr/>
              <p:nvPr/>
            </p:nvSpPr>
            <p:spPr>
              <a:xfrm>
                <a:off x="1331064" y="2293366"/>
                <a:ext cx="1800165" cy="36590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Educación Ambiental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10 Flecha derecha"/>
              <p:cNvSpPr/>
              <p:nvPr/>
            </p:nvSpPr>
            <p:spPr>
              <a:xfrm>
                <a:off x="3206938" y="1881663"/>
                <a:ext cx="210286" cy="222741"/>
              </a:xfrm>
              <a:prstGeom prst="right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11 Flecha derecha"/>
              <p:cNvSpPr/>
              <p:nvPr/>
            </p:nvSpPr>
            <p:spPr>
              <a:xfrm>
                <a:off x="3206938" y="2357268"/>
                <a:ext cx="210286" cy="222741"/>
              </a:xfrm>
              <a:prstGeom prst="right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3509772" y="1728383"/>
                <a:ext cx="5382708" cy="4552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Asociadas a unidades productivas con bosques nativos amplios y en buen estado. Mas de 50 unidades.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13 Rectángulo"/>
              <p:cNvSpPr/>
              <p:nvPr/>
            </p:nvSpPr>
            <p:spPr>
              <a:xfrm>
                <a:off x="3511750" y="2293365"/>
                <a:ext cx="5380730" cy="32705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Entre 10–20 en E.A. y mas de 20 en </a:t>
                </a:r>
                <a:r>
                  <a:rPr lang="es-CO" sz="14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Educ</a:t>
                </a:r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. agropecuaria. 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14 Rectángulo"/>
              <p:cNvSpPr/>
              <p:nvPr/>
            </p:nvSpPr>
            <p:spPr>
              <a:xfrm>
                <a:off x="197349" y="3055612"/>
                <a:ext cx="759747" cy="55487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2000" b="1" dirty="0" smtClean="0">
                    <a:solidFill>
                      <a:schemeClr val="bg1"/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BSA</a:t>
                </a:r>
                <a:endParaRPr lang="es-CO" sz="20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15 Rectángulo"/>
              <p:cNvSpPr/>
              <p:nvPr/>
            </p:nvSpPr>
            <p:spPr>
              <a:xfrm>
                <a:off x="1327641" y="2717174"/>
                <a:ext cx="1803022" cy="41770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Investigación Ambiental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16 Rectángulo"/>
              <p:cNvSpPr/>
              <p:nvPr/>
            </p:nvSpPr>
            <p:spPr>
              <a:xfrm>
                <a:off x="1331064" y="3214147"/>
                <a:ext cx="1800165" cy="874693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Control de erosión y prevención de desastres, captura de carbono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17 Rectángulo"/>
              <p:cNvSpPr/>
              <p:nvPr/>
            </p:nvSpPr>
            <p:spPr>
              <a:xfrm>
                <a:off x="1335961" y="4165355"/>
                <a:ext cx="1803022" cy="47560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Recreación y ecoturismo 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18 Rectángulo"/>
              <p:cNvSpPr/>
              <p:nvPr/>
            </p:nvSpPr>
            <p:spPr>
              <a:xfrm>
                <a:off x="1339383" y="4718851"/>
                <a:ext cx="1800165" cy="39060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Conservación para el agua 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19 Flecha derecha"/>
              <p:cNvSpPr/>
              <p:nvPr/>
            </p:nvSpPr>
            <p:spPr>
              <a:xfrm>
                <a:off x="3206938" y="2793238"/>
                <a:ext cx="210286" cy="222741"/>
              </a:xfrm>
              <a:prstGeom prst="right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20 Flecha derecha"/>
              <p:cNvSpPr/>
              <p:nvPr/>
            </p:nvSpPr>
            <p:spPr>
              <a:xfrm>
                <a:off x="3206937" y="3541667"/>
                <a:ext cx="210286" cy="222741"/>
              </a:xfrm>
              <a:prstGeom prst="rightArrow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21 Rectángulo"/>
              <p:cNvSpPr/>
              <p:nvPr/>
            </p:nvSpPr>
            <p:spPr>
              <a:xfrm>
                <a:off x="3509772" y="2738543"/>
                <a:ext cx="5382708" cy="37188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Cerca de 10 unidades públicas y privadas. 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22 Rectángulo"/>
              <p:cNvSpPr/>
              <p:nvPr/>
            </p:nvSpPr>
            <p:spPr>
              <a:xfrm>
                <a:off x="3509771" y="3439973"/>
                <a:ext cx="5382709" cy="48758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Batang" pitchFamily="18" charset="-127"/>
                    <a:cs typeface="Arial" pitchFamily="34" charset="0"/>
                  </a:rPr>
                  <a:t>Mas de 100 unidades públicas y privadas. </a:t>
                </a:r>
                <a:endParaRPr lang="es-CO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6 Rectángulo"/>
            <p:cNvSpPr/>
            <p:nvPr/>
          </p:nvSpPr>
          <p:spPr>
            <a:xfrm>
              <a:off x="3485924" y="4460298"/>
              <a:ext cx="5382709" cy="105693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Arial" pitchFamily="34" charset="0"/>
                </a:rPr>
                <a:t>Actualmente no existe asociación entre productores y consumidores de </a:t>
              </a:r>
              <a:r>
                <a:rPr lang="es-CO" sz="1200" b="1" dirty="0" err="1" smtClean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Arial" pitchFamily="34" charset="0"/>
                </a:rPr>
                <a:t>BSA</a:t>
              </a:r>
              <a:r>
                <a:rPr lang="es-CO" sz="1200" b="1" dirty="0" smtClean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Arial" pitchFamily="34" charset="0"/>
                </a:rPr>
                <a:t>. Pero varios productores e instituciones de apoyo «hacen parte» de una red a nivel municipal (apoyada por </a:t>
              </a:r>
              <a:r>
                <a:rPr lang="es-CO" sz="1200" b="1" dirty="0" err="1" smtClean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Arial" pitchFamily="34" charset="0"/>
                </a:rPr>
                <a:t>SMA</a:t>
              </a:r>
              <a:r>
                <a:rPr lang="es-CO" sz="1200" b="1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Arial" pitchFamily="34" charset="0"/>
                </a:rPr>
                <a:t>)</a:t>
              </a:r>
              <a:r>
                <a:rPr lang="es-CO" sz="1200" b="1" dirty="0" smtClean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Arial" pitchFamily="34" charset="0"/>
                </a:rPr>
                <a:t> que inició su gestación hace cerca de 2-3 años, pero que aún no se consolida </a:t>
              </a:r>
              <a:endParaRPr lang="es-CO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ectangle 5"/>
          <p:cNvSpPr txBox="1">
            <a:spLocks noChangeArrowheads="1"/>
          </p:cNvSpPr>
          <p:nvPr/>
        </p:nvSpPr>
        <p:spPr>
          <a:xfrm>
            <a:off x="251520" y="117376"/>
            <a:ext cx="7416947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BSA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ACTORES PRINCIPALES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  <p:grpSp>
        <p:nvGrpSpPr>
          <p:cNvPr id="25" name="11 Grupo"/>
          <p:cNvGrpSpPr/>
          <p:nvPr/>
        </p:nvGrpSpPr>
        <p:grpSpPr>
          <a:xfrm>
            <a:off x="154004" y="4963767"/>
            <a:ext cx="8702187" cy="1770929"/>
            <a:chOff x="-17311" y="0"/>
            <a:chExt cx="6029338" cy="1181578"/>
          </a:xfrm>
        </p:grpSpPr>
        <p:sp>
          <p:nvSpPr>
            <p:cNvPr id="26" name="25 Abrir llave"/>
            <p:cNvSpPr/>
            <p:nvPr/>
          </p:nvSpPr>
          <p:spPr>
            <a:xfrm>
              <a:off x="762000" y="0"/>
              <a:ext cx="146050" cy="1168400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O" sz="1000">
                  <a:effectLst/>
                  <a:ea typeface="Times New Roman"/>
                  <a:cs typeface="Times New Roman"/>
                </a:rPr>
                <a:t> </a:t>
              </a:r>
              <a:endParaRPr lang="es-CO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27" name="8 Rectángulo"/>
            <p:cNvSpPr/>
            <p:nvPr/>
          </p:nvSpPr>
          <p:spPr>
            <a:xfrm>
              <a:off x="1054100" y="246663"/>
              <a:ext cx="1706846" cy="61813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es-CO" sz="1200" b="1" kern="1200" dirty="0" smtClean="0">
                  <a:solidFill>
                    <a:srgbClr val="404040"/>
                  </a:solidFill>
                  <a:effectLst/>
                  <a:latin typeface="Arial"/>
                  <a:ea typeface="Batang"/>
                </a:rPr>
                <a:t>Acueductos </a:t>
              </a:r>
              <a:r>
                <a:rPr lang="es-CO" sz="1200" b="1" kern="1200" dirty="0">
                  <a:solidFill>
                    <a:srgbClr val="404040"/>
                  </a:solidFill>
                  <a:effectLst/>
                  <a:latin typeface="Arial"/>
                  <a:ea typeface="Batang"/>
                </a:rPr>
                <a:t>comunitarios y </a:t>
              </a:r>
              <a:r>
                <a:rPr lang="es-CO" sz="1200" b="1" kern="1200" dirty="0" err="1">
                  <a:solidFill>
                    <a:srgbClr val="404040"/>
                  </a:solidFill>
                  <a:effectLst/>
                  <a:latin typeface="Arial"/>
                  <a:ea typeface="Batang"/>
                </a:rPr>
                <a:t>EPM</a:t>
              </a:r>
              <a:r>
                <a:rPr lang="es-CO" sz="1200" b="1" kern="1200" dirty="0">
                  <a:solidFill>
                    <a:srgbClr val="404040"/>
                  </a:solidFill>
                  <a:effectLst/>
                  <a:latin typeface="Arial"/>
                  <a:ea typeface="Batang"/>
                </a:rPr>
                <a:t> y otras grandes bocatomas y sitios de uso</a:t>
              </a:r>
              <a:endParaRPr lang="es-CO" sz="1200" b="1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28" name="10 Flecha derecha"/>
            <p:cNvSpPr/>
            <p:nvPr/>
          </p:nvSpPr>
          <p:spPr>
            <a:xfrm>
              <a:off x="2762250" y="384355"/>
              <a:ext cx="148296" cy="424227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O" sz="1000" dirty="0">
                  <a:effectLst/>
                  <a:ea typeface="Times New Roman"/>
                  <a:cs typeface="Times New Roman"/>
                </a:rPr>
                <a:t> </a:t>
              </a:r>
              <a:endParaRPr lang="es-CO" sz="1100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29" name="12 Rectángulo"/>
            <p:cNvSpPr/>
            <p:nvPr/>
          </p:nvSpPr>
          <p:spPr>
            <a:xfrm>
              <a:off x="2984500" y="0"/>
              <a:ext cx="3027527" cy="5557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es-CO" sz="1200" b="1" kern="1200">
                  <a:solidFill>
                    <a:schemeClr val="tx1"/>
                  </a:solidFill>
                  <a:effectLst/>
                  <a:latin typeface="Arial"/>
                  <a:ea typeface="Batang"/>
                </a:rPr>
                <a:t>Cerca de 20 acueductos, con estructuras económicas y administrativas variables</a:t>
              </a:r>
              <a:endParaRPr lang="es-CO" sz="1200" b="1">
                <a:solidFill>
                  <a:schemeClr val="tx1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0" name="18 Flecha derecha"/>
            <p:cNvSpPr/>
            <p:nvPr/>
          </p:nvSpPr>
          <p:spPr>
            <a:xfrm>
              <a:off x="908050" y="384355"/>
              <a:ext cx="148296" cy="350600"/>
            </a:xfrm>
            <a:prstGeom prst="rightArrow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O" sz="1000">
                  <a:effectLst/>
                  <a:ea typeface="Times New Roman"/>
                  <a:cs typeface="Times New Roman"/>
                </a:rPr>
                <a:t> </a:t>
              </a:r>
              <a:endParaRPr lang="es-CO" sz="1100">
                <a:effectLst/>
                <a:ea typeface="Calibri"/>
                <a:cs typeface="Times New Roman"/>
              </a:endParaRPr>
            </a:p>
          </p:txBody>
        </p:sp>
        <p:sp>
          <p:nvSpPr>
            <p:cNvPr id="31" name="22 Rectángulo"/>
            <p:cNvSpPr/>
            <p:nvPr/>
          </p:nvSpPr>
          <p:spPr>
            <a:xfrm>
              <a:off x="2984500" y="624576"/>
              <a:ext cx="3027527" cy="55700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0"/>
                </a:spcAft>
              </a:pPr>
              <a:r>
                <a:rPr lang="es-CO" sz="1200" b="1" kern="1200" dirty="0">
                  <a:solidFill>
                    <a:schemeClr val="tx1"/>
                  </a:solidFill>
                  <a:effectLst/>
                  <a:latin typeface="Arial"/>
                  <a:ea typeface="Batang"/>
                </a:rPr>
                <a:t>Entre 10 y 20 grandes bocatomas asociadas a actividades productivas (agro)Industriales</a:t>
              </a:r>
              <a:endParaRPr lang="es-CO" sz="1200" b="1" dirty="0">
                <a:solidFill>
                  <a:schemeClr val="tx1"/>
                </a:solidFill>
                <a:effectLst/>
                <a:latin typeface="Times New Roman"/>
                <a:ea typeface="Times New Roman"/>
              </a:endParaRPr>
            </a:p>
          </p:txBody>
        </p:sp>
        <p:grpSp>
          <p:nvGrpSpPr>
            <p:cNvPr id="32" name="5 Grupo"/>
            <p:cNvGrpSpPr/>
            <p:nvPr/>
          </p:nvGrpSpPr>
          <p:grpSpPr>
            <a:xfrm>
              <a:off x="-17311" y="68580"/>
              <a:ext cx="762635" cy="912813"/>
              <a:chOff x="-17311" y="-744220"/>
              <a:chExt cx="762635" cy="912813"/>
            </a:xfrm>
          </p:grpSpPr>
          <p:sp>
            <p:nvSpPr>
              <p:cNvPr id="33" name="24 Rectángulo"/>
              <p:cNvSpPr/>
              <p:nvPr/>
            </p:nvSpPr>
            <p:spPr>
              <a:xfrm>
                <a:off x="-17311" y="-744220"/>
                <a:ext cx="762635" cy="35814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CO" sz="1600" b="1" kern="1200" dirty="0">
                    <a:solidFill>
                      <a:srgbClr val="FFFFFF"/>
                    </a:solidFill>
                    <a:effectLst/>
                    <a:latin typeface="Arial"/>
                    <a:ea typeface="Batang"/>
                  </a:rPr>
                  <a:t>AGUA</a:t>
                </a:r>
                <a:endParaRPr lang="es-CO" sz="16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34" name="3 Rectángulo"/>
              <p:cNvSpPr/>
              <p:nvPr/>
            </p:nvSpPr>
            <p:spPr>
              <a:xfrm>
                <a:off x="-17311" y="-409892"/>
                <a:ext cx="762635" cy="578485"/>
              </a:xfrm>
              <a:prstGeom prst="rect">
                <a:avLst/>
              </a:prstGeom>
              <a:solidFill>
                <a:srgbClr val="1F497D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s-CO" sz="1000" b="1" kern="1200" dirty="0">
                    <a:solidFill>
                      <a:srgbClr val="FFFFFF"/>
                    </a:solidFill>
                    <a:effectLst/>
                    <a:latin typeface="Arial"/>
                    <a:ea typeface="Batang"/>
                  </a:rPr>
                  <a:t>Distribución, consumo y saneamiento</a:t>
                </a:r>
                <a:endParaRPr lang="es-CO" sz="1000" dirty="0">
                  <a:effectLst/>
                  <a:latin typeface="Times New Roman"/>
                  <a:ea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77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>
            <a:spLocks noGrp="1"/>
          </p:cNvSpPr>
          <p:nvPr>
            <p:ph idx="1"/>
          </p:nvPr>
        </p:nvSpPr>
        <p:spPr>
          <a:xfrm>
            <a:off x="143508" y="765175"/>
            <a:ext cx="8928992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ACTORES MAS RECONOCIDOS</a:t>
            </a:r>
          </a:p>
          <a:p>
            <a:pPr marL="0" indent="0" algn="ctr">
              <a:buNone/>
            </a:pPr>
            <a:r>
              <a:rPr lang="es-CO" sz="1600" i="1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Actores susceptibles para conformación de redes económicas y encadenamientos productivos en la localidad en cuanto al agua</a:t>
            </a:r>
          </a:p>
          <a:p>
            <a:pPr marL="0" indent="0">
              <a:buNone/>
            </a:pPr>
            <a:r>
              <a:rPr lang="es-CO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  <a:ea typeface="Batang" pitchFamily="18" charset="-127"/>
                <a:cs typeface="Aharoni" pitchFamily="2" charset="-79"/>
              </a:rPr>
              <a:t>AGUA</a:t>
            </a:r>
            <a:r>
              <a:rPr lang="es-CO" sz="1800" b="1" dirty="0" smtClean="0">
                <a:latin typeface="Batang" pitchFamily="18" charset="-127"/>
                <a:ea typeface="Batang" pitchFamily="18" charset="-127"/>
              </a:rPr>
              <a:t> </a:t>
            </a: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Acueductos </a:t>
            </a:r>
            <a:r>
              <a:rPr lang="es-CO" sz="16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veredales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 (20)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r>
              <a:rPr lang="es-CO" sz="1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, GD</a:t>
            </a: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Acueducto EPM (1, con 4 bocatomas) </a:t>
            </a:r>
            <a:r>
              <a:rPr lang="es-CO" sz="1600" b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r>
              <a:rPr lang="es-CO" sz="1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, GD</a:t>
            </a:r>
            <a:endParaRPr lang="es-CO" sz="1600" b="1" dirty="0">
              <a:latin typeface="Batang" pitchFamily="18" charset="-127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Trucheras (6 o mas)</a:t>
            </a:r>
            <a:r>
              <a:rPr lang="es-CO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</a:t>
            </a:r>
            <a:r>
              <a:rPr lang="es-CO" sz="16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endParaRPr lang="es-CO" sz="1600" b="1" dirty="0" smtClean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Agroindustrias Avícolas (Avícola Medellín – Pollo COA) (1) </a:t>
            </a:r>
            <a:r>
              <a:rPr lang="es-CO" sz="1600" b="1" dirty="0" err="1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endParaRPr lang="es-CO" sz="1600" b="1" dirty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Agroindustrias </a:t>
            </a:r>
            <a:r>
              <a:rPr lang="es-CO" sz="16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Porcícolas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-Bovinas (</a:t>
            </a:r>
            <a:r>
              <a:rPr lang="es-CO" sz="16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Porcicarnes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-Cantabria, Alberto Sierra) (3-4)  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endParaRPr lang="es-CO" sz="1600" b="1" dirty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Medianas unidades agropecuarias y producción agrícola en confinamiento (20 - 50) 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endParaRPr lang="es-CO" sz="1600" b="1" dirty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Bavaria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 , </a:t>
            </a:r>
            <a:r>
              <a:rPr lang="es-CO" sz="16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Coltejer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 (2)   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endParaRPr lang="es-CO" sz="1600" b="1" dirty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Áreas Protegidas públicas y privadas (&gt;7)  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GP</a:t>
            </a:r>
            <a:endParaRPr lang="es-CO" sz="1600" b="1" dirty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Unidades productivas con Bosques nativos en cuencas proveedoras (&gt;10)  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GP</a:t>
            </a:r>
            <a:endParaRPr lang="es-CO" sz="1600" b="1" dirty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Unidades </a:t>
            </a:r>
            <a:r>
              <a:rPr lang="es-CO" sz="1600" dirty="0">
                <a:latin typeface="Arial" pitchFamily="34" charset="0"/>
                <a:ea typeface="Batang" pitchFamily="18" charset="-127"/>
                <a:cs typeface="Arial" pitchFamily="34" charset="0"/>
              </a:rPr>
              <a:t>productivas 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con plantaciones forestales en </a:t>
            </a:r>
            <a:r>
              <a:rPr lang="es-CO" sz="1600" dirty="0">
                <a:latin typeface="Arial" pitchFamily="34" charset="0"/>
                <a:ea typeface="Batang" pitchFamily="18" charset="-127"/>
                <a:cs typeface="Arial" pitchFamily="34" charset="0"/>
              </a:rPr>
              <a:t>cuencas 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proveedoras (&gt;5)    </a:t>
            </a:r>
            <a:r>
              <a:rPr lang="es-CO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GP</a:t>
            </a:r>
            <a:endParaRPr lang="es-CO" sz="1600" b="1" dirty="0">
              <a:latin typeface="Arial Black" pitchFamily="34" charset="0"/>
              <a:ea typeface="Batang" pitchFamily="18" charset="-127"/>
            </a:endParaRPr>
          </a:p>
          <a:p>
            <a:r>
              <a:rPr lang="es-CO" sz="16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Corantioquia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 (1) </a:t>
            </a:r>
            <a:r>
              <a:rPr lang="es-CO" sz="1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A</a:t>
            </a:r>
            <a:endParaRPr lang="es-CO" sz="1200" b="1" dirty="0">
              <a:latin typeface="Batang" pitchFamily="18" charset="-127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Alcaldía de Medellín (1) </a:t>
            </a:r>
            <a:r>
              <a:rPr lang="es-CO" sz="16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A</a:t>
            </a:r>
            <a:endParaRPr lang="es-CO" sz="1200" b="1" dirty="0">
              <a:latin typeface="Batang" pitchFamily="18" charset="-127"/>
              <a:ea typeface="Batang" pitchFamily="18" charset="-127"/>
            </a:endParaRPr>
          </a:p>
          <a:p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ONG locales relacionadas con el manejo y gestión del agua (1)   </a:t>
            </a:r>
            <a:r>
              <a:rPr lang="es-CO" sz="16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A</a:t>
            </a:r>
            <a:endParaRPr lang="es-CO" sz="1200" b="1" dirty="0">
              <a:latin typeface="Batang" pitchFamily="18" charset="-127"/>
              <a:ea typeface="Batang" pitchFamily="18" charset="-127"/>
            </a:endParaRPr>
          </a:p>
          <a:p>
            <a:endParaRPr lang="es-CO" sz="1200" b="1" dirty="0" smtClean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755576" y="6303573"/>
            <a:ext cx="7704856" cy="3077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CO" sz="1400" b="1" dirty="0" err="1">
                <a:solidFill>
                  <a:schemeClr val="tx2">
                    <a:lumMod val="75000"/>
                  </a:schemeClr>
                </a:solidFill>
              </a:rPr>
              <a:t>GP</a:t>
            </a:r>
            <a:r>
              <a:rPr lang="es-CO" sz="1400" b="1" dirty="0"/>
              <a:t>: </a:t>
            </a:r>
            <a:r>
              <a:rPr lang="es-CO" sz="1400" dirty="0"/>
              <a:t>Gran Productor</a:t>
            </a:r>
            <a:r>
              <a:rPr lang="es-CO" sz="1400" b="1" dirty="0"/>
              <a:t>;    </a:t>
            </a:r>
            <a:r>
              <a:rPr lang="es-CO" sz="1400" b="1" dirty="0" err="1">
                <a:solidFill>
                  <a:schemeClr val="tx2">
                    <a:lumMod val="75000"/>
                  </a:schemeClr>
                </a:solidFill>
              </a:rPr>
              <a:t>GC</a:t>
            </a:r>
            <a:r>
              <a:rPr lang="es-CO" sz="1400" b="1" dirty="0"/>
              <a:t>: </a:t>
            </a:r>
            <a:r>
              <a:rPr lang="es-CO" sz="1400" dirty="0"/>
              <a:t>Gran Consumidor</a:t>
            </a:r>
            <a:r>
              <a:rPr lang="es-CO" sz="1400" b="1" dirty="0"/>
              <a:t>;    </a:t>
            </a:r>
            <a:r>
              <a:rPr lang="es-CO" sz="1400" b="1" dirty="0">
                <a:solidFill>
                  <a:schemeClr val="tx2">
                    <a:lumMod val="75000"/>
                  </a:schemeClr>
                </a:solidFill>
              </a:rPr>
              <a:t>GD</a:t>
            </a:r>
            <a:r>
              <a:rPr lang="es-CO" sz="1400" b="1" dirty="0"/>
              <a:t>: </a:t>
            </a:r>
            <a:r>
              <a:rPr lang="es-CO" sz="1400" dirty="0"/>
              <a:t>Gran distribuidor;   </a:t>
            </a:r>
            <a:r>
              <a:rPr lang="es-CO" sz="1400" b="1" dirty="0">
                <a:solidFill>
                  <a:srgbClr val="002060"/>
                </a:solidFill>
              </a:rPr>
              <a:t>A</a:t>
            </a:r>
            <a:r>
              <a:rPr lang="es-CO" sz="1400" dirty="0"/>
              <a:t>: Administrador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51520" y="117376"/>
            <a:ext cx="7416947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BSA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ACTORES PRINCIPALES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37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Batang" pitchFamily="18" charset="-127"/>
                <a:cs typeface="Arial" pitchFamily="34" charset="0"/>
              </a:rPr>
              <a:t>ACTORES MAS RECONOCIDOS</a:t>
            </a:r>
          </a:p>
          <a:p>
            <a:pPr marL="0" indent="0" algn="ctr">
              <a:buNone/>
            </a:pPr>
            <a:r>
              <a:rPr lang="es-CO" sz="1400" i="1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Actores susceptibles para conformación de redes económicas y encadenamientos productivos en la localidad en BSA</a:t>
            </a:r>
          </a:p>
          <a:p>
            <a:pPr marL="0" indent="0">
              <a:buNone/>
            </a:pPr>
            <a:r>
              <a:rPr lang="es-CO" sz="18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  <a:cs typeface="Aharoni" pitchFamily="2" charset="-79"/>
              </a:rPr>
              <a:t>BSA</a:t>
            </a:r>
            <a:r>
              <a:rPr lang="es-CO" sz="18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s-CO" sz="1400" dirty="0" smtClean="0">
                <a:ea typeface="Batang" pitchFamily="18" charset="-127"/>
              </a:rPr>
              <a:t>(Biodiversidad, educación e investigación ambiental, </a:t>
            </a:r>
            <a:r>
              <a:rPr lang="es-CO" sz="1400" dirty="0" smtClean="0">
                <a:solidFill>
                  <a:srgbClr val="FF0000"/>
                </a:solidFill>
                <a:ea typeface="Batang" pitchFamily="18" charset="-127"/>
              </a:rPr>
              <a:t>control de erosión* y captura Carbono*</a:t>
            </a:r>
            <a:r>
              <a:rPr lang="es-CO" sz="1400" dirty="0" smtClean="0">
                <a:ea typeface="Batang" pitchFamily="18" charset="-127"/>
              </a:rPr>
              <a:t>)</a:t>
            </a:r>
          </a:p>
          <a:p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Áreas Protegidas públicas y privadas (&gt;9)  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GP</a:t>
            </a:r>
            <a:endParaRPr lang="es-CO" sz="1600" b="1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Unidades productivas con Bosques nativos en cuencas proveedoras (&gt;43)  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GP</a:t>
            </a:r>
            <a:endParaRPr lang="es-CO" sz="1600" b="1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es-CO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Unidades productivas </a:t>
            </a:r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con plantaciones forestales en </a:t>
            </a:r>
            <a:r>
              <a:rPr lang="es-CO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cuencas </a:t>
            </a:r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proveedoras (&gt;5)  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P</a:t>
            </a:r>
          </a:p>
          <a:p>
            <a:r>
              <a:rPr lang="es-CO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Unidades productivas con </a:t>
            </a:r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prácticas agroecológicas (&gt;15) </a:t>
            </a:r>
            <a:r>
              <a:rPr lang="es-CO" sz="12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P</a:t>
            </a:r>
          </a:p>
          <a:p>
            <a:r>
              <a:rPr lang="es-CO" sz="14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Corantioquia</a:t>
            </a:r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, </a:t>
            </a:r>
            <a:r>
              <a:rPr lang="es-CO" sz="14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AMVA</a:t>
            </a:r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, (2)   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  <a:cs typeface="Arial" pitchFamily="34" charset="0"/>
              </a:rPr>
              <a:t>G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C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, A</a:t>
            </a:r>
          </a:p>
          <a:p>
            <a:r>
              <a:rPr lang="es-CO" sz="1400" dirty="0" err="1" smtClean="0">
                <a:latin typeface="Arial" pitchFamily="34" charset="0"/>
                <a:ea typeface="Batang" pitchFamily="18" charset="-127"/>
                <a:cs typeface="Arial" pitchFamily="34" charset="0"/>
              </a:rPr>
              <a:t>EPM</a:t>
            </a:r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 (1)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   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  <a:cs typeface="Arial" pitchFamily="34" charset="0"/>
              </a:rPr>
              <a:t>G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C</a:t>
            </a:r>
            <a:r>
              <a:rPr lang="es-CO" sz="16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  </a:t>
            </a:r>
            <a:endParaRPr lang="es-CO" sz="1600" b="1" dirty="0" smtClean="0">
              <a:solidFill>
                <a:schemeClr val="accent3">
                  <a:lumMod val="75000"/>
                </a:schemeClr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Alcaldía </a:t>
            </a:r>
            <a:r>
              <a:rPr lang="es-CO" sz="1400" dirty="0">
                <a:latin typeface="Arial" pitchFamily="34" charset="0"/>
                <a:ea typeface="Batang" pitchFamily="18" charset="-127"/>
                <a:cs typeface="Arial" pitchFamily="34" charset="0"/>
              </a:rPr>
              <a:t>de Medellín (1</a:t>
            </a:r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)    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GP</a:t>
            </a:r>
            <a:r>
              <a:rPr lang="es-CO" sz="16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,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 </a:t>
            </a:r>
            <a:r>
              <a:rPr lang="es-CO" sz="1600" b="1" dirty="0" err="1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GC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 y A</a:t>
            </a:r>
            <a:endParaRPr lang="es-CO" sz="16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ONG locales relacionadas con manejo biodiversidad, educación ambiental y agroecológica, investigación ambiental  (&gt;3)   </a:t>
            </a:r>
            <a:r>
              <a:rPr lang="es-CO" sz="1600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A</a:t>
            </a:r>
          </a:p>
          <a:p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Instituciones Educativas (2-10)  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C</a:t>
            </a:r>
            <a:endParaRPr lang="es-CO" sz="1600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  <a:ea typeface="Batang" pitchFamily="18" charset="-127"/>
            </a:endParaRPr>
          </a:p>
          <a:p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Universidades y centros de formación (&gt;3)</a:t>
            </a:r>
            <a:r>
              <a:rPr lang="es-CO" sz="16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**</a:t>
            </a:r>
            <a:r>
              <a:rPr lang="es-CO" sz="1600" b="1" dirty="0" smtClean="0">
                <a:latin typeface="Batang" pitchFamily="18" charset="-127"/>
                <a:ea typeface="Batang" pitchFamily="18" charset="-127"/>
              </a:rPr>
              <a:t>   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C</a:t>
            </a:r>
            <a:endParaRPr lang="es-CO" sz="1600" b="1" dirty="0" smtClean="0">
              <a:solidFill>
                <a:schemeClr val="accent3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r>
              <a:rPr lang="es-CO" sz="1400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Organizaciones y empresas de turismo y recreación (&gt;5)  </a:t>
            </a:r>
            <a:r>
              <a:rPr lang="es-CO" sz="1600" b="1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  <a:ea typeface="Batang" pitchFamily="18" charset="-127"/>
              </a:rPr>
              <a:t>C</a:t>
            </a:r>
          </a:p>
          <a:p>
            <a:endParaRPr lang="es-CO" sz="1600" b="1" dirty="0">
              <a:solidFill>
                <a:schemeClr val="accent3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  <a:p>
            <a:pPr marL="0" indent="0">
              <a:buNone/>
            </a:pPr>
            <a:r>
              <a:rPr lang="es-CO" sz="16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* </a:t>
            </a:r>
            <a:r>
              <a:rPr lang="es-CO" sz="1100" i="1" dirty="0" smtClean="0">
                <a:solidFill>
                  <a:srgbClr val="FF0000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Su viabilidad como actividad económica depende de agentes y voluntades regionales y nacionales, lo cual puede dificultar la implementación de una red de economía basada en estos aspectos ambientales, pero contradictoriamente representan las mayores posibilidades económicas. </a:t>
            </a:r>
          </a:p>
          <a:p>
            <a:pPr marL="0" indent="0">
              <a:buNone/>
            </a:pPr>
            <a:r>
              <a:rPr lang="es-CO" sz="16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**</a:t>
            </a:r>
            <a:r>
              <a:rPr lang="es-CO" sz="1200" b="1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es-CO" sz="1100" i="1" dirty="0" smtClean="0">
                <a:solidFill>
                  <a:srgbClr val="FF0000"/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No son locales y no hay garantía de que quieran integrar una Red económica relacionada, pero han usado y actualmente demandan estos servicios locales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251520" y="117376"/>
            <a:ext cx="7416947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BSA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ACTORES PRINCIPALES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72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07504" y="45376"/>
            <a:ext cx="8980651" cy="6768000"/>
            <a:chOff x="-15291" y="44624"/>
            <a:chExt cx="8988248" cy="6781126"/>
          </a:xfrm>
        </p:grpSpPr>
        <p:pic>
          <p:nvPicPr>
            <p:cNvPr id="3" name="Picture 3" descr="C:\Users\CM\Documents\PROY. REDES SAP\PROP. DE TRAB. SECTOR AMBIENTAL\INFORME FINAL\MAPAS\FlujosAmbientalesSAP (W)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91" y="161443"/>
              <a:ext cx="8988248" cy="6664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3 Grupo"/>
            <p:cNvGrpSpPr/>
            <p:nvPr/>
          </p:nvGrpSpPr>
          <p:grpSpPr>
            <a:xfrm>
              <a:off x="6650690" y="1520788"/>
              <a:ext cx="1944216" cy="1368152"/>
              <a:chOff x="6372200" y="2060848"/>
              <a:chExt cx="1944216" cy="1368152"/>
            </a:xfrm>
          </p:grpSpPr>
          <p:sp>
            <p:nvSpPr>
              <p:cNvPr id="6" name="5 Rectángulo"/>
              <p:cNvSpPr/>
              <p:nvPr/>
            </p:nvSpPr>
            <p:spPr>
              <a:xfrm>
                <a:off x="6444208" y="2204864"/>
                <a:ext cx="360040" cy="23762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7" name="6 Conector recto de flecha"/>
              <p:cNvCxnSpPr/>
              <p:nvPr/>
            </p:nvCxnSpPr>
            <p:spPr>
              <a:xfrm>
                <a:off x="6444208" y="2759326"/>
                <a:ext cx="360040" cy="0"/>
              </a:xfrm>
              <a:prstGeom prst="straightConnector1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7 Rectángulo"/>
              <p:cNvSpPr/>
              <p:nvPr/>
            </p:nvSpPr>
            <p:spPr>
              <a:xfrm>
                <a:off x="6876256" y="2204864"/>
                <a:ext cx="1440160" cy="2376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100" b="1" dirty="0" smtClean="0">
                    <a:solidFill>
                      <a:schemeClr val="tx1"/>
                    </a:solidFill>
                  </a:rPr>
                  <a:t>Predios proveedores de </a:t>
                </a:r>
                <a:r>
                  <a:rPr lang="es-CO" sz="1100" b="1" dirty="0" err="1" smtClean="0">
                    <a:solidFill>
                      <a:schemeClr val="tx1"/>
                    </a:solidFill>
                  </a:rPr>
                  <a:t>BSA</a:t>
                </a:r>
                <a:endParaRPr lang="es-CO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6876256" y="2610130"/>
                <a:ext cx="1224136" cy="3868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100" b="1" dirty="0" smtClean="0">
                    <a:solidFill>
                      <a:schemeClr val="tx1"/>
                    </a:solidFill>
                  </a:rPr>
                  <a:t>Dirección del flujo del servicio</a:t>
                </a:r>
                <a:endParaRPr lang="es-CO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9 Proceso"/>
              <p:cNvSpPr/>
              <p:nvPr/>
            </p:nvSpPr>
            <p:spPr>
              <a:xfrm>
                <a:off x="6372200" y="2060848"/>
                <a:ext cx="1944216" cy="1368152"/>
              </a:xfrm>
              <a:prstGeom prst="flowChartProcess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1" name="10 Estrella de 5 puntas"/>
              <p:cNvSpPr/>
              <p:nvPr/>
            </p:nvSpPr>
            <p:spPr>
              <a:xfrm>
                <a:off x="6527936" y="3121794"/>
                <a:ext cx="180020" cy="144016"/>
              </a:xfrm>
              <a:prstGeom prst="star5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solidFill>
                  <a:srgbClr val="33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2" name="11 Rectángulo"/>
              <p:cNvSpPr/>
              <p:nvPr/>
            </p:nvSpPr>
            <p:spPr>
              <a:xfrm>
                <a:off x="6876256" y="3068960"/>
                <a:ext cx="847990" cy="2654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100" b="1" dirty="0" smtClean="0">
                    <a:solidFill>
                      <a:schemeClr val="tx1"/>
                    </a:solidFill>
                  </a:rPr>
                  <a:t>Bocatomas</a:t>
                </a:r>
                <a:endParaRPr lang="es-CO" sz="11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4 Rectángulo"/>
            <p:cNvSpPr/>
            <p:nvPr/>
          </p:nvSpPr>
          <p:spPr>
            <a:xfrm>
              <a:off x="5508104" y="44624"/>
              <a:ext cx="3275856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s-CO" b="1" dirty="0" smtClean="0">
                  <a:latin typeface="Arial" pitchFamily="34" charset="0"/>
                  <a:cs typeface="Arial" pitchFamily="34" charset="0"/>
                </a:rPr>
                <a:t>MAPA FLUJO ESPACIAL DEL  AGUA EN SAP</a:t>
              </a:r>
              <a:endParaRPr lang="es-CO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834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M\Documents\PROY. REDES SAP\PROP. DE TRAB. SECTOR AMBIENTAL\INFORME FINAL\MAPAS\Predios BS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2085" b="4524"/>
          <a:stretch/>
        </p:blipFill>
        <p:spPr bwMode="auto">
          <a:xfrm>
            <a:off x="107504" y="48126"/>
            <a:ext cx="5245221" cy="677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689600" y="2348880"/>
            <a:ext cx="3275856" cy="115212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PREDIOS CON  OFERTA ACTUAL O POTENCIAL DE </a:t>
            </a:r>
            <a:r>
              <a:rPr lang="es-CO" b="1" dirty="0" err="1" smtClean="0">
                <a:latin typeface="Arial" pitchFamily="34" charset="0"/>
                <a:cs typeface="Arial" pitchFamily="34" charset="0"/>
              </a:rPr>
              <a:t>BSA</a:t>
            </a:r>
            <a:r>
              <a:rPr lang="es-CO" b="1" dirty="0" smtClean="0">
                <a:latin typeface="Arial" pitchFamily="34" charset="0"/>
                <a:cs typeface="Arial" pitchFamily="34" charset="0"/>
              </a:rPr>
              <a:t> EN SAP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01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10269" y="915864"/>
            <a:ext cx="8715918" cy="5441353"/>
            <a:chOff x="110269" y="915864"/>
            <a:chExt cx="8715918" cy="5441353"/>
          </a:xfrm>
        </p:grpSpPr>
        <p:sp>
          <p:nvSpPr>
            <p:cNvPr id="3" name="2 Rombo"/>
            <p:cNvSpPr/>
            <p:nvPr/>
          </p:nvSpPr>
          <p:spPr>
            <a:xfrm>
              <a:off x="110269" y="915864"/>
              <a:ext cx="1656184" cy="432048"/>
            </a:xfrm>
            <a:prstGeom prst="diamon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b="1" dirty="0" smtClean="0"/>
                <a:t>AGUA</a:t>
              </a:r>
              <a:endParaRPr lang="es-CO" b="1" dirty="0"/>
            </a:p>
          </p:txBody>
        </p:sp>
        <p:grpSp>
          <p:nvGrpSpPr>
            <p:cNvPr id="4" name="3 Grupo"/>
            <p:cNvGrpSpPr/>
            <p:nvPr/>
          </p:nvGrpSpPr>
          <p:grpSpPr>
            <a:xfrm>
              <a:off x="180810" y="1607629"/>
              <a:ext cx="8645377" cy="4749588"/>
              <a:chOff x="180810" y="1607629"/>
              <a:chExt cx="8645377" cy="4749588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224423" y="5639530"/>
                <a:ext cx="2304256" cy="717687"/>
                <a:chOff x="180810" y="5430124"/>
                <a:chExt cx="2304256" cy="717687"/>
              </a:xfrm>
            </p:grpSpPr>
            <p:cxnSp>
              <p:nvCxnSpPr>
                <p:cNvPr id="48" name="47 Conector angular"/>
                <p:cNvCxnSpPr/>
                <p:nvPr/>
              </p:nvCxnSpPr>
              <p:spPr>
                <a:xfrm>
                  <a:off x="180810" y="5494318"/>
                  <a:ext cx="360040" cy="114211"/>
                </a:xfrm>
                <a:prstGeom prst="bentConnector3">
                  <a:avLst/>
                </a:prstGeom>
                <a:ln w="2540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48 Conector angular"/>
                <p:cNvCxnSpPr/>
                <p:nvPr/>
              </p:nvCxnSpPr>
              <p:spPr>
                <a:xfrm>
                  <a:off x="180810" y="5859860"/>
                  <a:ext cx="360040" cy="114211"/>
                </a:xfrm>
                <a:prstGeom prst="bentConnector3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49 Rectángulo"/>
                <p:cNvSpPr/>
                <p:nvPr/>
              </p:nvSpPr>
              <p:spPr>
                <a:xfrm>
                  <a:off x="612858" y="5430124"/>
                  <a:ext cx="1872208" cy="29887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100" b="1" dirty="0" smtClean="0">
                      <a:solidFill>
                        <a:schemeClr val="tx1"/>
                      </a:solidFill>
                    </a:rPr>
                    <a:t>Sentido en el flujo de  producto o servicio</a:t>
                  </a:r>
                  <a:endParaRPr lang="es-CO" sz="11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50 Rectángulo"/>
                <p:cNvSpPr/>
                <p:nvPr/>
              </p:nvSpPr>
              <p:spPr>
                <a:xfrm>
                  <a:off x="612858" y="5848937"/>
                  <a:ext cx="1872208" cy="298874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100" b="1" dirty="0" smtClean="0">
                      <a:solidFill>
                        <a:schemeClr val="tx1"/>
                      </a:solidFill>
                    </a:rPr>
                    <a:t>Sentido en el flujo de  pagos o monetario</a:t>
                  </a:r>
                  <a:endParaRPr lang="es-CO" sz="11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" name="5 Grupo"/>
              <p:cNvGrpSpPr/>
              <p:nvPr/>
            </p:nvGrpSpPr>
            <p:grpSpPr>
              <a:xfrm>
                <a:off x="180810" y="1607629"/>
                <a:ext cx="8645377" cy="4573521"/>
                <a:chOff x="180810" y="1607629"/>
                <a:chExt cx="8645377" cy="4573521"/>
              </a:xfrm>
            </p:grpSpPr>
            <p:sp>
              <p:nvSpPr>
                <p:cNvPr id="7" name="6 Estrella de 10 puntas"/>
                <p:cNvSpPr/>
                <p:nvPr/>
              </p:nvSpPr>
              <p:spPr>
                <a:xfrm>
                  <a:off x="180810" y="2697802"/>
                  <a:ext cx="2016224" cy="2433450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smtClean="0"/>
                    <a:t>UNIDADES PRODUCTIVAS (UNIDADES PRODUCTIVAS  CON BOSQUES EN CUENCAS PROVEEDORAS)</a:t>
                  </a:r>
                </a:p>
                <a:p>
                  <a:pPr algn="ctr"/>
                  <a:r>
                    <a:rPr lang="es-CO" sz="1000" b="1" dirty="0" smtClean="0"/>
                    <a:t>&gt;43 PREDIOS</a:t>
                  </a:r>
                </a:p>
                <a:p>
                  <a:pPr algn="ctr"/>
                  <a:endParaRPr lang="es-CO" sz="1000" b="1" dirty="0"/>
                </a:p>
              </p:txBody>
            </p:sp>
            <p:sp>
              <p:nvSpPr>
                <p:cNvPr id="8" name="7 Elipse"/>
                <p:cNvSpPr/>
                <p:nvPr/>
              </p:nvSpPr>
              <p:spPr>
                <a:xfrm>
                  <a:off x="252818" y="1821910"/>
                  <a:ext cx="2160240" cy="576064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600" dirty="0" smtClean="0">
                      <a:solidFill>
                        <a:schemeClr val="tx1"/>
                      </a:solidFill>
                    </a:rPr>
                    <a:t>PRODUCTORES</a:t>
                  </a:r>
                  <a:endParaRPr lang="es-CO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8 Elipse"/>
                <p:cNvSpPr/>
                <p:nvPr/>
              </p:nvSpPr>
              <p:spPr>
                <a:xfrm>
                  <a:off x="3277154" y="1677894"/>
                  <a:ext cx="2160240" cy="901586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600" dirty="0" smtClean="0">
                      <a:solidFill>
                        <a:schemeClr val="tx1"/>
                      </a:solidFill>
                    </a:rPr>
                    <a:t>CONSUMIDORES INTERMEDIARIOS</a:t>
                  </a:r>
                  <a:endParaRPr lang="es-CO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9 Elipse"/>
                <p:cNvSpPr/>
                <p:nvPr/>
              </p:nvSpPr>
              <p:spPr>
                <a:xfrm>
                  <a:off x="6301490" y="1821910"/>
                  <a:ext cx="2448116" cy="576064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600" dirty="0" smtClean="0">
                      <a:solidFill>
                        <a:schemeClr val="tx1"/>
                      </a:solidFill>
                    </a:rPr>
                    <a:t>CONSUMIDORES FINALES</a:t>
                  </a:r>
                  <a:endParaRPr lang="es-CO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10 Estrella de 10 puntas"/>
                <p:cNvSpPr/>
                <p:nvPr/>
              </p:nvSpPr>
              <p:spPr>
                <a:xfrm>
                  <a:off x="3781210" y="2974038"/>
                  <a:ext cx="1080120" cy="1224136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smtClean="0"/>
                    <a:t>ACUEDUCTOS VEREDALES</a:t>
                  </a:r>
                  <a:endParaRPr lang="es-CO" sz="1000" b="1" dirty="0"/>
                </a:p>
              </p:txBody>
            </p:sp>
            <p:sp>
              <p:nvSpPr>
                <p:cNvPr id="12" name="11 Estrella de 10 puntas"/>
                <p:cNvSpPr/>
                <p:nvPr/>
              </p:nvSpPr>
              <p:spPr>
                <a:xfrm>
                  <a:off x="3817214" y="4270182"/>
                  <a:ext cx="1080120" cy="1224136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smtClean="0"/>
                    <a:t>ACUEDUCTO EPM</a:t>
                  </a:r>
                  <a:endParaRPr lang="es-CO" sz="1000" b="1" dirty="0"/>
                </a:p>
              </p:txBody>
            </p:sp>
            <p:sp>
              <p:nvSpPr>
                <p:cNvPr id="13" name="12 Estrella de 10 puntas"/>
                <p:cNvSpPr/>
                <p:nvPr/>
              </p:nvSpPr>
              <p:spPr>
                <a:xfrm>
                  <a:off x="7669486" y="2726504"/>
                  <a:ext cx="1080120" cy="927116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smtClean="0"/>
                    <a:t>COMERCIO E INDUSTRIA</a:t>
                  </a:r>
                  <a:endParaRPr lang="es-CO" sz="1000" b="1" dirty="0"/>
                </a:p>
              </p:txBody>
            </p:sp>
            <p:sp>
              <p:nvSpPr>
                <p:cNvPr id="14" name="13 Estrella de 10 puntas"/>
                <p:cNvSpPr/>
                <p:nvPr/>
              </p:nvSpPr>
              <p:spPr>
                <a:xfrm>
                  <a:off x="7741650" y="4090162"/>
                  <a:ext cx="1080120" cy="828092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smtClean="0"/>
                    <a:t>VIVIENDAS</a:t>
                  </a:r>
                  <a:endParaRPr lang="es-CO" sz="1000" b="1" dirty="0"/>
                </a:p>
              </p:txBody>
            </p:sp>
            <p:sp>
              <p:nvSpPr>
                <p:cNvPr id="15" name="14 Estrella de 10 puntas"/>
                <p:cNvSpPr/>
                <p:nvPr/>
              </p:nvSpPr>
              <p:spPr>
                <a:xfrm>
                  <a:off x="6312352" y="2758014"/>
                  <a:ext cx="1368152" cy="1016395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es-CO" sz="1000" b="1" dirty="0" smtClean="0"/>
                </a:p>
                <a:p>
                  <a:pPr algn="ctr"/>
                  <a:r>
                    <a:rPr lang="es-CO" sz="1000" b="1" dirty="0" smtClean="0"/>
                    <a:t>AGROINDUSTRIAS Y MEDIANAS UNIDADES AGROPECUARIAS</a:t>
                  </a:r>
                  <a:endParaRPr lang="es-CO" sz="1000" b="1" dirty="0"/>
                </a:p>
                <a:p>
                  <a:pPr algn="ctr"/>
                  <a:endParaRPr lang="es-CO" sz="1000" b="1" dirty="0"/>
                </a:p>
              </p:txBody>
            </p:sp>
            <p:sp>
              <p:nvSpPr>
                <p:cNvPr id="16" name="15 Estrella de 10 puntas"/>
                <p:cNvSpPr/>
                <p:nvPr/>
              </p:nvSpPr>
              <p:spPr>
                <a:xfrm>
                  <a:off x="6517358" y="3910142"/>
                  <a:ext cx="1152128" cy="795199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smtClean="0"/>
                    <a:t>INSTITUCIONES</a:t>
                  </a:r>
                  <a:endParaRPr lang="es-CO" sz="1000" b="1" dirty="0"/>
                </a:p>
              </p:txBody>
            </p:sp>
            <p:sp>
              <p:nvSpPr>
                <p:cNvPr id="17" name="16 Estrella de 10 puntas"/>
                <p:cNvSpPr/>
                <p:nvPr/>
              </p:nvSpPr>
              <p:spPr>
                <a:xfrm>
                  <a:off x="6996428" y="5080170"/>
                  <a:ext cx="1080120" cy="779690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smtClean="0"/>
                    <a:t>BAVARIA</a:t>
                  </a:r>
                  <a:endParaRPr lang="es-CO" sz="1000" b="1" dirty="0"/>
                </a:p>
              </p:txBody>
            </p:sp>
            <p:sp>
              <p:nvSpPr>
                <p:cNvPr id="18" name="17 Flecha a la derecha con bandas"/>
                <p:cNvSpPr/>
                <p:nvPr/>
              </p:nvSpPr>
              <p:spPr>
                <a:xfrm rot="21003914">
                  <a:off x="2134657" y="3477523"/>
                  <a:ext cx="1685299" cy="258131"/>
                </a:xfrm>
                <a:prstGeom prst="stripedRightArrow">
                  <a:avLst/>
                </a:prstGeom>
                <a:solidFill>
                  <a:schemeClr val="bg2">
                    <a:lumMod val="90000"/>
                  </a:schemeClr>
                </a:solidFill>
                <a:ln w="158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19" name="18 Flecha a la derecha con bandas"/>
                <p:cNvSpPr/>
                <p:nvPr/>
              </p:nvSpPr>
              <p:spPr>
                <a:xfrm rot="717363">
                  <a:off x="2131138" y="4359854"/>
                  <a:ext cx="1761278" cy="243455"/>
                </a:xfrm>
                <a:prstGeom prst="stripedRightArrow">
                  <a:avLst/>
                </a:prstGeom>
                <a:solidFill>
                  <a:schemeClr val="bg2">
                    <a:lumMod val="90000"/>
                  </a:schemeClr>
                </a:solidFill>
                <a:ln w="15875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20" name="19 Conector curvado"/>
                <p:cNvCxnSpPr>
                  <a:stCxn id="11" idx="9"/>
                  <a:endCxn id="13" idx="7"/>
                </p:cNvCxnSpPr>
                <p:nvPr/>
              </p:nvCxnSpPr>
              <p:spPr>
                <a:xfrm rot="5400000" flipH="1" flipV="1">
                  <a:off x="6127460" y="1342622"/>
                  <a:ext cx="275897" cy="3220722"/>
                </a:xfrm>
                <a:prstGeom prst="curvedConnector3">
                  <a:avLst>
                    <a:gd name="adj1" fmla="val 214945"/>
                  </a:avLst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20 Conector curvado"/>
                <p:cNvCxnSpPr>
                  <a:stCxn id="11" idx="0"/>
                  <a:endCxn id="15" idx="5"/>
                </p:cNvCxnSpPr>
                <p:nvPr/>
              </p:nvCxnSpPr>
              <p:spPr>
                <a:xfrm>
                  <a:off x="4861331" y="3396965"/>
                  <a:ext cx="1451020" cy="26290"/>
                </a:xfrm>
                <a:prstGeom prst="curvedConnector3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21 Conector curvado"/>
                <p:cNvCxnSpPr>
                  <a:stCxn id="11" idx="2"/>
                  <a:endCxn id="16" idx="6"/>
                </p:cNvCxnSpPr>
                <p:nvPr/>
              </p:nvCxnSpPr>
              <p:spPr>
                <a:xfrm rot="16200000" flipH="1">
                  <a:off x="5534405" y="3201923"/>
                  <a:ext cx="103594" cy="1862310"/>
                </a:xfrm>
                <a:prstGeom prst="curvedConnector4">
                  <a:avLst>
                    <a:gd name="adj1" fmla="val 220669"/>
                    <a:gd name="adj2" fmla="val 55538"/>
                  </a:avLst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22 Conector curvado"/>
                <p:cNvCxnSpPr>
                  <a:stCxn id="11" idx="1"/>
                  <a:endCxn id="14" idx="8"/>
                </p:cNvCxnSpPr>
                <p:nvPr/>
              </p:nvCxnSpPr>
              <p:spPr>
                <a:xfrm>
                  <a:off x="4861331" y="3775247"/>
                  <a:ext cx="3420379" cy="314915"/>
                </a:xfrm>
                <a:prstGeom prst="curvedConnector2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23 Conector curvado"/>
                <p:cNvCxnSpPr>
                  <a:stCxn id="12" idx="9"/>
                </p:cNvCxnSpPr>
                <p:nvPr/>
              </p:nvCxnSpPr>
              <p:spPr>
                <a:xfrm rot="5400000" flipH="1" flipV="1">
                  <a:off x="5193211" y="3062929"/>
                  <a:ext cx="821986" cy="1826306"/>
                </a:xfrm>
                <a:prstGeom prst="curvedConnector2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24 Conector curvado"/>
                <p:cNvCxnSpPr>
                  <a:stCxn id="12" idx="0"/>
                  <a:endCxn id="16" idx="5"/>
                </p:cNvCxnSpPr>
                <p:nvPr/>
              </p:nvCxnSpPr>
              <p:spPr>
                <a:xfrm flipV="1">
                  <a:off x="4897335" y="4430608"/>
                  <a:ext cx="1620022" cy="262501"/>
                </a:xfrm>
                <a:prstGeom prst="curvedConnector3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25 Conector curvado"/>
                <p:cNvCxnSpPr>
                  <a:stCxn id="12" idx="1"/>
                  <a:endCxn id="13" idx="3"/>
                </p:cNvCxnSpPr>
                <p:nvPr/>
              </p:nvCxnSpPr>
              <p:spPr>
                <a:xfrm flipV="1">
                  <a:off x="4897335" y="3653620"/>
                  <a:ext cx="3312211" cy="1417771"/>
                </a:xfrm>
                <a:prstGeom prst="curvedConnector2">
                  <a:avLst/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26 Conector curvado"/>
                <p:cNvCxnSpPr>
                  <a:stCxn id="12" idx="2"/>
                  <a:endCxn id="14" idx="5"/>
                </p:cNvCxnSpPr>
                <p:nvPr/>
              </p:nvCxnSpPr>
              <p:spPr>
                <a:xfrm rot="5400000" flipH="1" flipV="1">
                  <a:off x="5843715" y="3479492"/>
                  <a:ext cx="745269" cy="3050598"/>
                </a:xfrm>
                <a:prstGeom prst="curvedConnector4">
                  <a:avLst>
                    <a:gd name="adj1" fmla="val 1550"/>
                    <a:gd name="adj2" fmla="val 73061"/>
                  </a:avLst>
                </a:prstGeom>
                <a:ln w="1905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27 Conector curvado"/>
                <p:cNvCxnSpPr>
                  <a:stCxn id="7" idx="3"/>
                  <a:endCxn id="17" idx="5"/>
                </p:cNvCxnSpPr>
                <p:nvPr/>
              </p:nvCxnSpPr>
              <p:spPr>
                <a:xfrm rot="16200000" flipH="1">
                  <a:off x="3863058" y="2457115"/>
                  <a:ext cx="459233" cy="5807505"/>
                </a:xfrm>
                <a:prstGeom prst="curvedConnector2">
                  <a:avLst/>
                </a:prstGeom>
                <a:ln w="53975" cmpd="dbl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28 Conector curvado"/>
                <p:cNvCxnSpPr>
                  <a:stCxn id="7" idx="9"/>
                  <a:endCxn id="15" idx="6"/>
                </p:cNvCxnSpPr>
                <p:nvPr/>
              </p:nvCxnSpPr>
              <p:spPr>
                <a:xfrm rot="16200000" flipH="1">
                  <a:off x="3972664" y="769481"/>
                  <a:ext cx="178996" cy="4500378"/>
                </a:xfrm>
                <a:prstGeom prst="curvedConnector4">
                  <a:avLst>
                    <a:gd name="adj1" fmla="val -127712"/>
                    <a:gd name="adj2" fmla="val 54278"/>
                  </a:avLst>
                </a:prstGeom>
                <a:ln w="57150" cmpd="dbl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9 Conector angular"/>
                <p:cNvCxnSpPr>
                  <a:stCxn id="13" idx="8"/>
                  <a:endCxn id="11" idx="8"/>
                </p:cNvCxnSpPr>
                <p:nvPr/>
              </p:nvCxnSpPr>
              <p:spPr>
                <a:xfrm rot="16200000" flipH="1" flipV="1">
                  <a:off x="6141641" y="906133"/>
                  <a:ext cx="247534" cy="3888276"/>
                </a:xfrm>
                <a:prstGeom prst="bentConnector3">
                  <a:avLst>
                    <a:gd name="adj1" fmla="val -92351"/>
                  </a:avLst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30 Conector angular"/>
                <p:cNvCxnSpPr>
                  <a:stCxn id="15" idx="9"/>
                  <a:endCxn id="11" idx="9"/>
                </p:cNvCxnSpPr>
                <p:nvPr/>
              </p:nvCxnSpPr>
              <p:spPr>
                <a:xfrm rot="16200000" flipH="1" flipV="1">
                  <a:off x="5919199" y="1590917"/>
                  <a:ext cx="235861" cy="2764166"/>
                </a:xfrm>
                <a:prstGeom prst="bentConnector3">
                  <a:avLst>
                    <a:gd name="adj1" fmla="val -63667"/>
                  </a:avLst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31 Conector angular"/>
                <p:cNvCxnSpPr>
                  <a:stCxn id="13" idx="4"/>
                  <a:endCxn id="12" idx="8"/>
                </p:cNvCxnSpPr>
                <p:nvPr/>
              </p:nvCxnSpPr>
              <p:spPr>
                <a:xfrm rot="5400000">
                  <a:off x="5763976" y="2158389"/>
                  <a:ext cx="705092" cy="3518495"/>
                </a:xfrm>
                <a:prstGeom prst="bentConnector3">
                  <a:avLst>
                    <a:gd name="adj1" fmla="val 76199"/>
                  </a:avLst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32 Conector angular"/>
                <p:cNvCxnSpPr>
                  <a:stCxn id="15" idx="4"/>
                </p:cNvCxnSpPr>
                <p:nvPr/>
              </p:nvCxnSpPr>
              <p:spPr>
                <a:xfrm rot="5400000">
                  <a:off x="5190097" y="3178309"/>
                  <a:ext cx="884503" cy="1882590"/>
                </a:xfrm>
                <a:prstGeom prst="bentConnector2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33 Conector angular"/>
                <p:cNvCxnSpPr>
                  <a:stCxn id="16" idx="8"/>
                </p:cNvCxnSpPr>
                <p:nvPr/>
              </p:nvCxnSpPr>
              <p:spPr>
                <a:xfrm rot="16200000" flipH="1" flipV="1">
                  <a:off x="5890044" y="2711150"/>
                  <a:ext cx="4387" cy="2402369"/>
                </a:xfrm>
                <a:prstGeom prst="bentConnector4">
                  <a:avLst>
                    <a:gd name="adj1" fmla="val 2158035"/>
                    <a:gd name="adj2" fmla="val 61989"/>
                  </a:avLst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34 Conector angular"/>
                <p:cNvCxnSpPr/>
                <p:nvPr/>
              </p:nvCxnSpPr>
              <p:spPr>
                <a:xfrm rot="10800000" flipV="1">
                  <a:off x="4789244" y="4632156"/>
                  <a:ext cx="1944138" cy="250094"/>
                </a:xfrm>
                <a:prstGeom prst="bentConnector3">
                  <a:avLst>
                    <a:gd name="adj1" fmla="val 50000"/>
                  </a:avLst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35 Conector angular"/>
                <p:cNvCxnSpPr>
                  <a:stCxn id="14" idx="4"/>
                  <a:endCxn id="12" idx="2"/>
                </p:cNvCxnSpPr>
                <p:nvPr/>
              </p:nvCxnSpPr>
              <p:spPr>
                <a:xfrm rot="5400000">
                  <a:off x="6050369" y="3479861"/>
                  <a:ext cx="538246" cy="3256882"/>
                </a:xfrm>
                <a:prstGeom prst="bentConnector3">
                  <a:avLst>
                    <a:gd name="adj1" fmla="val 64660"/>
                  </a:avLst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36 Estrella de 10 puntas"/>
                <p:cNvSpPr/>
                <p:nvPr/>
              </p:nvSpPr>
              <p:spPr>
                <a:xfrm>
                  <a:off x="7746067" y="5401460"/>
                  <a:ext cx="1080120" cy="779690"/>
                </a:xfrm>
                <a:prstGeom prst="star10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000" b="1" dirty="0" err="1" smtClean="0"/>
                    <a:t>COLTEJER</a:t>
                  </a:r>
                  <a:r>
                    <a:rPr lang="es-CO" sz="1000" b="1" dirty="0" smtClean="0"/>
                    <a:t> (?)</a:t>
                  </a:r>
                  <a:endParaRPr lang="es-CO" sz="1000" b="1" dirty="0"/>
                </a:p>
              </p:txBody>
            </p:sp>
            <p:cxnSp>
              <p:nvCxnSpPr>
                <p:cNvPr id="38" name="37 Conector angular"/>
                <p:cNvCxnSpPr>
                  <a:stCxn id="14" idx="7"/>
                </p:cNvCxnSpPr>
                <p:nvPr/>
              </p:nvCxnSpPr>
              <p:spPr>
                <a:xfrm rot="16200000" flipV="1">
                  <a:off x="6180328" y="2401632"/>
                  <a:ext cx="430731" cy="3104480"/>
                </a:xfrm>
                <a:prstGeom prst="bentConnector2">
                  <a:avLst/>
                </a:prstGeom>
                <a:ln w="190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38 Rectángulo"/>
                <p:cNvSpPr/>
                <p:nvPr/>
              </p:nvSpPr>
              <p:spPr>
                <a:xfrm>
                  <a:off x="2643112" y="4963491"/>
                  <a:ext cx="371617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s-ES" sz="3200" b="1" cap="none" spc="0" dirty="0" smtClean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rPr>
                    <a:t>?</a:t>
                  </a:r>
                  <a:endParaRPr lang="es-ES" sz="3200" b="1" cap="none" spc="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" name="39 Rectángulo"/>
                <p:cNvSpPr/>
                <p:nvPr/>
              </p:nvSpPr>
              <p:spPr>
                <a:xfrm>
                  <a:off x="2435093" y="2173239"/>
                  <a:ext cx="371617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s-ES" sz="3200" b="1" cap="none" spc="0" dirty="0" smtClean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rPr>
                    <a:t>?</a:t>
                  </a:r>
                  <a:endParaRPr lang="es-ES" sz="3200" b="1" cap="none" spc="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1" name="40 Rectángulo"/>
                <p:cNvSpPr/>
                <p:nvPr/>
              </p:nvSpPr>
              <p:spPr>
                <a:xfrm>
                  <a:off x="2584541" y="3068845"/>
                  <a:ext cx="371617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s-ES" sz="3200" b="1" cap="none" spc="0" dirty="0" smtClean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rPr>
                    <a:t>?</a:t>
                  </a:r>
                  <a:endParaRPr lang="es-ES" sz="3200" b="1" cap="none" spc="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2" name="41 Rectángulo"/>
                <p:cNvSpPr/>
                <p:nvPr/>
              </p:nvSpPr>
              <p:spPr>
                <a:xfrm>
                  <a:off x="2977306" y="3979985"/>
                  <a:ext cx="371617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s-ES" sz="3200" b="1" cap="none" spc="0" dirty="0" smtClean="0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rPr>
                    <a:t>?</a:t>
                  </a:r>
                  <a:endParaRPr lang="es-ES" sz="3200" b="1" cap="none" spc="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3" name="42 Estrella de 5 puntas">
                  <a:hlinkClick r:id="rId2" action="ppaction://hlinkpres?slideindex=17&amp;slidetitle=Presentación de PowerPoint"/>
                </p:cNvPr>
                <p:cNvSpPr/>
                <p:nvPr/>
              </p:nvSpPr>
              <p:spPr>
                <a:xfrm>
                  <a:off x="5149362" y="1607629"/>
                  <a:ext cx="216180" cy="216024"/>
                </a:xfrm>
                <a:prstGeom prst="star5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cxnSp>
              <p:nvCxnSpPr>
                <p:cNvPr id="44" name="43 Conector recto de flecha"/>
                <p:cNvCxnSpPr/>
                <p:nvPr/>
              </p:nvCxnSpPr>
              <p:spPr>
                <a:xfrm flipH="1" flipV="1">
                  <a:off x="2706199" y="2454147"/>
                  <a:ext cx="542213" cy="11385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44 Conector recto de flecha"/>
                <p:cNvCxnSpPr/>
                <p:nvPr/>
              </p:nvCxnSpPr>
              <p:spPr>
                <a:xfrm flipH="1" flipV="1">
                  <a:off x="2956159" y="5287740"/>
                  <a:ext cx="873429" cy="11385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45 Conector recto de flecha"/>
                <p:cNvCxnSpPr/>
                <p:nvPr/>
              </p:nvCxnSpPr>
              <p:spPr>
                <a:xfrm flipH="1" flipV="1">
                  <a:off x="3287375" y="4283329"/>
                  <a:ext cx="542213" cy="11385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46 Conector recto de flecha"/>
                <p:cNvCxnSpPr/>
                <p:nvPr/>
              </p:nvCxnSpPr>
              <p:spPr>
                <a:xfrm flipH="1">
                  <a:off x="2844673" y="3266211"/>
                  <a:ext cx="864529" cy="67868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2" name="Rectangle 5"/>
          <p:cNvSpPr txBox="1">
            <a:spLocks noChangeArrowheads="1"/>
          </p:cNvSpPr>
          <p:nvPr/>
        </p:nvSpPr>
        <p:spPr>
          <a:xfrm>
            <a:off x="251520" y="117376"/>
            <a:ext cx="8712968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BSA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ORÍGENES DE LOS CONFLICTOS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77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5060" y="1194701"/>
            <a:ext cx="8525412" cy="4643490"/>
            <a:chOff x="239943" y="1194701"/>
            <a:chExt cx="8525412" cy="4643490"/>
          </a:xfrm>
        </p:grpSpPr>
        <p:sp>
          <p:nvSpPr>
            <p:cNvPr id="3" name="2 Elipse"/>
            <p:cNvSpPr/>
            <p:nvPr/>
          </p:nvSpPr>
          <p:spPr>
            <a:xfrm>
              <a:off x="239943" y="2479180"/>
              <a:ext cx="1944216" cy="1368152"/>
            </a:xfrm>
            <a:prstGeom prst="ellipse">
              <a:avLst/>
            </a:prstGeom>
            <a:solidFill>
              <a:schemeClr val="bg2"/>
            </a:solidFill>
            <a:ln w="158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600" dirty="0" smtClean="0">
                  <a:solidFill>
                    <a:schemeClr val="tx1"/>
                  </a:solidFill>
                </a:rPr>
                <a:t>PRODUCTORES</a:t>
              </a:r>
              <a:endParaRPr lang="es-CO" sz="1600" dirty="0">
                <a:solidFill>
                  <a:schemeClr val="tx1"/>
                </a:solidFill>
              </a:endParaRPr>
            </a:p>
          </p:txBody>
        </p:sp>
        <p:sp>
          <p:nvSpPr>
            <p:cNvPr id="4" name="3 Elipse"/>
            <p:cNvSpPr/>
            <p:nvPr/>
          </p:nvSpPr>
          <p:spPr>
            <a:xfrm>
              <a:off x="3292624" y="2418836"/>
              <a:ext cx="2160240" cy="1428495"/>
            </a:xfrm>
            <a:prstGeom prst="ellipse">
              <a:avLst/>
            </a:prstGeom>
            <a:solidFill>
              <a:schemeClr val="bg2"/>
            </a:solidFill>
            <a:ln w="158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600" dirty="0" smtClean="0">
                  <a:solidFill>
                    <a:schemeClr val="tx1"/>
                  </a:solidFill>
                </a:rPr>
                <a:t>CONSUMIDORES INTERMEDIARIOS (Distribuidores)</a:t>
              </a:r>
              <a:endParaRPr lang="es-CO" sz="1600" dirty="0">
                <a:solidFill>
                  <a:schemeClr val="tx1"/>
                </a:solidFill>
              </a:endParaRPr>
            </a:p>
          </p:txBody>
        </p:sp>
        <p:sp>
          <p:nvSpPr>
            <p:cNvPr id="5" name="4 Elipse"/>
            <p:cNvSpPr/>
            <p:nvPr/>
          </p:nvSpPr>
          <p:spPr>
            <a:xfrm>
              <a:off x="6317239" y="2487873"/>
              <a:ext cx="2448116" cy="1227108"/>
            </a:xfrm>
            <a:prstGeom prst="ellipse">
              <a:avLst/>
            </a:prstGeom>
            <a:solidFill>
              <a:schemeClr val="bg2"/>
            </a:solidFill>
            <a:ln w="158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sz="1600" dirty="0" smtClean="0">
                  <a:solidFill>
                    <a:schemeClr val="tx1"/>
                  </a:solidFill>
                </a:rPr>
                <a:t>CONSUMIDORES FINALES</a:t>
              </a:r>
              <a:endParaRPr lang="es-CO" sz="1600" dirty="0">
                <a:solidFill>
                  <a:schemeClr val="tx1"/>
                </a:solidFill>
              </a:endParaRPr>
            </a:p>
          </p:txBody>
        </p:sp>
        <p:sp>
          <p:nvSpPr>
            <p:cNvPr id="6" name="5 Rombo"/>
            <p:cNvSpPr/>
            <p:nvPr/>
          </p:nvSpPr>
          <p:spPr>
            <a:xfrm>
              <a:off x="323528" y="1194701"/>
              <a:ext cx="1656184" cy="432048"/>
            </a:xfrm>
            <a:prstGeom prst="diamond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b="1" dirty="0" smtClean="0"/>
                <a:t>AGUA</a:t>
              </a:r>
              <a:endParaRPr lang="es-CO" b="1" dirty="0"/>
            </a:p>
          </p:txBody>
        </p:sp>
        <p:grpSp>
          <p:nvGrpSpPr>
            <p:cNvPr id="7" name="6 Grupo"/>
            <p:cNvGrpSpPr/>
            <p:nvPr/>
          </p:nvGrpSpPr>
          <p:grpSpPr>
            <a:xfrm>
              <a:off x="2281955" y="5332084"/>
              <a:ext cx="4724106" cy="506107"/>
              <a:chOff x="2008134" y="6091245"/>
              <a:chExt cx="4724106" cy="506107"/>
            </a:xfrm>
          </p:grpSpPr>
          <p:cxnSp>
            <p:nvCxnSpPr>
              <p:cNvPr id="15" name="14 Conector angular"/>
              <p:cNvCxnSpPr>
                <a:endCxn id="16" idx="1"/>
              </p:cNvCxnSpPr>
              <p:nvPr/>
            </p:nvCxnSpPr>
            <p:spPr>
              <a:xfrm>
                <a:off x="2008134" y="6156402"/>
                <a:ext cx="432048" cy="187897"/>
              </a:xfrm>
              <a:prstGeom prst="bentConnector3">
                <a:avLst/>
              </a:prstGeom>
              <a:ln w="25400"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15 Rectángulo"/>
              <p:cNvSpPr/>
              <p:nvPr/>
            </p:nvSpPr>
            <p:spPr>
              <a:xfrm>
                <a:off x="2440182" y="6091245"/>
                <a:ext cx="1872208" cy="5061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100" b="1" dirty="0" smtClean="0">
                    <a:solidFill>
                      <a:schemeClr val="tx1"/>
                    </a:solidFill>
                  </a:rPr>
                  <a:t>Sentido en el flujo de  producto o servicio</a:t>
                </a:r>
                <a:endParaRPr lang="es-CO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16 Conector angular"/>
              <p:cNvCxnSpPr>
                <a:endCxn id="18" idx="1"/>
              </p:cNvCxnSpPr>
              <p:nvPr/>
            </p:nvCxnSpPr>
            <p:spPr>
              <a:xfrm>
                <a:off x="4427984" y="6156402"/>
                <a:ext cx="432048" cy="198865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17 Rectángulo"/>
              <p:cNvSpPr/>
              <p:nvPr/>
            </p:nvSpPr>
            <p:spPr>
              <a:xfrm>
                <a:off x="4860032" y="6113181"/>
                <a:ext cx="1872208" cy="48417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100" b="1" dirty="0" smtClean="0">
                    <a:solidFill>
                      <a:schemeClr val="tx1"/>
                    </a:solidFill>
                  </a:rPr>
                  <a:t>Sentido en el flujo de  pagos o monetario</a:t>
                </a:r>
                <a:endParaRPr lang="es-CO" sz="11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7 Flecha curvada hacia la izquierda"/>
            <p:cNvSpPr/>
            <p:nvPr/>
          </p:nvSpPr>
          <p:spPr>
            <a:xfrm rot="5400000">
              <a:off x="5511629" y="2799931"/>
              <a:ext cx="921154" cy="2319206"/>
            </a:xfrm>
            <a:prstGeom prst="curvedLeftArrow">
              <a:avLst/>
            </a:prstGeom>
            <a:solidFill>
              <a:srgbClr val="F4ACAA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9" name="8 Flecha curvada hacia la izquierda"/>
            <p:cNvSpPr/>
            <p:nvPr/>
          </p:nvSpPr>
          <p:spPr>
            <a:xfrm rot="16200000">
              <a:off x="5525166" y="1071739"/>
              <a:ext cx="921154" cy="2319206"/>
            </a:xfrm>
            <a:prstGeom prst="curvedLef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0" name="9 Flecha curvada hacia la izquierda"/>
            <p:cNvSpPr/>
            <p:nvPr/>
          </p:nvSpPr>
          <p:spPr>
            <a:xfrm rot="16200000">
              <a:off x="2260214" y="1143747"/>
              <a:ext cx="921154" cy="2319206"/>
            </a:xfrm>
            <a:prstGeom prst="curvedLef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2051720" y="3714981"/>
              <a:ext cx="1704560" cy="1025419"/>
            </a:xfrm>
            <a:custGeom>
              <a:avLst/>
              <a:gdLst>
                <a:gd name="connsiteX0" fmla="*/ 1872832 w 1872832"/>
                <a:gd name="connsiteY0" fmla="*/ 71835 h 635254"/>
                <a:gd name="connsiteX1" fmla="*/ 986141 w 1872832"/>
                <a:gd name="connsiteY1" fmla="*/ 635254 h 635254"/>
                <a:gd name="connsiteX2" fmla="*/ 108687 w 1872832"/>
                <a:gd name="connsiteY2" fmla="*/ 71835 h 635254"/>
                <a:gd name="connsiteX3" fmla="*/ 44032 w 1872832"/>
                <a:gd name="connsiteY3" fmla="*/ 25654 h 6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2832" h="635254">
                  <a:moveTo>
                    <a:pt x="1872832" y="71835"/>
                  </a:moveTo>
                  <a:cubicBezTo>
                    <a:pt x="1576498" y="353544"/>
                    <a:pt x="1280165" y="635254"/>
                    <a:pt x="986141" y="635254"/>
                  </a:cubicBezTo>
                  <a:cubicBezTo>
                    <a:pt x="692117" y="635254"/>
                    <a:pt x="265705" y="173435"/>
                    <a:pt x="108687" y="71835"/>
                  </a:cubicBezTo>
                  <a:cubicBezTo>
                    <a:pt x="-48331" y="-29765"/>
                    <a:pt x="-2150" y="-2056"/>
                    <a:pt x="44032" y="25654"/>
                  </a:cubicBezTo>
                </a:path>
              </a:pathLst>
            </a:custGeom>
            <a:ln w="31750" cmpd="dbl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11 Llamada con línea 2"/>
            <p:cNvSpPr/>
            <p:nvPr/>
          </p:nvSpPr>
          <p:spPr>
            <a:xfrm>
              <a:off x="323528" y="4270935"/>
              <a:ext cx="1656184" cy="1061149"/>
            </a:xfrm>
            <a:prstGeom prst="borderCallout2">
              <a:avLst>
                <a:gd name="adj1" fmla="val 47610"/>
                <a:gd name="adj2" fmla="val 101336"/>
                <a:gd name="adj3" fmla="val 62575"/>
                <a:gd name="adj4" fmla="val 149441"/>
                <a:gd name="adj5" fmla="val 36440"/>
                <a:gd name="adj6" fmla="val 14908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200" b="1" dirty="0" smtClean="0">
                  <a:solidFill>
                    <a:schemeClr val="tx1"/>
                  </a:solidFill>
                </a:rPr>
                <a:t>Externalidad económica y causa de la insostenibilidad económica y ambiental</a:t>
              </a:r>
              <a:endParaRPr lang="es-CO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184159" y="3347606"/>
              <a:ext cx="47446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54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s-E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4" name="13 Estrella de 5 puntas">
              <a:hlinkClick r:id="rId2" action="ppaction://hlinkpres?slideindex=18&amp;slidetitle=Presentación de PowerPoint"/>
            </p:cNvPr>
            <p:cNvSpPr/>
            <p:nvPr/>
          </p:nvSpPr>
          <p:spPr>
            <a:xfrm>
              <a:off x="776950" y="2156361"/>
              <a:ext cx="360040" cy="3315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9" name="Rectangle 5"/>
          <p:cNvSpPr txBox="1">
            <a:spLocks noChangeArrowheads="1"/>
          </p:cNvSpPr>
          <p:nvPr/>
        </p:nvSpPr>
        <p:spPr>
          <a:xfrm>
            <a:off x="251520" y="117376"/>
            <a:ext cx="8712968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BSA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ORÍGENES DE LOS CONFLICTOS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73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51732" y="908720"/>
            <a:ext cx="8912756" cy="5649663"/>
            <a:chOff x="51732" y="908720"/>
            <a:chExt cx="8912756" cy="5649663"/>
          </a:xfrm>
        </p:grpSpPr>
        <p:sp>
          <p:nvSpPr>
            <p:cNvPr id="3" name="2 Rombo"/>
            <p:cNvSpPr/>
            <p:nvPr/>
          </p:nvSpPr>
          <p:spPr>
            <a:xfrm>
              <a:off x="51732" y="908720"/>
              <a:ext cx="1656184" cy="43204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b="1" dirty="0" smtClean="0"/>
                <a:t>BSA</a:t>
              </a:r>
              <a:endParaRPr lang="es-CO" b="1" dirty="0"/>
            </a:p>
          </p:txBody>
        </p:sp>
        <p:grpSp>
          <p:nvGrpSpPr>
            <p:cNvPr id="4" name="3 Grupo"/>
            <p:cNvGrpSpPr/>
            <p:nvPr/>
          </p:nvGrpSpPr>
          <p:grpSpPr>
            <a:xfrm>
              <a:off x="179514" y="1611631"/>
              <a:ext cx="8784974" cy="4946752"/>
              <a:chOff x="179514" y="1611631"/>
              <a:chExt cx="8784974" cy="4946752"/>
            </a:xfrm>
          </p:grpSpPr>
          <p:sp>
            <p:nvSpPr>
              <p:cNvPr id="5" name="4 Estrella de 10 puntas"/>
              <p:cNvSpPr/>
              <p:nvPr/>
            </p:nvSpPr>
            <p:spPr>
              <a:xfrm>
                <a:off x="179514" y="2732249"/>
                <a:ext cx="1800200" cy="2191750"/>
              </a:xfrm>
              <a:prstGeom prst="star10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/>
                  <a:t>A. P. Y UNIDADES PRODUCTIVAS (FINCAS CON BOSQUES , PLANTACIONES Y/O PRODUCCIONES AGROECOLÓGICAS)</a:t>
                </a:r>
                <a:endParaRPr lang="es-CO" sz="1000" b="1" dirty="0"/>
              </a:p>
            </p:txBody>
          </p:sp>
          <p:sp>
            <p:nvSpPr>
              <p:cNvPr id="6" name="5 Elipse"/>
              <p:cNvSpPr/>
              <p:nvPr/>
            </p:nvSpPr>
            <p:spPr>
              <a:xfrm>
                <a:off x="179514" y="1755647"/>
                <a:ext cx="2160240" cy="576064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PRODUCTORES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6 Elipse"/>
              <p:cNvSpPr/>
              <p:nvPr/>
            </p:nvSpPr>
            <p:spPr>
              <a:xfrm>
                <a:off x="3203850" y="1611631"/>
                <a:ext cx="2160240" cy="901586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INTERMEDIARIOS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7 Elipse"/>
              <p:cNvSpPr/>
              <p:nvPr/>
            </p:nvSpPr>
            <p:spPr>
              <a:xfrm>
                <a:off x="6228186" y="1683639"/>
                <a:ext cx="2592288" cy="576064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CONSUMIDORES FINALES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8 Estrella de 10 puntas"/>
              <p:cNvSpPr/>
              <p:nvPr/>
            </p:nvSpPr>
            <p:spPr>
              <a:xfrm>
                <a:off x="3743911" y="2979783"/>
                <a:ext cx="1080120" cy="1224136"/>
              </a:xfrm>
              <a:prstGeom prst="star10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/>
                  <a:t>ONG LOCALES</a:t>
                </a:r>
                <a:endParaRPr lang="es-CO" sz="1000" b="1" dirty="0"/>
              </a:p>
            </p:txBody>
          </p:sp>
          <p:sp>
            <p:nvSpPr>
              <p:cNvPr id="10" name="9 Estrella de 10 puntas"/>
              <p:cNvSpPr/>
              <p:nvPr/>
            </p:nvSpPr>
            <p:spPr>
              <a:xfrm>
                <a:off x="6444210" y="2259703"/>
                <a:ext cx="1368152" cy="1016395"/>
              </a:xfrm>
              <a:prstGeom prst="star10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/>
                  <a:t>I. E.</a:t>
                </a:r>
                <a:endParaRPr lang="es-CO" sz="1000" b="1" dirty="0"/>
              </a:p>
              <a:p>
                <a:pPr algn="ctr"/>
                <a:r>
                  <a:rPr lang="es-CO" sz="1000" b="1" dirty="0" smtClean="0"/>
                  <a:t>Inst.  Públicas </a:t>
                </a:r>
                <a:endParaRPr lang="es-CO" sz="1000" b="1" dirty="0"/>
              </a:p>
            </p:txBody>
          </p:sp>
          <p:sp>
            <p:nvSpPr>
              <p:cNvPr id="11" name="10 Estrella de 10 puntas"/>
              <p:cNvSpPr/>
              <p:nvPr/>
            </p:nvSpPr>
            <p:spPr>
              <a:xfrm>
                <a:off x="6666572" y="3828124"/>
                <a:ext cx="1296300" cy="1100801"/>
              </a:xfrm>
              <a:prstGeom prst="star10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/>
                  <a:t>UNIVERSIDADES Y CENTROS DE FORMACIÓN</a:t>
                </a:r>
                <a:endParaRPr lang="es-CO" sz="1000" b="1" dirty="0"/>
              </a:p>
            </p:txBody>
          </p:sp>
          <p:sp>
            <p:nvSpPr>
              <p:cNvPr id="12" name="11 Estrella de 10 puntas"/>
              <p:cNvSpPr/>
              <p:nvPr/>
            </p:nvSpPr>
            <p:spPr>
              <a:xfrm>
                <a:off x="6228186" y="4912641"/>
                <a:ext cx="1368150" cy="934864"/>
              </a:xfrm>
              <a:prstGeom prst="star10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/>
                  <a:t>PERSONAS, ORGANIZACIONES  Y TURISTAS</a:t>
                </a:r>
                <a:endParaRPr lang="es-CO" sz="1000" b="1" dirty="0"/>
              </a:p>
            </p:txBody>
          </p:sp>
          <p:sp>
            <p:nvSpPr>
              <p:cNvPr id="13" name="12 Flecha a la derecha con bandas"/>
              <p:cNvSpPr/>
              <p:nvPr/>
            </p:nvSpPr>
            <p:spPr>
              <a:xfrm rot="21366118">
                <a:off x="1921506" y="3383936"/>
                <a:ext cx="1818144" cy="187203"/>
              </a:xfrm>
              <a:prstGeom prst="stripedRightArrow">
                <a:avLst/>
              </a:prstGeom>
              <a:solidFill>
                <a:schemeClr val="bg2">
                  <a:lumMod val="90000"/>
                </a:schemeClr>
              </a:solidFill>
              <a:ln w="158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cxnSp>
            <p:nvCxnSpPr>
              <p:cNvPr id="14" name="13 Conector curvado"/>
              <p:cNvCxnSpPr>
                <a:stCxn id="9" idx="9"/>
                <a:endCxn id="10" idx="6"/>
              </p:cNvCxnSpPr>
              <p:nvPr/>
            </p:nvCxnSpPr>
            <p:spPr>
              <a:xfrm rot="5400000" flipH="1" flipV="1">
                <a:off x="5288069" y="1940537"/>
                <a:ext cx="485819" cy="1826461"/>
              </a:xfrm>
              <a:prstGeom prst="curvedConnector2">
                <a:avLst/>
              </a:prstGeom>
              <a:ln w="19050"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14 Conector curvado"/>
              <p:cNvCxnSpPr>
                <a:stCxn id="9" idx="0"/>
                <a:endCxn id="11" idx="6"/>
              </p:cNvCxnSpPr>
              <p:nvPr/>
            </p:nvCxnSpPr>
            <p:spPr>
              <a:xfrm>
                <a:off x="4824032" y="3402710"/>
                <a:ext cx="1842539" cy="805730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15 Conector curvado"/>
              <p:cNvCxnSpPr>
                <a:stCxn id="9" idx="1"/>
                <a:endCxn id="12" idx="6"/>
              </p:cNvCxnSpPr>
              <p:nvPr/>
            </p:nvCxnSpPr>
            <p:spPr>
              <a:xfrm>
                <a:off x="4824032" y="3780992"/>
                <a:ext cx="1404153" cy="1454635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16 Conector curvado"/>
              <p:cNvCxnSpPr>
                <a:stCxn id="5" idx="1"/>
                <a:endCxn id="12" idx="5"/>
              </p:cNvCxnSpPr>
              <p:nvPr/>
            </p:nvCxnSpPr>
            <p:spPr>
              <a:xfrm>
                <a:off x="1979715" y="4166771"/>
                <a:ext cx="4248470" cy="1357748"/>
              </a:xfrm>
              <a:prstGeom prst="curvedConnector3">
                <a:avLst>
                  <a:gd name="adj1" fmla="val 50000"/>
                </a:avLst>
              </a:prstGeom>
              <a:ln w="19050"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17 Estrella de 10 puntas"/>
              <p:cNvSpPr/>
              <p:nvPr/>
            </p:nvSpPr>
            <p:spPr>
              <a:xfrm>
                <a:off x="7596336" y="4817504"/>
                <a:ext cx="1368152" cy="1016395"/>
              </a:xfrm>
              <a:prstGeom prst="star10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>
                    <a:solidFill>
                      <a:srgbClr val="336600"/>
                    </a:solidFill>
                  </a:rPr>
                  <a:t>Comprador de Bonos de C y otros SA</a:t>
                </a:r>
                <a:endParaRPr lang="es-CO" sz="1000" b="1" dirty="0">
                  <a:solidFill>
                    <a:srgbClr val="336600"/>
                  </a:solidFill>
                </a:endParaRPr>
              </a:p>
            </p:txBody>
          </p:sp>
          <p:cxnSp>
            <p:nvCxnSpPr>
              <p:cNvPr id="19" name="18 Conector curvado"/>
              <p:cNvCxnSpPr>
                <a:stCxn id="5" idx="3"/>
                <a:endCxn id="21" idx="6"/>
              </p:cNvCxnSpPr>
              <p:nvPr/>
            </p:nvCxnSpPr>
            <p:spPr>
              <a:xfrm rot="16200000" flipH="1">
                <a:off x="2041848" y="3961765"/>
                <a:ext cx="595813" cy="2520280"/>
              </a:xfrm>
              <a:prstGeom prst="curvedConnector2">
                <a:avLst/>
              </a:prstGeom>
              <a:ln w="25400">
                <a:solidFill>
                  <a:schemeClr val="bg2">
                    <a:lumMod val="50000"/>
                  </a:scheme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19 Conector curvado"/>
              <p:cNvCxnSpPr/>
              <p:nvPr/>
            </p:nvCxnSpPr>
            <p:spPr>
              <a:xfrm flipV="1">
                <a:off x="4806029" y="5600278"/>
                <a:ext cx="3006333" cy="325189"/>
              </a:xfrm>
              <a:prstGeom prst="curvedConnector3">
                <a:avLst>
                  <a:gd name="adj1" fmla="val 88404"/>
                </a:avLst>
              </a:prstGeom>
              <a:ln w="25400">
                <a:solidFill>
                  <a:schemeClr val="bg2">
                    <a:lumMod val="50000"/>
                  </a:scheme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20 Estrella de 10 puntas"/>
              <p:cNvSpPr/>
              <p:nvPr/>
            </p:nvSpPr>
            <p:spPr>
              <a:xfrm>
                <a:off x="3599895" y="5168658"/>
                <a:ext cx="1368152" cy="1016395"/>
              </a:xfrm>
              <a:prstGeom prst="star10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>
                    <a:solidFill>
                      <a:srgbClr val="336600"/>
                    </a:solidFill>
                  </a:rPr>
                  <a:t>Organismo mediador</a:t>
                </a:r>
                <a:endParaRPr lang="es-CO" sz="1000" b="1" dirty="0">
                  <a:solidFill>
                    <a:srgbClr val="336600"/>
                  </a:solidFill>
                </a:endParaRPr>
              </a:p>
            </p:txBody>
          </p:sp>
          <p:cxnSp>
            <p:nvCxnSpPr>
              <p:cNvPr id="22" name="21 Conector angular"/>
              <p:cNvCxnSpPr>
                <a:stCxn id="9" idx="7"/>
                <a:endCxn id="5" idx="9"/>
              </p:cNvCxnSpPr>
              <p:nvPr/>
            </p:nvCxnSpPr>
            <p:spPr>
              <a:xfrm rot="16200000" flipV="1">
                <a:off x="2719854" y="1861966"/>
                <a:ext cx="155137" cy="2314284"/>
              </a:xfrm>
              <a:prstGeom prst="bentConnector3">
                <a:avLst>
                  <a:gd name="adj1" fmla="val 251278"/>
                </a:avLst>
              </a:prstGeom>
              <a:ln w="1905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22 Conector angular"/>
              <p:cNvCxnSpPr>
                <a:stCxn id="10" idx="7"/>
              </p:cNvCxnSpPr>
              <p:nvPr/>
            </p:nvCxnSpPr>
            <p:spPr>
              <a:xfrm rot="16200000" flipH="1" flipV="1">
                <a:off x="5206325" y="1772551"/>
                <a:ext cx="919339" cy="2087753"/>
              </a:xfrm>
              <a:prstGeom prst="bentConnector4">
                <a:avLst>
                  <a:gd name="adj1" fmla="val 251"/>
                  <a:gd name="adj2" fmla="val 56258"/>
                </a:avLst>
              </a:prstGeom>
              <a:ln w="1905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3 Conector angular"/>
              <p:cNvCxnSpPr>
                <a:stCxn id="12" idx="7"/>
                <a:endCxn id="9" idx="3"/>
              </p:cNvCxnSpPr>
              <p:nvPr/>
            </p:nvCxnSpPr>
            <p:spPr>
              <a:xfrm rot="16200000" flipV="1">
                <a:off x="4987728" y="3500162"/>
                <a:ext cx="797992" cy="2205506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24 Estrella de 10 puntas"/>
              <p:cNvSpPr/>
              <p:nvPr/>
            </p:nvSpPr>
            <p:spPr>
              <a:xfrm>
                <a:off x="7600708" y="2844484"/>
                <a:ext cx="1296300" cy="1233259"/>
              </a:xfrm>
              <a:prstGeom prst="star10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000" b="1" dirty="0" smtClean="0"/>
                  <a:t>MUNICIPIO, CARS, </a:t>
                </a:r>
                <a:r>
                  <a:rPr lang="es-CO" sz="1000" b="1" dirty="0" err="1" smtClean="0"/>
                  <a:t>EPM</a:t>
                </a:r>
                <a:endParaRPr lang="es-CO" sz="1000" b="1" dirty="0"/>
              </a:p>
            </p:txBody>
          </p:sp>
          <p:cxnSp>
            <p:nvCxnSpPr>
              <p:cNvPr id="26" name="25 Conector curvado"/>
              <p:cNvCxnSpPr>
                <a:stCxn id="5" idx="2"/>
                <a:endCxn id="25" idx="5"/>
              </p:cNvCxnSpPr>
              <p:nvPr/>
            </p:nvCxnSpPr>
            <p:spPr>
              <a:xfrm rot="5400000" flipH="1" flipV="1">
                <a:off x="4088970" y="1202973"/>
                <a:ext cx="1063045" cy="5960427"/>
              </a:xfrm>
              <a:prstGeom prst="curvedConnector4">
                <a:avLst>
                  <a:gd name="adj1" fmla="val -21504"/>
                  <a:gd name="adj2" fmla="val 52884"/>
                </a:avLst>
              </a:prstGeom>
              <a:ln w="50800" cmpd="dbl"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26 Conector angular"/>
              <p:cNvCxnSpPr/>
              <p:nvPr/>
            </p:nvCxnSpPr>
            <p:spPr>
              <a:xfrm rot="10800000" flipV="1">
                <a:off x="1768060" y="3461112"/>
                <a:ext cx="5832650" cy="917411"/>
              </a:xfrm>
              <a:prstGeom prst="bentConnector3">
                <a:avLst>
                  <a:gd name="adj1" fmla="val 33215"/>
                </a:avLst>
              </a:prstGeom>
              <a:ln w="15875">
                <a:solidFill>
                  <a:schemeClr val="accent2">
                    <a:lumMod val="40000"/>
                    <a:lumOff val="60000"/>
                  </a:schemeClr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27 Rectángulo"/>
              <p:cNvSpPr/>
              <p:nvPr/>
            </p:nvSpPr>
            <p:spPr>
              <a:xfrm>
                <a:off x="2177399" y="5058147"/>
                <a:ext cx="371617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3200" b="1" cap="none" spc="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?</a:t>
                </a:r>
                <a:endParaRPr lang="es-ES" sz="3200" b="1" cap="none" spc="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28 Rectángulo"/>
              <p:cNvSpPr/>
              <p:nvPr/>
            </p:nvSpPr>
            <p:spPr>
              <a:xfrm>
                <a:off x="5398636" y="5600278"/>
                <a:ext cx="371617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3200" b="1" cap="none" spc="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?</a:t>
                </a:r>
                <a:endParaRPr lang="es-ES" sz="3200" b="1" cap="none" spc="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grpSp>
            <p:nvGrpSpPr>
              <p:cNvPr id="30" name="29 Grupo"/>
              <p:cNvGrpSpPr/>
              <p:nvPr/>
            </p:nvGrpSpPr>
            <p:grpSpPr>
              <a:xfrm>
                <a:off x="435912" y="5650914"/>
                <a:ext cx="1656184" cy="907469"/>
                <a:chOff x="435910" y="5650914"/>
                <a:chExt cx="1656184" cy="907469"/>
              </a:xfrm>
            </p:grpSpPr>
            <p:cxnSp>
              <p:nvCxnSpPr>
                <p:cNvPr id="31" name="30 Conector angular"/>
                <p:cNvCxnSpPr>
                  <a:endCxn id="32" idx="1"/>
                </p:cNvCxnSpPr>
                <p:nvPr/>
              </p:nvCxnSpPr>
              <p:spPr>
                <a:xfrm>
                  <a:off x="435910" y="5704161"/>
                  <a:ext cx="316848" cy="158348"/>
                </a:xfrm>
                <a:prstGeom prst="bentConnector3">
                  <a:avLst/>
                </a:prstGeom>
                <a:ln w="2540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1 Rectángulo"/>
                <p:cNvSpPr/>
                <p:nvPr/>
              </p:nvSpPr>
              <p:spPr>
                <a:xfrm>
                  <a:off x="752758" y="5650914"/>
                  <a:ext cx="1339336" cy="42319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es-CO" sz="1100" b="1" dirty="0" smtClean="0">
                      <a:solidFill>
                        <a:schemeClr val="tx1"/>
                      </a:solidFill>
                    </a:rPr>
                    <a:t>Sentido en el flujo de  producto o servicio</a:t>
                  </a:r>
                  <a:endParaRPr lang="es-CO" sz="11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32 Conector angular"/>
                <p:cNvCxnSpPr>
                  <a:endCxn id="34" idx="1"/>
                </p:cNvCxnSpPr>
                <p:nvPr/>
              </p:nvCxnSpPr>
              <p:spPr>
                <a:xfrm>
                  <a:off x="435910" y="6219099"/>
                  <a:ext cx="316846" cy="136860"/>
                </a:xfrm>
                <a:prstGeom prst="bentConnector3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33 Rectángulo"/>
                <p:cNvSpPr/>
                <p:nvPr/>
              </p:nvSpPr>
              <p:spPr>
                <a:xfrm>
                  <a:off x="752756" y="6153535"/>
                  <a:ext cx="1339337" cy="40484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:r>
                    <a:rPr lang="es-CO" sz="1100" b="1" dirty="0" smtClean="0">
                      <a:solidFill>
                        <a:schemeClr val="tx1"/>
                      </a:solidFill>
                    </a:rPr>
                    <a:t>Sentido en el flujo de  pagos o monetario</a:t>
                  </a:r>
                  <a:endParaRPr lang="es-CO" sz="11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35" name="Rectangle 5"/>
          <p:cNvSpPr txBox="1">
            <a:spLocks noChangeArrowheads="1"/>
          </p:cNvSpPr>
          <p:nvPr/>
        </p:nvSpPr>
        <p:spPr>
          <a:xfrm>
            <a:off x="251520" y="117376"/>
            <a:ext cx="8712968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BSA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ORÍGENES DE LOS CONFLICTOS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210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07504" y="1124744"/>
            <a:ext cx="8958366" cy="5112568"/>
            <a:chOff x="107504" y="1124744"/>
            <a:chExt cx="8958366" cy="5112568"/>
          </a:xfrm>
        </p:grpSpPr>
        <p:sp>
          <p:nvSpPr>
            <p:cNvPr id="3" name="2 Rombo"/>
            <p:cNvSpPr/>
            <p:nvPr/>
          </p:nvSpPr>
          <p:spPr>
            <a:xfrm>
              <a:off x="272323" y="1124744"/>
              <a:ext cx="1656184" cy="432048"/>
            </a:xfrm>
            <a:prstGeom prst="diamond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b="1" dirty="0" smtClean="0"/>
                <a:t>BSA</a:t>
              </a:r>
              <a:endParaRPr lang="es-CO" b="1" dirty="0"/>
            </a:p>
          </p:txBody>
        </p:sp>
        <p:grpSp>
          <p:nvGrpSpPr>
            <p:cNvPr id="4" name="3 Grupo"/>
            <p:cNvGrpSpPr/>
            <p:nvPr/>
          </p:nvGrpSpPr>
          <p:grpSpPr>
            <a:xfrm>
              <a:off x="107504" y="1755920"/>
              <a:ext cx="8958366" cy="4481392"/>
              <a:chOff x="92817" y="2259976"/>
              <a:chExt cx="8958366" cy="4481392"/>
            </a:xfrm>
          </p:grpSpPr>
          <p:grpSp>
            <p:nvGrpSpPr>
              <p:cNvPr id="10" name="9 Grupo"/>
              <p:cNvGrpSpPr/>
              <p:nvPr/>
            </p:nvGrpSpPr>
            <p:grpSpPr>
              <a:xfrm>
                <a:off x="410224" y="2259976"/>
                <a:ext cx="8496944" cy="2909925"/>
                <a:chOff x="395536" y="2492896"/>
                <a:chExt cx="8496944" cy="2909925"/>
              </a:xfrm>
            </p:grpSpPr>
            <p:sp>
              <p:nvSpPr>
                <p:cNvPr id="20" name="19 Elipse"/>
                <p:cNvSpPr/>
                <p:nvPr/>
              </p:nvSpPr>
              <p:spPr>
                <a:xfrm>
                  <a:off x="395536" y="3270988"/>
                  <a:ext cx="1937724" cy="1502718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600" dirty="0" smtClean="0">
                      <a:solidFill>
                        <a:schemeClr val="tx1"/>
                      </a:solidFill>
                    </a:rPr>
                    <a:t>PRODUCTORES</a:t>
                  </a:r>
                  <a:endParaRPr lang="es-CO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20 Elipse"/>
                <p:cNvSpPr/>
                <p:nvPr/>
              </p:nvSpPr>
              <p:spPr>
                <a:xfrm>
                  <a:off x="3438024" y="3204709"/>
                  <a:ext cx="2153027" cy="1568996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600" dirty="0" smtClean="0">
                      <a:solidFill>
                        <a:schemeClr val="tx1"/>
                      </a:solidFill>
                    </a:rPr>
                    <a:t>INTERMEDIARIOS</a:t>
                  </a:r>
                  <a:endParaRPr lang="es-CO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21 Elipse"/>
                <p:cNvSpPr/>
                <p:nvPr/>
              </p:nvSpPr>
              <p:spPr>
                <a:xfrm>
                  <a:off x="6452539" y="3280536"/>
                  <a:ext cx="2439941" cy="1347801"/>
                </a:xfrm>
                <a:prstGeom prst="ellipse">
                  <a:avLst/>
                </a:prstGeom>
                <a:solidFill>
                  <a:schemeClr val="bg2"/>
                </a:solidFill>
                <a:ln w="15875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s-CO" sz="1600" dirty="0" smtClean="0">
                      <a:solidFill>
                        <a:schemeClr val="tx1"/>
                      </a:solidFill>
                    </a:rPr>
                    <a:t>CONSUMIDORES FINALES LOCALES, </a:t>
                  </a:r>
                  <a:r>
                    <a:rPr lang="es-CO" sz="1600" dirty="0" err="1" smtClean="0">
                      <a:solidFill>
                        <a:schemeClr val="tx1"/>
                      </a:solidFill>
                    </a:rPr>
                    <a:t>MPALES</a:t>
                  </a:r>
                  <a:r>
                    <a:rPr lang="es-CO" sz="1600" dirty="0" smtClean="0">
                      <a:solidFill>
                        <a:schemeClr val="tx1"/>
                      </a:solidFill>
                    </a:rPr>
                    <a:t>. Y </a:t>
                  </a:r>
                  <a:r>
                    <a:rPr lang="es-CO" sz="1600" dirty="0" err="1" smtClean="0">
                      <a:solidFill>
                        <a:schemeClr val="tx1"/>
                      </a:solidFill>
                    </a:rPr>
                    <a:t>NALES</a:t>
                  </a:r>
                  <a:r>
                    <a:rPr lang="es-CO" sz="1600" dirty="0" smtClean="0">
                      <a:solidFill>
                        <a:schemeClr val="tx1"/>
                      </a:solidFill>
                    </a:rPr>
                    <a:t>.</a:t>
                  </a:r>
                  <a:endParaRPr lang="es-CO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22 Flecha curvada hacia la izquierda"/>
                <p:cNvSpPr/>
                <p:nvPr/>
              </p:nvSpPr>
              <p:spPr>
                <a:xfrm rot="5400000">
                  <a:off x="5602780" y="3741213"/>
                  <a:ext cx="1011755" cy="2311462"/>
                </a:xfrm>
                <a:prstGeom prst="curvedLeft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23 Flecha curvada hacia la izquierda"/>
                <p:cNvSpPr/>
                <p:nvPr/>
              </p:nvSpPr>
              <p:spPr>
                <a:xfrm rot="16200000">
                  <a:off x="5616272" y="1843043"/>
                  <a:ext cx="1011755" cy="2311462"/>
                </a:xfrm>
                <a:prstGeom prst="curvedLeftArrow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24 Flecha curvada hacia la izquierda"/>
                <p:cNvSpPr/>
                <p:nvPr/>
              </p:nvSpPr>
              <p:spPr>
                <a:xfrm rot="16200000">
                  <a:off x="2362223" y="1922133"/>
                  <a:ext cx="1011755" cy="2311462"/>
                </a:xfrm>
                <a:prstGeom prst="curvedLeftArrow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" name="10 Flecha curvada hacia la izquierda"/>
              <p:cNvSpPr/>
              <p:nvPr/>
            </p:nvSpPr>
            <p:spPr>
              <a:xfrm rot="16200000">
                <a:off x="3915327" y="455595"/>
                <a:ext cx="1011755" cy="5083495"/>
              </a:xfrm>
              <a:prstGeom prst="curvedLeftArrow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11 Flecha curvada hacia la izquierda"/>
              <p:cNvSpPr/>
              <p:nvPr/>
            </p:nvSpPr>
            <p:spPr>
              <a:xfrm rot="5400000">
                <a:off x="2212206" y="3554339"/>
                <a:ext cx="1011755" cy="2311462"/>
              </a:xfrm>
              <a:prstGeom prst="curvedLef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12 Flecha curvada hacia la izquierda"/>
              <p:cNvSpPr/>
              <p:nvPr/>
            </p:nvSpPr>
            <p:spPr>
              <a:xfrm rot="5400000">
                <a:off x="3895741" y="1999037"/>
                <a:ext cx="1011755" cy="5083495"/>
              </a:xfrm>
              <a:prstGeom prst="curvedLef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13 Elipse"/>
              <p:cNvSpPr/>
              <p:nvPr/>
            </p:nvSpPr>
            <p:spPr>
              <a:xfrm>
                <a:off x="6808834" y="4852264"/>
                <a:ext cx="2242349" cy="1145564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CONSUMIDORES INTERNACIONALES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14 Grupo"/>
              <p:cNvGrpSpPr/>
              <p:nvPr/>
            </p:nvGrpSpPr>
            <p:grpSpPr>
              <a:xfrm>
                <a:off x="92817" y="5656095"/>
                <a:ext cx="2304256" cy="1085273"/>
                <a:chOff x="78129" y="5761895"/>
                <a:chExt cx="2304256" cy="1085273"/>
              </a:xfrm>
            </p:grpSpPr>
            <p:cxnSp>
              <p:nvCxnSpPr>
                <p:cNvPr id="16" name="15 Conector angular"/>
                <p:cNvCxnSpPr>
                  <a:endCxn id="17" idx="1"/>
                </p:cNvCxnSpPr>
                <p:nvPr/>
              </p:nvCxnSpPr>
              <p:spPr>
                <a:xfrm>
                  <a:off x="78129" y="5827052"/>
                  <a:ext cx="432048" cy="187897"/>
                </a:xfrm>
                <a:prstGeom prst="bentConnector3">
                  <a:avLst/>
                </a:prstGeom>
                <a:ln w="25400">
                  <a:solidFill>
                    <a:schemeClr val="bg2">
                      <a:lumMod val="2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16 Rectángulo"/>
                <p:cNvSpPr/>
                <p:nvPr/>
              </p:nvSpPr>
              <p:spPr>
                <a:xfrm>
                  <a:off x="510177" y="5761895"/>
                  <a:ext cx="1872208" cy="50610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100" b="1" dirty="0" smtClean="0">
                      <a:solidFill>
                        <a:schemeClr val="tx1"/>
                      </a:solidFill>
                    </a:rPr>
                    <a:t>Sentido en el flujo de  producto o servicio</a:t>
                  </a:r>
                  <a:endParaRPr lang="es-CO" sz="11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8" name="17 Conector angular"/>
                <p:cNvCxnSpPr>
                  <a:endCxn id="19" idx="1"/>
                </p:cNvCxnSpPr>
                <p:nvPr/>
              </p:nvCxnSpPr>
              <p:spPr>
                <a:xfrm>
                  <a:off x="78129" y="6406218"/>
                  <a:ext cx="432048" cy="198865"/>
                </a:xfrm>
                <a:prstGeom prst="bentConnector3">
                  <a:avLst/>
                </a:prstGeom>
                <a:ln w="254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18 Rectángulo"/>
                <p:cNvSpPr/>
                <p:nvPr/>
              </p:nvSpPr>
              <p:spPr>
                <a:xfrm>
                  <a:off x="510177" y="6362997"/>
                  <a:ext cx="1872208" cy="484171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O" sz="1100" b="1" dirty="0" smtClean="0">
                      <a:solidFill>
                        <a:schemeClr val="tx1"/>
                      </a:solidFill>
                    </a:rPr>
                    <a:t>Sentido en el flujo de  pagos o monetario</a:t>
                  </a:r>
                  <a:endParaRPr lang="es-CO" sz="11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5" name="4 Rectángulo"/>
            <p:cNvSpPr/>
            <p:nvPr/>
          </p:nvSpPr>
          <p:spPr>
            <a:xfrm>
              <a:off x="4508493" y="5152039"/>
              <a:ext cx="371617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s-E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5 Rectángulo"/>
            <p:cNvSpPr/>
            <p:nvPr/>
          </p:nvSpPr>
          <p:spPr>
            <a:xfrm>
              <a:off x="4014018" y="4373458"/>
              <a:ext cx="371617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3200" b="1" cap="none" spc="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s-E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6 Estrella de 5 puntas">
              <a:hlinkClick r:id="rId2" action="ppaction://hlinkpres?slideindex=18&amp;slidetitle=Presentación de PowerPoint"/>
            </p:cNvPr>
            <p:cNvSpPr/>
            <p:nvPr/>
          </p:nvSpPr>
          <p:spPr>
            <a:xfrm>
              <a:off x="913051" y="2073889"/>
              <a:ext cx="374727" cy="36803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7 Flecha curvada hacia arriba"/>
            <p:cNvSpPr/>
            <p:nvPr/>
          </p:nvSpPr>
          <p:spPr>
            <a:xfrm rot="11541460" flipV="1">
              <a:off x="999046" y="4530826"/>
              <a:ext cx="6185825" cy="999292"/>
            </a:xfrm>
            <a:prstGeom prst="curvedUpArrow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9" name="8 Flecha curvada hacia arriba"/>
            <p:cNvSpPr/>
            <p:nvPr/>
          </p:nvSpPr>
          <p:spPr>
            <a:xfrm rot="740928">
              <a:off x="1008616" y="4701719"/>
              <a:ext cx="6559234" cy="1012992"/>
            </a:xfrm>
            <a:prstGeom prst="curvedUpArrow">
              <a:avLst/>
            </a:prstGeom>
            <a:solidFill>
              <a:schemeClr val="accent3">
                <a:lumMod val="75000"/>
              </a:schemeClr>
            </a:solidFill>
            <a:ln w="19050">
              <a:solidFill>
                <a:schemeClr val="accent3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sp>
        <p:nvSpPr>
          <p:cNvPr id="26" name="Rectangle 5"/>
          <p:cNvSpPr txBox="1">
            <a:spLocks noChangeArrowheads="1"/>
          </p:cNvSpPr>
          <p:nvPr/>
        </p:nvSpPr>
        <p:spPr>
          <a:xfrm>
            <a:off x="251520" y="117376"/>
            <a:ext cx="8712968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BSA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DE LAS </a:t>
            </a:r>
            <a:r>
              <a:rPr lang="es-CO" sz="24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ORÍGENES DE LOS CONFLICTOS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64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01952" y="980728"/>
            <a:ext cx="8795572" cy="5290403"/>
            <a:chOff x="101952" y="980728"/>
            <a:chExt cx="8795572" cy="5290403"/>
          </a:xfrm>
        </p:grpSpPr>
        <p:sp>
          <p:nvSpPr>
            <p:cNvPr id="3" name="2 Rombo"/>
            <p:cNvSpPr/>
            <p:nvPr/>
          </p:nvSpPr>
          <p:spPr>
            <a:xfrm>
              <a:off x="101952" y="980728"/>
              <a:ext cx="1877760" cy="432048"/>
            </a:xfrm>
            <a:prstGeom prst="diamond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CO" b="1" dirty="0" smtClean="0"/>
                <a:t>FORESTAL                    </a:t>
              </a:r>
              <a:endParaRPr lang="es-CO" b="1" dirty="0"/>
            </a:p>
          </p:txBody>
        </p:sp>
        <p:grpSp>
          <p:nvGrpSpPr>
            <p:cNvPr id="4" name="3 Grupo"/>
            <p:cNvGrpSpPr/>
            <p:nvPr/>
          </p:nvGrpSpPr>
          <p:grpSpPr>
            <a:xfrm>
              <a:off x="251520" y="1548731"/>
              <a:ext cx="8646004" cy="4722400"/>
              <a:chOff x="497996" y="1548731"/>
              <a:chExt cx="8646004" cy="4722400"/>
            </a:xfrm>
          </p:grpSpPr>
          <p:sp>
            <p:nvSpPr>
              <p:cNvPr id="5" name="4 Elipse"/>
              <p:cNvSpPr/>
              <p:nvPr/>
            </p:nvSpPr>
            <p:spPr>
              <a:xfrm>
                <a:off x="503041" y="2326823"/>
                <a:ext cx="1937724" cy="1502718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PRODUCTORES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5 Elipse"/>
              <p:cNvSpPr/>
              <p:nvPr/>
            </p:nvSpPr>
            <p:spPr>
              <a:xfrm>
                <a:off x="3545529" y="2260544"/>
                <a:ext cx="2153027" cy="1568996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INTERMEDIARIOS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6 Elipse"/>
              <p:cNvSpPr/>
              <p:nvPr/>
            </p:nvSpPr>
            <p:spPr>
              <a:xfrm>
                <a:off x="6560044" y="2336371"/>
                <a:ext cx="2439941" cy="1347801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CONSUMIDORES.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7 Flecha curvada hacia la izquierda"/>
              <p:cNvSpPr/>
              <p:nvPr/>
            </p:nvSpPr>
            <p:spPr>
              <a:xfrm rot="5400000">
                <a:off x="5710285" y="2797048"/>
                <a:ext cx="1011755" cy="2311462"/>
              </a:xfrm>
              <a:prstGeom prst="curvedLef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8 Flecha curvada hacia la izquierda"/>
              <p:cNvSpPr/>
              <p:nvPr/>
            </p:nvSpPr>
            <p:spPr>
              <a:xfrm rot="16200000">
                <a:off x="5723777" y="898878"/>
                <a:ext cx="1011755" cy="2311462"/>
              </a:xfrm>
              <a:prstGeom prst="curvedLeftArrow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9 Flecha curvada hacia la izquierda"/>
              <p:cNvSpPr/>
              <p:nvPr/>
            </p:nvSpPr>
            <p:spPr>
              <a:xfrm rot="16200000">
                <a:off x="2469728" y="977968"/>
                <a:ext cx="1011755" cy="2311462"/>
              </a:xfrm>
              <a:prstGeom prst="curvedLeftArrow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10 Flecha curvada hacia la izquierda"/>
              <p:cNvSpPr/>
              <p:nvPr/>
            </p:nvSpPr>
            <p:spPr>
              <a:xfrm rot="16200000">
                <a:off x="4008144" y="-255650"/>
                <a:ext cx="1011755" cy="5083495"/>
              </a:xfrm>
              <a:prstGeom prst="curvedLeftArrow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11 Flecha curvada hacia la izquierda"/>
              <p:cNvSpPr/>
              <p:nvPr/>
            </p:nvSpPr>
            <p:spPr>
              <a:xfrm rot="5400000">
                <a:off x="2305023" y="2843094"/>
                <a:ext cx="1011755" cy="2311462"/>
              </a:xfrm>
              <a:prstGeom prst="curvedLef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12 Flecha curvada hacia la izquierda"/>
              <p:cNvSpPr/>
              <p:nvPr/>
            </p:nvSpPr>
            <p:spPr>
              <a:xfrm rot="5400000">
                <a:off x="3988558" y="1287792"/>
                <a:ext cx="1011755" cy="5083495"/>
              </a:xfrm>
              <a:prstGeom prst="curvedLef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13 Elipse"/>
              <p:cNvSpPr/>
              <p:nvPr/>
            </p:nvSpPr>
            <p:spPr>
              <a:xfrm>
                <a:off x="6901651" y="4141019"/>
                <a:ext cx="2242349" cy="1169024"/>
              </a:xfrm>
              <a:prstGeom prst="ellipse">
                <a:avLst/>
              </a:prstGeom>
              <a:solidFill>
                <a:schemeClr val="bg2"/>
              </a:solidFill>
              <a:ln w="1587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s-CO" sz="1600" dirty="0" smtClean="0">
                    <a:solidFill>
                      <a:schemeClr val="tx1"/>
                    </a:solidFill>
                  </a:rPr>
                  <a:t>CONSUMIDORES INTERNACIONALES (</a:t>
                </a:r>
                <a:r>
                  <a:rPr lang="es-CO" sz="1600" dirty="0" err="1" smtClean="0">
                    <a:solidFill>
                      <a:schemeClr val="tx1"/>
                    </a:solidFill>
                  </a:rPr>
                  <a:t>SA</a:t>
                </a:r>
                <a:r>
                  <a:rPr lang="es-CO" sz="1600" dirty="0" smtClean="0">
                    <a:solidFill>
                      <a:schemeClr val="tx1"/>
                    </a:solidFill>
                  </a:rPr>
                  <a:t>)</a:t>
                </a:r>
                <a:endParaRPr lang="es-CO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14 Conector angular"/>
              <p:cNvCxnSpPr>
                <a:endCxn id="16" idx="1"/>
              </p:cNvCxnSpPr>
              <p:nvPr/>
            </p:nvCxnSpPr>
            <p:spPr>
              <a:xfrm>
                <a:off x="497996" y="5251015"/>
                <a:ext cx="432048" cy="187897"/>
              </a:xfrm>
              <a:prstGeom prst="bentConnector3">
                <a:avLst/>
              </a:prstGeom>
              <a:ln w="25400">
                <a:solidFill>
                  <a:schemeClr val="bg2">
                    <a:lumMod val="2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15 Rectángulo"/>
              <p:cNvSpPr/>
              <p:nvPr/>
            </p:nvSpPr>
            <p:spPr>
              <a:xfrm>
                <a:off x="930044" y="5185858"/>
                <a:ext cx="1872208" cy="5061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100" b="1" dirty="0" smtClean="0">
                    <a:solidFill>
                      <a:schemeClr val="tx1"/>
                    </a:solidFill>
                  </a:rPr>
                  <a:t>Sentido en el flujo de  producto o servicio</a:t>
                </a:r>
                <a:endParaRPr lang="es-CO" sz="11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16 Conector angular"/>
              <p:cNvCxnSpPr>
                <a:endCxn id="18" idx="1"/>
              </p:cNvCxnSpPr>
              <p:nvPr/>
            </p:nvCxnSpPr>
            <p:spPr>
              <a:xfrm>
                <a:off x="497996" y="5830181"/>
                <a:ext cx="432048" cy="198865"/>
              </a:xfrm>
              <a:prstGeom prst="bentConnector3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17 Rectángulo"/>
              <p:cNvSpPr/>
              <p:nvPr/>
            </p:nvSpPr>
            <p:spPr>
              <a:xfrm>
                <a:off x="930044" y="5786960"/>
                <a:ext cx="1872208" cy="48417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100" b="1" dirty="0" smtClean="0">
                    <a:solidFill>
                      <a:schemeClr val="tx1"/>
                    </a:solidFill>
                  </a:rPr>
                  <a:t>Sentido en el flujo de  pagos o monetario</a:t>
                </a:r>
                <a:endParaRPr lang="es-CO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18 Flecha curvada hacia arriba"/>
              <p:cNvSpPr/>
              <p:nvPr/>
            </p:nvSpPr>
            <p:spPr>
              <a:xfrm rot="11541460" flipV="1">
                <a:off x="1250140" y="4280971"/>
                <a:ext cx="6451442" cy="1071213"/>
              </a:xfrm>
              <a:prstGeom prst="curvedUpArrow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19 Flecha curvada hacia arriba"/>
              <p:cNvSpPr/>
              <p:nvPr/>
            </p:nvSpPr>
            <p:spPr>
              <a:xfrm rot="740928">
                <a:off x="1256339" y="4572132"/>
                <a:ext cx="6451442" cy="1012992"/>
              </a:xfrm>
              <a:prstGeom prst="curvedUpArrow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20 Rectángulo"/>
              <p:cNvSpPr/>
              <p:nvPr/>
            </p:nvSpPr>
            <p:spPr>
              <a:xfrm>
                <a:off x="4131337" y="4905516"/>
                <a:ext cx="371617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3200" b="1" cap="none" spc="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?</a:t>
                </a:r>
                <a:endParaRPr lang="es-ES" sz="3200" b="1" cap="none" spc="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2" name="Rectangle 5"/>
          <p:cNvSpPr txBox="1">
            <a:spLocks noChangeArrowheads="1"/>
          </p:cNvSpPr>
          <p:nvPr/>
        </p:nvSpPr>
        <p:spPr>
          <a:xfrm>
            <a:off x="251520" y="117376"/>
            <a:ext cx="8712968" cy="647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CASO CON CONFLICTOS EVITADOS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0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:\FOTOS\2012 06 15 (reserva)\P615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2397"/>
            <a:ext cx="9144000" cy="2425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FOTOS\2012 06 15 (reserva)\P615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-44847"/>
            <a:ext cx="4535488" cy="3401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194545" y="116632"/>
            <a:ext cx="8569325" cy="6483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CARACTERÍSTICAS AMBIENTALES ASOCIADAS A LA PROBLEMÁTICA AMBIENTAL</a:t>
            </a:r>
          </a:p>
          <a:p>
            <a:pPr>
              <a:buFontTx/>
              <a:buNone/>
              <a:defRPr/>
            </a:pPr>
            <a:endParaRPr lang="es-ES" sz="1400" dirty="0" smtClean="0">
              <a:latin typeface="Berlin Sans FB" pitchFamily="34" charset="0"/>
            </a:endParaRPr>
          </a:p>
          <a:p>
            <a:pPr>
              <a:buFontTx/>
              <a:buNone/>
              <a:defRPr/>
            </a:pPr>
            <a:endParaRPr lang="es-ES" sz="2400" dirty="0" smtClean="0">
              <a:latin typeface="Berlin Sans FB" pitchFamily="34" charset="0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323850" y="260350"/>
            <a:ext cx="8569325" cy="6192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es-ES" sz="1400" dirty="0" smtClean="0">
              <a:latin typeface="Berlin Sans FB" pitchFamily="34" charset="0"/>
            </a:endParaRPr>
          </a:p>
          <a:p>
            <a:pPr>
              <a:buFontTx/>
              <a:buNone/>
              <a:defRPr/>
            </a:pPr>
            <a:endParaRPr lang="es-ES" sz="2400" dirty="0" smtClean="0">
              <a:latin typeface="Berlin Sans FB" pitchFamily="34" charset="0"/>
            </a:endParaRPr>
          </a:p>
        </p:txBody>
      </p:sp>
      <p:pic>
        <p:nvPicPr>
          <p:cNvPr id="6" name="Picture 12" descr="Padre Amaya y Barcin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5"/>
            <a:ext cx="3377191" cy="206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 descr="Papel seda azul"/>
          <p:cNvSpPr>
            <a:spLocks noChangeArrowheads="1"/>
          </p:cNvSpPr>
          <p:nvPr/>
        </p:nvSpPr>
        <p:spPr bwMode="auto">
          <a:xfrm>
            <a:off x="179512" y="765003"/>
            <a:ext cx="4248026" cy="3667394"/>
          </a:xfrm>
          <a:prstGeom prst="rect">
            <a:avLst/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s-ES" sz="1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anose="020F0704030504030204" pitchFamily="34" charset="0"/>
              </a:rPr>
              <a:t>CLIMATOLOGÍA</a:t>
            </a:r>
            <a:endParaRPr lang="es-ES" sz="1800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s-ES" sz="1800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sz="1400" u="sng" dirty="0">
                <a:latin typeface="Arial Rounded MT Bold" panose="020F0704030504030204" pitchFamily="34" charset="0"/>
              </a:rPr>
              <a:t>TEMPERATURA MEDIA</a:t>
            </a:r>
            <a:r>
              <a:rPr lang="es-ES" sz="1400" dirty="0">
                <a:latin typeface="Arial Rounded MT Bold" panose="020F0704030504030204" pitchFamily="34" charset="0"/>
              </a:rPr>
              <a:t>:  </a:t>
            </a:r>
            <a:r>
              <a:rPr lang="es-ES" sz="1400" dirty="0" smtClean="0">
                <a:latin typeface="Arial Rounded MT Bold" panose="020F0704030504030204" pitchFamily="34" charset="0"/>
              </a:rPr>
              <a:t>22 </a:t>
            </a:r>
            <a:r>
              <a:rPr lang="es-ES" sz="1400" dirty="0">
                <a:latin typeface="Arial Rounded MT Bold" panose="020F0704030504030204" pitchFamily="34" charset="0"/>
              </a:rPr>
              <a:t>– 12ºC</a:t>
            </a:r>
          </a:p>
          <a:p>
            <a:pPr>
              <a:defRPr/>
            </a:pPr>
            <a:endParaRPr lang="es-ES" sz="1400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sz="1400" u="sng" dirty="0">
                <a:latin typeface="Arial Rounded MT Bold" panose="020F0704030504030204" pitchFamily="34" charset="0"/>
              </a:rPr>
              <a:t>PRECIPITACIÓN MEDIA</a:t>
            </a:r>
            <a:r>
              <a:rPr lang="es-ES" sz="1400" dirty="0">
                <a:latin typeface="Arial Rounded MT Bold" panose="020F0704030504030204" pitchFamily="34" charset="0"/>
              </a:rPr>
              <a:t>:  1900 - &gt;2500 mm</a:t>
            </a:r>
          </a:p>
          <a:p>
            <a:pPr>
              <a:defRPr/>
            </a:pPr>
            <a:endParaRPr lang="es-ES" sz="1400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sz="1400" u="sng" dirty="0" smtClean="0">
                <a:latin typeface="Arial Rounded MT Bold" panose="020F0704030504030204" pitchFamily="34" charset="0"/>
              </a:rPr>
              <a:t>HUMEDAD</a:t>
            </a:r>
            <a:r>
              <a:rPr lang="es-ES" sz="1400" u="sng" dirty="0">
                <a:latin typeface="Arial Rounded MT Bold" panose="020F0704030504030204" pitchFamily="34" charset="0"/>
              </a:rPr>
              <a:t>:</a:t>
            </a:r>
            <a:r>
              <a:rPr lang="es-ES" sz="1400" dirty="0">
                <a:latin typeface="Arial Rounded MT Bold" panose="020F0704030504030204" pitchFamily="34" charset="0"/>
              </a:rPr>
              <a:t>   Alta</a:t>
            </a: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                      Relación </a:t>
            </a:r>
            <a:r>
              <a:rPr lang="es-ES" sz="1400" dirty="0" err="1">
                <a:latin typeface="Arial Rounded MT Bold" panose="020F0704030504030204" pitchFamily="34" charset="0"/>
              </a:rPr>
              <a:t>ETP</a:t>
            </a:r>
            <a:r>
              <a:rPr lang="es-ES" sz="1400" dirty="0">
                <a:latin typeface="Arial Rounded MT Bold" panose="020F0704030504030204" pitchFamily="34" charset="0"/>
              </a:rPr>
              <a:t>/PP &lt; </a:t>
            </a:r>
            <a:r>
              <a:rPr lang="es-ES" sz="1400" dirty="0" smtClean="0">
                <a:latin typeface="Arial Rounded MT Bold" panose="020F0704030504030204" pitchFamily="34" charset="0"/>
              </a:rPr>
              <a:t>1</a:t>
            </a:r>
          </a:p>
          <a:p>
            <a:pPr>
              <a:defRPr/>
            </a:pPr>
            <a:endParaRPr lang="es-ES" dirty="0" smtClean="0">
              <a:effectLst>
                <a:outerShdw blurRad="38100" dist="38100" dir="2700000" algn="tl">
                  <a:srgbClr val="FFFFFF"/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anose="020F0704030504030204" pitchFamily="34" charset="0"/>
              </a:rPr>
              <a:t>TOPOGRAFÍA</a:t>
            </a:r>
            <a:r>
              <a:rPr lang="es-ES" dirty="0" smtClean="0">
                <a:latin typeface="Arial Rounded MT Bold" panose="020F0704030504030204" pitchFamily="34" charset="0"/>
              </a:rPr>
              <a:t> </a:t>
            </a:r>
            <a:endParaRPr lang="es-ES" dirty="0"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s-ES" u="sng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sz="1400" u="sng" dirty="0">
                <a:latin typeface="Arial Rounded MT Bold" panose="020F0704030504030204" pitchFamily="34" charset="0"/>
              </a:rPr>
              <a:t>ALTURAS:</a:t>
            </a:r>
            <a:r>
              <a:rPr lang="es-ES" sz="1400" dirty="0">
                <a:latin typeface="Arial Rounded MT Bold" panose="020F0704030504030204" pitchFamily="34" charset="0"/>
              </a:rPr>
              <a:t>  1700 hasta 3000 msnm</a:t>
            </a:r>
          </a:p>
          <a:p>
            <a:pPr>
              <a:defRPr/>
            </a:pPr>
            <a:r>
              <a:rPr lang="es-ES" sz="1400" u="sng" dirty="0">
                <a:latin typeface="Arial Rounded MT Bold" panose="020F0704030504030204" pitchFamily="34" charset="0"/>
              </a:rPr>
              <a:t>RELIEVE</a:t>
            </a:r>
            <a:r>
              <a:rPr lang="es-ES" sz="1400" dirty="0">
                <a:latin typeface="Arial Rounded MT Bold" panose="020F0704030504030204" pitchFamily="34" charset="0"/>
              </a:rPr>
              <a:t>:  Desde suave hasta escarpado</a:t>
            </a:r>
          </a:p>
          <a:p>
            <a:pPr>
              <a:defRPr/>
            </a:pPr>
            <a:r>
              <a:rPr lang="es-ES" sz="1400" u="sng" dirty="0">
                <a:latin typeface="Arial Rounded MT Bold" panose="020F0704030504030204" pitchFamily="34" charset="0"/>
              </a:rPr>
              <a:t>MICRORRELIEVE</a:t>
            </a:r>
            <a:r>
              <a:rPr lang="es-ES" sz="1400" dirty="0">
                <a:latin typeface="Arial Rounded MT Bold" panose="020F0704030504030204" pitchFamily="34" charset="0"/>
              </a:rPr>
              <a:t>: Desde ondulado hasta</a:t>
            </a: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                                </a:t>
            </a:r>
            <a:r>
              <a:rPr lang="es-ES" sz="1400" dirty="0" err="1" smtClean="0">
                <a:latin typeface="Arial Rounded MT Bold" panose="020F0704030504030204" pitchFamily="34" charset="0"/>
              </a:rPr>
              <a:t>microaccidentado</a:t>
            </a:r>
            <a:endParaRPr lang="es-ES" sz="1400" u="sng" dirty="0"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s-ES" sz="1400" dirty="0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251520" y="117376"/>
            <a:ext cx="8712968" cy="9353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</a:t>
            </a:r>
            <a:r>
              <a:rPr lang="es-CO" sz="2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LOCALES Y 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SU PLAN DE MANEJO EN EL MARCO DEL DESARROLLO DEL </a:t>
            </a:r>
            <a:r>
              <a:rPr lang="es-CO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PAAL</a:t>
            </a: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Y EL </a:t>
            </a:r>
            <a:r>
              <a:rPr lang="es-CO" sz="24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PAM</a:t>
            </a:r>
            <a:endParaRPr lang="es-ES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1447800"/>
            <a:ext cx="9144000" cy="3886200"/>
          </a:xfrm>
          <a:prstGeom prst="rect">
            <a:avLst/>
          </a:prstGeom>
          <a:solidFill>
            <a:srgbClr val="E8F4F8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anchor="ctr"/>
          <a:lstStyle>
            <a:lvl1pPr marL="174625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O" sz="2000" b="1" dirty="0" smtClean="0">
                <a:solidFill>
                  <a:srgbClr val="000000"/>
                </a:solidFill>
              </a:rPr>
              <a:t>Entre 2015 y 2016 se terminó de formular, ajustar y validar el plan de manejo ambiental de las </a:t>
            </a:r>
            <a:r>
              <a:rPr lang="es-ES" altLang="es-CO" sz="2000" b="1" dirty="0" err="1" smtClean="0">
                <a:solidFill>
                  <a:srgbClr val="000000"/>
                </a:solidFill>
              </a:rPr>
              <a:t>AIE</a:t>
            </a:r>
            <a:r>
              <a:rPr lang="es-ES" altLang="es-CO" sz="2000" b="1" dirty="0" smtClean="0">
                <a:solidFill>
                  <a:srgbClr val="000000"/>
                </a:solidFill>
              </a:rPr>
              <a:t> o Reservas de San Antonio de Prado, el cual sirve como hoja de ruta para la restauración, administración y comanejo de estas áreas estratégicas para el agua de todo el territorio, y que además son vitales para garantizar la sostenibilidad ambiental y la oferta de muchos otros servicios ambientales</a:t>
            </a:r>
          </a:p>
        </p:txBody>
      </p:sp>
    </p:spTree>
    <p:extLst>
      <p:ext uri="{BB962C8B-B14F-4D97-AF65-F5344CB8AC3E}">
        <p14:creationId xmlns:p14="http://schemas.microsoft.com/office/powerpoint/2010/main" val="16888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ARIO\Desktop\ANEXO I. PMA Reservas\09_Documentos\PMA AIE SAP 2015\ANEXOS PMA\ANEXO I-6. Mapas PMA ajustado 2015\4. Mapa zonificación ajustada 2015 (sur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t="2964" r="3147" b="3104"/>
          <a:stretch/>
        </p:blipFill>
        <p:spPr bwMode="auto">
          <a:xfrm>
            <a:off x="0" y="1243533"/>
            <a:ext cx="4274288" cy="560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UARIO\Desktop\ANEXO I. PMA Reservas\09_Documentos\PMA AIE SAP 2015\ANEXOS PMA\ANEXO I-6. Mapas PMA ajustado 2015\1. Ubicación y Zonificación AIE en SAP2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254" r="1692" b="1254"/>
          <a:stretch/>
        </p:blipFill>
        <p:spPr bwMode="auto">
          <a:xfrm>
            <a:off x="4242391" y="340242"/>
            <a:ext cx="4976038" cy="65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41708" y="188640"/>
            <a:ext cx="3990871" cy="8633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ZONIFICACIÓN DE LAS </a:t>
            </a:r>
            <a:r>
              <a:rPr lang="es-CO" sz="2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AIE</a:t>
            </a: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</a:t>
            </a:r>
            <a:r>
              <a:rPr lang="es-CO" sz="2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LOCALES Y </a:t>
            </a:r>
            <a:r>
              <a:rPr lang="es-CO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SU PLAN DE MANEJO</a:t>
            </a:r>
            <a:endParaRPr lang="es-ES" sz="20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39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50825" y="260350"/>
            <a:ext cx="8512175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O" sz="2800" b="1" smtClean="0">
                <a:latin typeface="Arial Rounded MT Bold" pitchFamily="34" charset="0"/>
              </a:rPr>
              <a:t>PLAN DE ACCIÓN AMBIENTAL LOCAL - PAAL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1447800"/>
            <a:ext cx="9144000" cy="3886200"/>
          </a:xfrm>
          <a:prstGeom prst="rect">
            <a:avLst/>
          </a:prstGeom>
          <a:solidFill>
            <a:srgbClr val="FFFFE7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174625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tabLst>
                <a:tab pos="869473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CO" sz="2000" b="1" dirty="0" smtClean="0">
                <a:solidFill>
                  <a:srgbClr val="000000"/>
                </a:solidFill>
              </a:rPr>
              <a:t>El </a:t>
            </a:r>
            <a:r>
              <a:rPr lang="es-ES" altLang="es-CO" sz="2000" b="1" dirty="0" err="1" smtClean="0">
                <a:solidFill>
                  <a:srgbClr val="000000"/>
                </a:solidFill>
              </a:rPr>
              <a:t>PAALSAP</a:t>
            </a:r>
            <a:r>
              <a:rPr lang="es-ES" altLang="es-CO" sz="2000" b="1" dirty="0" smtClean="0">
                <a:solidFill>
                  <a:srgbClr val="000000"/>
                </a:solidFill>
              </a:rPr>
              <a:t> 2007-2019 de San Antonio de Prado está compuesto por 8 líneas estratégicas, fundamentadas en el Perfil Ambiental Corregimental.</a:t>
            </a:r>
            <a:br>
              <a:rPr lang="es-ES" altLang="es-CO" sz="2000" b="1" dirty="0" smtClean="0">
                <a:solidFill>
                  <a:srgbClr val="000000"/>
                </a:solidFill>
              </a:rPr>
            </a:br>
            <a:r>
              <a:rPr lang="es-ES" altLang="es-CO" sz="2000" b="1" dirty="0" smtClean="0">
                <a:solidFill>
                  <a:srgbClr val="000000"/>
                </a:solidFill>
              </a:rPr>
              <a:t/>
            </a:r>
            <a:br>
              <a:rPr lang="es-ES" altLang="es-CO" sz="2000" b="1" dirty="0" smtClean="0">
                <a:solidFill>
                  <a:srgbClr val="000000"/>
                </a:solidFill>
              </a:rPr>
            </a:br>
            <a:r>
              <a:rPr lang="es-ES" altLang="es-CO" sz="2000" b="1" dirty="0" smtClean="0">
                <a:solidFill>
                  <a:srgbClr val="000000"/>
                </a:solidFill>
              </a:rPr>
              <a:t>Estas 8 líneas estratégicas se nutren con 29 programas y 88 proyectos priorizados a lo largo de los 12 años del Plan (2007 – 2019). </a:t>
            </a:r>
            <a:br>
              <a:rPr lang="es-ES" altLang="es-CO" sz="2000" b="1" dirty="0" smtClean="0">
                <a:solidFill>
                  <a:srgbClr val="000000"/>
                </a:solidFill>
              </a:rPr>
            </a:br>
            <a:r>
              <a:rPr lang="es-ES" altLang="es-CO" sz="2000" b="1" dirty="0" smtClean="0">
                <a:solidFill>
                  <a:srgbClr val="000000"/>
                </a:solidFill>
              </a:rPr>
              <a:t/>
            </a:r>
            <a:br>
              <a:rPr lang="es-ES" altLang="es-CO" sz="2000" b="1" dirty="0" smtClean="0">
                <a:solidFill>
                  <a:srgbClr val="000000"/>
                </a:solidFill>
              </a:rPr>
            </a:br>
            <a:r>
              <a:rPr lang="es-ES" altLang="es-CO" sz="2000" b="1" dirty="0" smtClean="0">
                <a:solidFill>
                  <a:srgbClr val="000000"/>
                </a:solidFill>
              </a:rPr>
              <a:t>Su implementación completa, en los12 años, requiere la participación amplia de actores sociales, empresariales e institucionales.</a:t>
            </a:r>
          </a:p>
        </p:txBody>
      </p:sp>
    </p:spTree>
    <p:extLst>
      <p:ext uri="{BB962C8B-B14F-4D97-AF65-F5344CB8AC3E}">
        <p14:creationId xmlns:p14="http://schemas.microsoft.com/office/powerpoint/2010/main" val="417781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85800" y="260350"/>
            <a:ext cx="76962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ESQUEMA GENERAL DE LA AGENDA AMBIENTAL</a:t>
            </a:r>
          </a:p>
        </p:txBody>
      </p:sp>
      <p:sp>
        <p:nvSpPr>
          <p:cNvPr id="7171" name="Rectangle 3" descr="Papel seda azul"/>
          <p:cNvSpPr>
            <a:spLocks noChangeArrowheads="1"/>
          </p:cNvSpPr>
          <p:nvPr/>
        </p:nvSpPr>
        <p:spPr bwMode="auto">
          <a:xfrm>
            <a:off x="142875" y="728663"/>
            <a:ext cx="8543925" cy="79216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AGENDA AMBIENTAL LOCAL PARA EL CORREGIMIENTO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 ANTONIO DE PRADO EN EL MARCO 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SISTEMA DE GESTIÓN AMBIENTAL DE MEDELLÍN.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87338" y="1989138"/>
            <a:ext cx="4176712" cy="1223962"/>
          </a:xfrm>
          <a:prstGeom prst="rect">
            <a:avLst/>
          </a:prstGeom>
          <a:gradFill rotWithShape="1">
            <a:gsLst>
              <a:gs pos="0">
                <a:srgbClr val="E7E7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PERFIL AMBIENTAL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400" b="1">
              <a:solidFill>
                <a:srgbClr val="A47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(Diagnóstico de R.N. y problemas ambientales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Establecimiento de  bases para fortalecimiento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y consolidación de la gestión ambiental local)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572000" y="1952625"/>
            <a:ext cx="4392613" cy="1260475"/>
          </a:xfrm>
          <a:prstGeom prst="rect">
            <a:avLst/>
          </a:prstGeom>
          <a:gradFill rotWithShape="1">
            <a:gsLst>
              <a:gs pos="0">
                <a:srgbClr val="E7E7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 DE ACCIÓN  AMBIENTAL LOCAL</a:t>
            </a:r>
            <a:endParaRPr lang="es-ES" sz="1400">
              <a:solidFill>
                <a:srgbClr val="A47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Formulación e implementación de estrategias, programas,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proyectos para la intervención en las principales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problemáticas del corregimiento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en el mediano y largo plazo con participación comunitaria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y trabajo interinstitucional 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95288" y="3716338"/>
            <a:ext cx="8424862" cy="118903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E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CONSEJO AMBIENTAL CORREGIMENTAL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Puesta en marcha de una estrategia de coordinación y gestión interinstitucional y comunitaria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(mesa ambiental, o consejo de desarrollo ambiental, entre otros)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>
                <a:solidFill>
                  <a:srgbClr val="000000"/>
                </a:solidFill>
              </a:rPr>
              <a:t>articulada al SIGAM, que garantice la intervención ambiental integral entre el municipio y el corregimiento</a:t>
            </a: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1295400" y="5229225"/>
            <a:ext cx="6229350" cy="1152525"/>
          </a:xfrm>
          <a:prstGeom prst="ellipse">
            <a:avLst/>
          </a:prstGeom>
          <a:gradFill rotWithShape="1">
            <a:gsLst>
              <a:gs pos="0">
                <a:srgbClr val="FFFFE1"/>
              </a:gs>
              <a:gs pos="50000">
                <a:schemeClr val="bg1"/>
              </a:gs>
              <a:gs pos="100000">
                <a:srgbClr val="FFFFE1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IMPLEMENTACIÓN DEL SIGAM CORREGIMENTAL 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SAN ANTONIO DE PRADO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400" b="1">
                <a:solidFill>
                  <a:srgbClr val="A47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(AGENDA AMBIENTAL LOCAL)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>
            <a:off x="3708400" y="1665288"/>
            <a:ext cx="1368425" cy="287337"/>
          </a:xfrm>
          <a:prstGeom prst="curvedDownArrow">
            <a:avLst>
              <a:gd name="adj1" fmla="val 95249"/>
              <a:gd name="adj2" fmla="val 190498"/>
              <a:gd name="adj3" fmla="val 33333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s-CO" altLang="es-CO" smtClean="0">
              <a:solidFill>
                <a:srgbClr val="000000"/>
              </a:solidFill>
            </a:endParaRPr>
          </a:p>
        </p:txBody>
      </p:sp>
      <p:sp>
        <p:nvSpPr>
          <p:cNvPr id="4105" name="AutoShape 9"/>
          <p:cNvSpPr>
            <a:spLocks noChangeArrowheads="1"/>
          </p:cNvSpPr>
          <p:nvPr/>
        </p:nvSpPr>
        <p:spPr bwMode="auto">
          <a:xfrm rot="1869149">
            <a:off x="4002088" y="3182938"/>
            <a:ext cx="1355725" cy="382587"/>
          </a:xfrm>
          <a:prstGeom prst="curvedDownArrow">
            <a:avLst>
              <a:gd name="adj1" fmla="val 70871"/>
              <a:gd name="adj2" fmla="val 141743"/>
              <a:gd name="adj3" fmla="val 33333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s-CO" altLang="es-CO" smtClean="0">
              <a:solidFill>
                <a:srgbClr val="000000"/>
              </a:solidFill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4176713" y="4941888"/>
            <a:ext cx="1008062" cy="2508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s-CO" altLang="es-CO" smtClean="0">
              <a:solidFill>
                <a:srgbClr val="000000"/>
              </a:solidFill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1800225" y="1592263"/>
            <a:ext cx="179388" cy="360362"/>
          </a:xfrm>
          <a:prstGeom prst="downArrow">
            <a:avLst>
              <a:gd name="adj1" fmla="val 50000"/>
              <a:gd name="adj2" fmla="val 50221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s-CO" altLang="es-CO" smtClean="0">
              <a:solidFill>
                <a:srgbClr val="000000"/>
              </a:solidFill>
            </a:endParaRPr>
          </a:p>
        </p:txBody>
      </p:sp>
      <p:sp>
        <p:nvSpPr>
          <p:cNvPr id="4108" name="AutoShape 12"/>
          <p:cNvSpPr>
            <a:spLocks noChangeArrowheads="1"/>
          </p:cNvSpPr>
          <p:nvPr/>
        </p:nvSpPr>
        <p:spPr bwMode="auto">
          <a:xfrm>
            <a:off x="6372225" y="1557338"/>
            <a:ext cx="179388" cy="360362"/>
          </a:xfrm>
          <a:prstGeom prst="downArrow">
            <a:avLst>
              <a:gd name="adj1" fmla="val 50000"/>
              <a:gd name="adj2" fmla="val 50221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s-CO" altLang="es-CO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381000" y="122238"/>
            <a:ext cx="8458200" cy="6743700"/>
            <a:chOff x="240" y="77"/>
            <a:chExt cx="5328" cy="4248"/>
          </a:xfrm>
        </p:grpSpPr>
        <p:sp>
          <p:nvSpPr>
            <p:cNvPr id="6147" name="AutoShape 3"/>
            <p:cNvSpPr>
              <a:spLocks noChangeAspect="1" noChangeArrowheads="1"/>
            </p:cNvSpPr>
            <p:nvPr/>
          </p:nvSpPr>
          <p:spPr bwMode="auto">
            <a:xfrm>
              <a:off x="240" y="77"/>
              <a:ext cx="5328" cy="4248"/>
            </a:xfrm>
            <a:prstGeom prst="rect">
              <a:avLst/>
            </a:prstGeom>
            <a:noFill/>
            <a:ln w="31750" cmpd="dbl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grpSp>
          <p:nvGrpSpPr>
            <p:cNvPr id="6148" name="Group 4"/>
            <p:cNvGrpSpPr>
              <a:grpSpLocks/>
            </p:cNvGrpSpPr>
            <p:nvPr/>
          </p:nvGrpSpPr>
          <p:grpSpPr bwMode="auto">
            <a:xfrm>
              <a:off x="380" y="149"/>
              <a:ext cx="5048" cy="4104"/>
              <a:chOff x="380" y="149"/>
              <a:chExt cx="5048" cy="4104"/>
            </a:xfrm>
          </p:grpSpPr>
          <p:sp>
            <p:nvSpPr>
              <p:cNvPr id="6149" name="Rectangle 5"/>
              <p:cNvSpPr>
                <a:spLocks noChangeArrowheads="1"/>
              </p:cNvSpPr>
              <p:nvPr/>
            </p:nvSpPr>
            <p:spPr bwMode="auto">
              <a:xfrm>
                <a:off x="590" y="1157"/>
                <a:ext cx="1543" cy="360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1.   AGUA</a:t>
                </a: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(ÉNFASIS CALIDAD)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0" name="Rectangle 6"/>
              <p:cNvSpPr>
                <a:spLocks noChangeArrowheads="1"/>
              </p:cNvSpPr>
              <p:nvPr/>
            </p:nvSpPr>
            <p:spPr bwMode="auto">
              <a:xfrm>
                <a:off x="2483" y="941"/>
                <a:ext cx="2945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1.1 RECUPERACIÓN AMBIENTAL DEL AGUA EN QUEBRADAS URBANAS Y PROVEEDORAS DE AGUA PARA ACUEDUCTOS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1" name="Rectangle 7"/>
              <p:cNvSpPr>
                <a:spLocks noChangeArrowheads="1"/>
              </p:cNvSpPr>
              <p:nvPr/>
            </p:nvSpPr>
            <p:spPr bwMode="auto">
              <a:xfrm>
                <a:off x="2483" y="1301"/>
                <a:ext cx="2945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1.3 EDUCACIÓN AMBIENTAL PARA EL MANEJO SOSTENIBLE DE LOS RECURSOS NATURALES - AGUA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2" name="Rectangle 8"/>
              <p:cNvSpPr>
                <a:spLocks noChangeArrowheads="1"/>
              </p:cNvSpPr>
              <p:nvPr/>
            </p:nvSpPr>
            <p:spPr bwMode="auto">
              <a:xfrm>
                <a:off x="590" y="1949"/>
                <a:ext cx="1543" cy="360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2.   SUELO</a:t>
                </a: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(ÉNFASIS EROSIÓN)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3" name="Rectangle 9"/>
              <p:cNvSpPr>
                <a:spLocks noChangeArrowheads="1"/>
              </p:cNvSpPr>
              <p:nvPr/>
            </p:nvSpPr>
            <p:spPr bwMode="auto">
              <a:xfrm>
                <a:off x="2483" y="1805"/>
                <a:ext cx="2945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2.1 MANEJO INTEGRAL Y SOSTENIBLE DEL RECURSO SUELO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4" name="Rectangle 10"/>
              <p:cNvSpPr>
                <a:spLocks noChangeArrowheads="1"/>
              </p:cNvSpPr>
              <p:nvPr/>
            </p:nvSpPr>
            <p:spPr bwMode="auto">
              <a:xfrm>
                <a:off x="2483" y="2021"/>
                <a:ext cx="2945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2.2 RECUPERACIÓN AMBIENTAL DE ÁREAS DE EROSIÓN INTENSA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5" name="Rectangle 11"/>
              <p:cNvSpPr>
                <a:spLocks noChangeArrowheads="1"/>
              </p:cNvSpPr>
              <p:nvPr/>
            </p:nvSpPr>
            <p:spPr bwMode="auto">
              <a:xfrm>
                <a:off x="2483" y="1157"/>
                <a:ext cx="2945" cy="144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1.2 MANEJO INTEGRAL Y SOSTENIBLE DEL RECURSO AGUA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6" name="Rectangle 12"/>
              <p:cNvSpPr>
                <a:spLocks noChangeArrowheads="1"/>
              </p:cNvSpPr>
              <p:nvPr/>
            </p:nvSpPr>
            <p:spPr bwMode="auto">
              <a:xfrm>
                <a:off x="380" y="149"/>
                <a:ext cx="5048" cy="289"/>
              </a:xfrm>
              <a:prstGeom prst="rect">
                <a:avLst/>
              </a:prstGeom>
              <a:gradFill rotWithShape="1">
                <a:gsLst>
                  <a:gs pos="0">
                    <a:srgbClr val="FFDF9F"/>
                  </a:gs>
                  <a:gs pos="50000">
                    <a:srgbClr val="FFFFFF"/>
                  </a:gs>
                  <a:gs pos="100000">
                    <a:srgbClr val="FFDF9F"/>
                  </a:gs>
                </a:gsLst>
                <a:lin ang="5400000" scaled="1"/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SISTEMA DE GESTIÓN AMBIENTAL DE MEDELLÍN</a:t>
                </a: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PLAN DE ACCIÓN AMBIENTAL LOCAL  - SAN ANTONIO DE PRADO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57" name="AutoShape 13"/>
              <p:cNvSpPr>
                <a:spLocks noChangeArrowheads="1"/>
              </p:cNvSpPr>
              <p:nvPr/>
            </p:nvSpPr>
            <p:spPr bwMode="auto">
              <a:xfrm rot="5400000">
                <a:off x="1286" y="-328"/>
                <a:ext cx="432" cy="1962"/>
              </a:xfrm>
              <a:prstGeom prst="notchedRightArrow">
                <a:avLst>
                  <a:gd name="adj1" fmla="val 50000"/>
                  <a:gd name="adj2" fmla="val 47917"/>
                </a:avLst>
              </a:prstGeom>
              <a:gradFill rotWithShape="1">
                <a:gsLst>
                  <a:gs pos="0">
                    <a:srgbClr val="FFDF9F"/>
                  </a:gs>
                  <a:gs pos="50000">
                    <a:srgbClr val="FFFFFF"/>
                  </a:gs>
                  <a:gs pos="100000">
                    <a:srgbClr val="FFDF9F"/>
                  </a:gs>
                </a:gsLst>
                <a:lin ang="5400000" scaled="1"/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b="1" smtClean="0">
                    <a:solidFill>
                      <a:srgbClr val="000000"/>
                    </a:solidFill>
                    <a:latin typeface="Arial Rounded MT Bold" pitchFamily="34" charset="0"/>
                    <a:ea typeface="宋体" charset="-122"/>
                  </a:rPr>
                  <a:t>LÍNEAS </a:t>
                </a: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b="1" smtClean="0">
                    <a:solidFill>
                      <a:srgbClr val="000000"/>
                    </a:solidFill>
                    <a:latin typeface="Arial Rounded MT Bold" pitchFamily="34" charset="0"/>
                    <a:ea typeface="宋体" charset="-122"/>
                  </a:rPr>
                  <a:t>ESTRATÉGICAS</a:t>
                </a:r>
                <a:r>
                  <a:rPr lang="es-ES" altLang="es-CO" b="1" smtClean="0">
                    <a:solidFill>
                      <a:srgbClr val="000000"/>
                    </a:solidFill>
                    <a:latin typeface="Arial Rounded MT Bold" pitchFamily="34" charset="0"/>
                  </a:rPr>
                  <a:t> </a:t>
                </a:r>
              </a:p>
            </p:txBody>
          </p:sp>
          <p:sp>
            <p:nvSpPr>
              <p:cNvPr id="6158" name="AutoShape 14"/>
              <p:cNvSpPr>
                <a:spLocks noChangeArrowheads="1"/>
              </p:cNvSpPr>
              <p:nvPr/>
            </p:nvSpPr>
            <p:spPr bwMode="auto">
              <a:xfrm rot="5400000">
                <a:off x="3705" y="-434"/>
                <a:ext cx="432" cy="2174"/>
              </a:xfrm>
              <a:prstGeom prst="notchedRightArrow">
                <a:avLst>
                  <a:gd name="adj1" fmla="val 50000"/>
                  <a:gd name="adj2" fmla="val 47917"/>
                </a:avLst>
              </a:prstGeom>
              <a:gradFill rotWithShape="1">
                <a:gsLst>
                  <a:gs pos="0">
                    <a:srgbClr val="FFDF9F"/>
                  </a:gs>
                  <a:gs pos="50000">
                    <a:srgbClr val="FFFFFF"/>
                  </a:gs>
                  <a:gs pos="100000">
                    <a:srgbClr val="FFDF9F"/>
                  </a:gs>
                </a:gsLst>
                <a:lin ang="5400000" scaled="1"/>
              </a:gradFill>
              <a:ln w="9525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b="1" smtClean="0">
                    <a:solidFill>
                      <a:srgbClr val="000000"/>
                    </a:solidFill>
                    <a:latin typeface="Arial Rounded MT Bold" pitchFamily="34" charset="0"/>
                    <a:ea typeface="宋体" charset="-122"/>
                  </a:rPr>
                  <a:t>PROGRAMAS</a:t>
                </a:r>
              </a:p>
            </p:txBody>
          </p:sp>
          <p:sp>
            <p:nvSpPr>
              <p:cNvPr id="6159" name="Rectangle 15"/>
              <p:cNvSpPr>
                <a:spLocks noChangeArrowheads="1"/>
              </p:cNvSpPr>
              <p:nvPr/>
            </p:nvSpPr>
            <p:spPr bwMode="auto">
              <a:xfrm>
                <a:off x="2483" y="1517"/>
                <a:ext cx="2944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1.4 EVALUACIÓN Y MEJORAMIENTO DE LA DISPONIBILIDAD DEL RECURSO AGUA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0" name="Rectangle 16"/>
              <p:cNvSpPr>
                <a:spLocks noChangeArrowheads="1"/>
              </p:cNvSpPr>
              <p:nvPr/>
            </p:nvSpPr>
            <p:spPr bwMode="auto">
              <a:xfrm>
                <a:off x="2483" y="2237"/>
                <a:ext cx="2944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2.3 EDUCACIÓN AMBIENTAL PARA EL MANEJO SOSTENIBLE DE LOS RECURSOS NATURALES - SUELO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1" name="Rectangle 17"/>
              <p:cNvSpPr>
                <a:spLocks noChangeArrowheads="1"/>
              </p:cNvSpPr>
              <p:nvPr/>
            </p:nvSpPr>
            <p:spPr bwMode="auto">
              <a:xfrm>
                <a:off x="590" y="2741"/>
                <a:ext cx="1542" cy="359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3.   BOSQUES (ÉNFASIS BIODIVERSIDAD)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2" name="Rectangle 18"/>
              <p:cNvSpPr>
                <a:spLocks noChangeArrowheads="1"/>
              </p:cNvSpPr>
              <p:nvPr/>
            </p:nvSpPr>
            <p:spPr bwMode="auto">
              <a:xfrm>
                <a:off x="2483" y="2525"/>
                <a:ext cx="2944" cy="288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3.1 RECUPERACIÓN Y MANEJO SOCIAL  INTEGRAL DE ECOSISTEMAS BOSCOSOS Y ÁREAS DE RESERVA PÚBLICAS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3" name="Rectangle 19"/>
              <p:cNvSpPr>
                <a:spLocks noChangeArrowheads="1"/>
              </p:cNvSpPr>
              <p:nvPr/>
            </p:nvSpPr>
            <p:spPr bwMode="auto">
              <a:xfrm>
                <a:off x="2483" y="2813"/>
                <a:ext cx="2944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3.2 EDUCACIÓN AMBIENTAL PARA EL MANEJO SOSTENIBLE DE LOS RECURSOS NATURALES - BOSQUES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4" name="Rectangle 20"/>
              <p:cNvSpPr>
                <a:spLocks noChangeArrowheads="1"/>
              </p:cNvSpPr>
              <p:nvPr/>
            </p:nvSpPr>
            <p:spPr bwMode="auto">
              <a:xfrm>
                <a:off x="2483" y="3029"/>
                <a:ext cx="2944" cy="216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3.3 CONSERVACIÓN  Y MANEJO DE ÁREAS DE RESERVA PRIVADAS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5" name="Rectangle 21"/>
              <p:cNvSpPr>
                <a:spLocks noChangeArrowheads="1"/>
              </p:cNvSpPr>
              <p:nvPr/>
            </p:nvSpPr>
            <p:spPr bwMode="auto">
              <a:xfrm>
                <a:off x="380" y="3604"/>
                <a:ext cx="1822" cy="360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4.   SOCIAL (ÉNFASIS RELACIÓN  SOCIEDAD/NATURALEZA)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6" name="Rectangle 22"/>
              <p:cNvSpPr>
                <a:spLocks noChangeArrowheads="1"/>
              </p:cNvSpPr>
              <p:nvPr/>
            </p:nvSpPr>
            <p:spPr bwMode="auto">
              <a:xfrm>
                <a:off x="2483" y="3317"/>
                <a:ext cx="2945" cy="215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4.1 EDUCACIÓN AMBIENTAL PARA EL MANEJO SOSTENIBLE DE LOS RECURSOS NATURALES - SOCIAL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7" name="Rectangle 23"/>
              <p:cNvSpPr>
                <a:spLocks noChangeArrowheads="1"/>
              </p:cNvSpPr>
              <p:nvPr/>
            </p:nvSpPr>
            <p:spPr bwMode="auto">
              <a:xfrm>
                <a:off x="2483" y="3532"/>
                <a:ext cx="2945" cy="144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4.2 CULTURA AMBIENTAL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8" name="Rectangle 24"/>
              <p:cNvSpPr>
                <a:spLocks noChangeArrowheads="1"/>
              </p:cNvSpPr>
              <p:nvPr/>
            </p:nvSpPr>
            <p:spPr bwMode="auto">
              <a:xfrm>
                <a:off x="2483" y="3676"/>
                <a:ext cx="2945" cy="144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4.3 FORTALECIMIENTO ORGANIZATIVO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69" name="Rectangle 25"/>
              <p:cNvSpPr>
                <a:spLocks noChangeArrowheads="1"/>
              </p:cNvSpPr>
              <p:nvPr/>
            </p:nvSpPr>
            <p:spPr bwMode="auto">
              <a:xfrm>
                <a:off x="2483" y="3820"/>
                <a:ext cx="2945" cy="144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4.4 PARTICIPACIÓN Y EDUCACIÓN SOCIAL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70" name="Rectangle 26"/>
              <p:cNvSpPr>
                <a:spLocks noChangeArrowheads="1"/>
              </p:cNvSpPr>
              <p:nvPr/>
            </p:nvSpPr>
            <p:spPr bwMode="auto">
              <a:xfrm>
                <a:off x="2483" y="3964"/>
                <a:ext cx="2945" cy="145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4.5 MANEJO DE FAUNA DOMÉSTICA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71" name="Rectangle 27"/>
              <p:cNvSpPr>
                <a:spLocks noChangeArrowheads="1"/>
              </p:cNvSpPr>
              <p:nvPr/>
            </p:nvSpPr>
            <p:spPr bwMode="auto">
              <a:xfrm>
                <a:off x="2483" y="4109"/>
                <a:ext cx="2945" cy="144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4.6 MIRS Y LÍQUIDOS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6172" name="Line 28"/>
              <p:cNvSpPr>
                <a:spLocks noChangeShapeType="1"/>
              </p:cNvSpPr>
              <p:nvPr/>
            </p:nvSpPr>
            <p:spPr bwMode="auto">
              <a:xfrm flipV="1">
                <a:off x="2133" y="1085"/>
                <a:ext cx="350" cy="2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3" name="Line 29"/>
              <p:cNvSpPr>
                <a:spLocks noChangeShapeType="1"/>
              </p:cNvSpPr>
              <p:nvPr/>
            </p:nvSpPr>
            <p:spPr bwMode="auto">
              <a:xfrm>
                <a:off x="2133" y="1301"/>
                <a:ext cx="35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4" name="Line 30"/>
              <p:cNvSpPr>
                <a:spLocks noChangeShapeType="1"/>
              </p:cNvSpPr>
              <p:nvPr/>
            </p:nvSpPr>
            <p:spPr bwMode="auto">
              <a:xfrm flipV="1">
                <a:off x="2133" y="1229"/>
                <a:ext cx="350" cy="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5" name="Line 31"/>
              <p:cNvSpPr>
                <a:spLocks noChangeShapeType="1"/>
              </p:cNvSpPr>
              <p:nvPr/>
            </p:nvSpPr>
            <p:spPr bwMode="auto">
              <a:xfrm>
                <a:off x="2133" y="1301"/>
                <a:ext cx="350" cy="7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6" name="Line 32"/>
              <p:cNvSpPr>
                <a:spLocks noChangeShapeType="1"/>
              </p:cNvSpPr>
              <p:nvPr/>
            </p:nvSpPr>
            <p:spPr bwMode="auto">
              <a:xfrm flipV="1">
                <a:off x="2133" y="1949"/>
                <a:ext cx="350" cy="2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7" name="Line 33"/>
              <p:cNvSpPr>
                <a:spLocks noChangeShapeType="1"/>
              </p:cNvSpPr>
              <p:nvPr/>
            </p:nvSpPr>
            <p:spPr bwMode="auto">
              <a:xfrm>
                <a:off x="2133" y="2165"/>
                <a:ext cx="35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8" name="Line 34"/>
              <p:cNvSpPr>
                <a:spLocks noChangeShapeType="1"/>
              </p:cNvSpPr>
              <p:nvPr/>
            </p:nvSpPr>
            <p:spPr bwMode="auto">
              <a:xfrm>
                <a:off x="2133" y="2165"/>
                <a:ext cx="3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79" name="Line 35"/>
              <p:cNvSpPr>
                <a:spLocks noChangeShapeType="1"/>
              </p:cNvSpPr>
              <p:nvPr/>
            </p:nvSpPr>
            <p:spPr bwMode="auto">
              <a:xfrm flipV="1">
                <a:off x="2133" y="2669"/>
                <a:ext cx="350" cy="2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0" name="Line 36"/>
              <p:cNvSpPr>
                <a:spLocks noChangeShapeType="1"/>
              </p:cNvSpPr>
              <p:nvPr/>
            </p:nvSpPr>
            <p:spPr bwMode="auto">
              <a:xfrm>
                <a:off x="2133" y="2885"/>
                <a:ext cx="350" cy="21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1" name="Line 37"/>
              <p:cNvSpPr>
                <a:spLocks noChangeShapeType="1"/>
              </p:cNvSpPr>
              <p:nvPr/>
            </p:nvSpPr>
            <p:spPr bwMode="auto">
              <a:xfrm>
                <a:off x="2133" y="2885"/>
                <a:ext cx="3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2" name="Line 38"/>
              <p:cNvSpPr>
                <a:spLocks noChangeShapeType="1"/>
              </p:cNvSpPr>
              <p:nvPr/>
            </p:nvSpPr>
            <p:spPr bwMode="auto">
              <a:xfrm flipV="1">
                <a:off x="2203" y="3461"/>
                <a:ext cx="280" cy="28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3" name="Line 39"/>
              <p:cNvSpPr>
                <a:spLocks noChangeShapeType="1"/>
              </p:cNvSpPr>
              <p:nvPr/>
            </p:nvSpPr>
            <p:spPr bwMode="auto">
              <a:xfrm flipV="1">
                <a:off x="2203" y="3604"/>
                <a:ext cx="28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4" name="Line 40"/>
              <p:cNvSpPr>
                <a:spLocks noChangeShapeType="1"/>
              </p:cNvSpPr>
              <p:nvPr/>
            </p:nvSpPr>
            <p:spPr bwMode="auto">
              <a:xfrm>
                <a:off x="2203" y="3748"/>
                <a:ext cx="2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5" name="Line 41"/>
              <p:cNvSpPr>
                <a:spLocks noChangeShapeType="1"/>
              </p:cNvSpPr>
              <p:nvPr/>
            </p:nvSpPr>
            <p:spPr bwMode="auto">
              <a:xfrm>
                <a:off x="2203" y="3748"/>
                <a:ext cx="28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6" name="Line 42"/>
              <p:cNvSpPr>
                <a:spLocks noChangeShapeType="1"/>
              </p:cNvSpPr>
              <p:nvPr/>
            </p:nvSpPr>
            <p:spPr bwMode="auto">
              <a:xfrm>
                <a:off x="2203" y="3748"/>
                <a:ext cx="28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87" name="Line 43"/>
              <p:cNvSpPr>
                <a:spLocks noChangeShapeType="1"/>
              </p:cNvSpPr>
              <p:nvPr/>
            </p:nvSpPr>
            <p:spPr bwMode="auto">
              <a:xfrm>
                <a:off x="2203" y="3748"/>
                <a:ext cx="280" cy="4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96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3"/>
          <p:cNvSpPr>
            <a:spLocks noChangeAspect="1" noChangeArrowheads="1"/>
          </p:cNvSpPr>
          <p:nvPr/>
        </p:nvSpPr>
        <p:spPr bwMode="auto">
          <a:xfrm>
            <a:off x="228600" y="0"/>
            <a:ext cx="8686800" cy="6648450"/>
          </a:xfrm>
          <a:prstGeom prst="rect">
            <a:avLst/>
          </a:prstGeom>
          <a:noFill/>
          <a:ln w="3175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s-CO" altLang="es-CO" smtClean="0">
              <a:solidFill>
                <a:srgbClr val="000000"/>
              </a:solidFill>
            </a:endParaRPr>
          </a:p>
        </p:txBody>
      </p:sp>
      <p:grpSp>
        <p:nvGrpSpPr>
          <p:cNvPr id="10278" name="Group 38"/>
          <p:cNvGrpSpPr>
            <a:grpSpLocks/>
          </p:cNvGrpSpPr>
          <p:nvPr/>
        </p:nvGrpSpPr>
        <p:grpSpPr bwMode="auto">
          <a:xfrm>
            <a:off x="454025" y="133350"/>
            <a:ext cx="8235950" cy="6248400"/>
            <a:chOff x="286" y="84"/>
            <a:chExt cx="5188" cy="3936"/>
          </a:xfrm>
        </p:grpSpPr>
        <p:sp>
          <p:nvSpPr>
            <p:cNvPr id="7172" name="Rectangle 10"/>
            <p:cNvSpPr>
              <a:spLocks noChangeArrowheads="1"/>
            </p:cNvSpPr>
            <p:nvPr/>
          </p:nvSpPr>
          <p:spPr bwMode="auto">
            <a:xfrm>
              <a:off x="286" y="84"/>
              <a:ext cx="5188" cy="335"/>
            </a:xfrm>
            <a:prstGeom prst="rect">
              <a:avLst/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SISTEMA DE GESTIÓN AMBIENTAL DE MEDELLÍN</a:t>
              </a:r>
            </a:p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PLAN DE ACCIÓN AMBIENTAL LOCAL  - SAN ANTONIO DE PRADO</a:t>
              </a:r>
              <a:endParaRPr lang="es-ES" altLang="es-CO" sz="14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grpSp>
          <p:nvGrpSpPr>
            <p:cNvPr id="7173" name="Group 37"/>
            <p:cNvGrpSpPr>
              <a:grpSpLocks/>
            </p:cNvGrpSpPr>
            <p:nvPr/>
          </p:nvGrpSpPr>
          <p:grpSpPr bwMode="auto">
            <a:xfrm>
              <a:off x="499" y="1089"/>
              <a:ext cx="4904" cy="2931"/>
              <a:chOff x="499" y="1089"/>
              <a:chExt cx="4904" cy="2931"/>
            </a:xfrm>
          </p:grpSpPr>
          <p:sp>
            <p:nvSpPr>
              <p:cNvPr id="7176" name="Rectangle 4"/>
              <p:cNvSpPr>
                <a:spLocks noChangeArrowheads="1"/>
              </p:cNvSpPr>
              <p:nvPr/>
            </p:nvSpPr>
            <p:spPr bwMode="auto">
              <a:xfrm>
                <a:off x="641" y="1089"/>
                <a:ext cx="1564" cy="419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endParaRP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5.   SIG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77" name="Rectangle 5"/>
              <p:cNvSpPr>
                <a:spLocks noChangeArrowheads="1"/>
              </p:cNvSpPr>
              <p:nvPr/>
            </p:nvSpPr>
            <p:spPr bwMode="auto">
              <a:xfrm>
                <a:off x="2418" y="1090"/>
                <a:ext cx="2985" cy="250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5.1 INSERCIÓN AL SISTEMA SIG DEL SIGAM MEDELLÍN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78" name="Rectangle 6"/>
              <p:cNvSpPr>
                <a:spLocks noChangeArrowheads="1"/>
              </p:cNvSpPr>
              <p:nvPr/>
            </p:nvSpPr>
            <p:spPr bwMode="auto">
              <a:xfrm>
                <a:off x="499" y="1843"/>
                <a:ext cx="1706" cy="921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endParaRP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6.</a:t>
                </a:r>
                <a:r>
                  <a:rPr lang="es-ES" altLang="zh-CN" sz="1400" smtClean="0">
                    <a:solidFill>
                      <a:srgbClr val="000000"/>
                    </a:solidFill>
                    <a:latin typeface="Times New Roman" pitchFamily="18" charset="0"/>
                    <a:ea typeface="宋体" charset="-122"/>
                  </a:rPr>
                  <a:t>   </a:t>
                </a: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OCUPACIÓN DEL ESPACIO Y PLANEACIÓN AMBIENTAL  (ÉNFASIS EN ORDENAMIENTO TERRITORIAL)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79" name="Rectangle 7"/>
              <p:cNvSpPr>
                <a:spLocks noChangeArrowheads="1"/>
              </p:cNvSpPr>
              <p:nvPr/>
            </p:nvSpPr>
            <p:spPr bwMode="auto">
              <a:xfrm>
                <a:off x="2418" y="1591"/>
                <a:ext cx="2985" cy="335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6.1 CREACIÓN, RECUPERACIÓN  Y CONSOLIDACIÓN DE ESPACIOS PÚBLICOS PARA LA RECREACIÓN Y LA HABITABILIDAD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0" name="Rectangle 8"/>
              <p:cNvSpPr>
                <a:spLocks noChangeArrowheads="1"/>
              </p:cNvSpPr>
              <p:nvPr/>
            </p:nvSpPr>
            <p:spPr bwMode="auto">
              <a:xfrm>
                <a:off x="2418" y="1926"/>
                <a:ext cx="2985" cy="168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6.2  PARQUE DE OCCIDENTE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1" name="Rectangle 9"/>
              <p:cNvSpPr>
                <a:spLocks noChangeArrowheads="1"/>
              </p:cNvSpPr>
              <p:nvPr/>
            </p:nvSpPr>
            <p:spPr bwMode="auto">
              <a:xfrm>
                <a:off x="2418" y="1340"/>
                <a:ext cx="2985" cy="168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5.2 PLANEACIÓN SIG PARTICIPATIVA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2" name="Rectangle 11"/>
              <p:cNvSpPr>
                <a:spLocks noChangeArrowheads="1"/>
              </p:cNvSpPr>
              <p:nvPr/>
            </p:nvSpPr>
            <p:spPr bwMode="auto">
              <a:xfrm>
                <a:off x="2418" y="2094"/>
                <a:ext cx="2984" cy="167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6.3  HÁBITAT RURAL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3" name="Rectangle 12"/>
              <p:cNvSpPr>
                <a:spLocks noChangeArrowheads="1"/>
              </p:cNvSpPr>
              <p:nvPr/>
            </p:nvSpPr>
            <p:spPr bwMode="auto">
              <a:xfrm>
                <a:off x="641" y="3099"/>
                <a:ext cx="1563" cy="418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7.   TECNOLOGÍA AMBIENTAL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4" name="Rectangle 13"/>
              <p:cNvSpPr>
                <a:spLocks noChangeArrowheads="1"/>
              </p:cNvSpPr>
              <p:nvPr/>
            </p:nvSpPr>
            <p:spPr bwMode="auto">
              <a:xfrm>
                <a:off x="2418" y="3099"/>
                <a:ext cx="2984" cy="167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7.1 PRODUCCIÓN MÁS LIMPIA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5" name="Rectangle 14"/>
              <p:cNvSpPr>
                <a:spLocks noChangeArrowheads="1"/>
              </p:cNvSpPr>
              <p:nvPr/>
            </p:nvSpPr>
            <p:spPr bwMode="auto">
              <a:xfrm>
                <a:off x="2418" y="3265"/>
                <a:ext cx="2984" cy="169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7.2 INVESTIGACIÓN PARA EL ECODESARROLLO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6" name="Rectangle 15"/>
              <p:cNvSpPr>
                <a:spLocks noChangeArrowheads="1"/>
              </p:cNvSpPr>
              <p:nvPr/>
            </p:nvSpPr>
            <p:spPr bwMode="auto">
              <a:xfrm>
                <a:off x="641" y="3601"/>
                <a:ext cx="1563" cy="419"/>
              </a:xfrm>
              <a:prstGeom prst="rect">
                <a:avLst/>
              </a:prstGeom>
              <a:gradFill rotWithShape="1">
                <a:gsLst>
                  <a:gs pos="0">
                    <a:srgbClr val="E5FFE5"/>
                  </a:gs>
                  <a:gs pos="50000">
                    <a:srgbClr val="FFFFFF"/>
                  </a:gs>
                  <a:gs pos="100000">
                    <a:srgbClr val="E5FFE5"/>
                  </a:gs>
                </a:gsLst>
                <a:lin ang="5400000" scaled="1"/>
              </a:gradFill>
              <a:ln w="19050" cmpd="dbl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endParaRP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z="1400" smtClean="0">
                    <a:solidFill>
                      <a:srgbClr val="000000"/>
                    </a:solidFill>
                    <a:latin typeface="Eras Demi ITC" pitchFamily="34" charset="0"/>
                    <a:ea typeface="宋体" charset="-122"/>
                  </a:rPr>
                  <a:t>8.    AIRE</a:t>
                </a:r>
                <a:endParaRPr lang="es-ES" altLang="es-CO" sz="1400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7" name="Rectangle 16"/>
              <p:cNvSpPr>
                <a:spLocks noChangeArrowheads="1"/>
              </p:cNvSpPr>
              <p:nvPr/>
            </p:nvSpPr>
            <p:spPr bwMode="auto">
              <a:xfrm>
                <a:off x="2418" y="3601"/>
                <a:ext cx="2985" cy="252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8.1 MONITOREO Y CONTROL DE FUENTES DE CONTAMINACIÓN DEL RECURSO AIRE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8" name="Rectangle 17"/>
              <p:cNvSpPr>
                <a:spLocks noChangeArrowheads="1"/>
              </p:cNvSpPr>
              <p:nvPr/>
            </p:nvSpPr>
            <p:spPr bwMode="auto">
              <a:xfrm>
                <a:off x="2418" y="3853"/>
                <a:ext cx="2985" cy="167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8.2 MONITOREO DEL CLIMA Y DISPERSIÓN DE LOS VIENTOS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89" name="Rectangle 18"/>
              <p:cNvSpPr>
                <a:spLocks noChangeArrowheads="1"/>
              </p:cNvSpPr>
              <p:nvPr/>
            </p:nvSpPr>
            <p:spPr bwMode="auto">
              <a:xfrm>
                <a:off x="2418" y="2261"/>
                <a:ext cx="2985" cy="168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6.4 DISTRITO AGRARIO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90" name="Rectangle 19"/>
              <p:cNvSpPr>
                <a:spLocks noChangeArrowheads="1"/>
              </p:cNvSpPr>
              <p:nvPr/>
            </p:nvSpPr>
            <p:spPr bwMode="auto">
              <a:xfrm>
                <a:off x="2418" y="2429"/>
                <a:ext cx="2985" cy="167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6.5  MOVILIDAD AMBIENTAL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91" name="Rectangle 20"/>
              <p:cNvSpPr>
                <a:spLocks noChangeArrowheads="1"/>
              </p:cNvSpPr>
              <p:nvPr/>
            </p:nvSpPr>
            <p:spPr bwMode="auto">
              <a:xfrm>
                <a:off x="2418" y="2596"/>
                <a:ext cx="2985" cy="252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6.6  PLANES DE ORDENAMIENTO Y MANEJO DE MICROCUENCAS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92" name="Rectangle 21"/>
              <p:cNvSpPr>
                <a:spLocks noChangeArrowheads="1"/>
              </p:cNvSpPr>
              <p:nvPr/>
            </p:nvSpPr>
            <p:spPr bwMode="auto">
              <a:xfrm>
                <a:off x="2418" y="2848"/>
                <a:ext cx="2985" cy="167"/>
              </a:xfrm>
              <a:prstGeom prst="rect">
                <a:avLst/>
              </a:prstGeom>
              <a:gradFill rotWithShape="1">
                <a:gsLst>
                  <a:gs pos="0">
                    <a:srgbClr val="FFF3F3"/>
                  </a:gs>
                  <a:gs pos="50000">
                    <a:srgbClr val="FFFFFF"/>
                  </a:gs>
                  <a:gs pos="100000">
                    <a:srgbClr val="FFF3F3"/>
                  </a:gs>
                </a:gsLst>
                <a:lin ang="0" scaled="1"/>
              </a:gra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marL="342900" indent="-3429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s-ES" altLang="zh-CN" smtClean="0">
                    <a:solidFill>
                      <a:srgbClr val="000000"/>
                    </a:solidFill>
                    <a:ea typeface="宋体" charset="-122"/>
                  </a:rPr>
                  <a:t>6.7  INDICADORES AMBIENTALES</a:t>
                </a:r>
                <a:endParaRPr lang="es-ES" altLang="es-CO" b="1" smtClean="0">
                  <a:solidFill>
                    <a:srgbClr val="000000"/>
                  </a:solidFill>
                  <a:latin typeface="Copperplate Gothic Bold" pitchFamily="34" charset="0"/>
                </a:endParaRPr>
              </a:p>
            </p:txBody>
          </p:sp>
          <p:sp>
            <p:nvSpPr>
              <p:cNvPr id="7193" name="Line 22"/>
              <p:cNvSpPr>
                <a:spLocks noChangeShapeType="1"/>
              </p:cNvSpPr>
              <p:nvPr/>
            </p:nvSpPr>
            <p:spPr bwMode="auto">
              <a:xfrm flipV="1">
                <a:off x="2205" y="1256"/>
                <a:ext cx="213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94" name="Line 23"/>
              <p:cNvSpPr>
                <a:spLocks noChangeShapeType="1"/>
              </p:cNvSpPr>
              <p:nvPr/>
            </p:nvSpPr>
            <p:spPr bwMode="auto">
              <a:xfrm>
                <a:off x="2205" y="1340"/>
                <a:ext cx="213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95" name="Line 24"/>
              <p:cNvSpPr>
                <a:spLocks noChangeShapeType="1"/>
              </p:cNvSpPr>
              <p:nvPr/>
            </p:nvSpPr>
            <p:spPr bwMode="auto">
              <a:xfrm flipV="1">
                <a:off x="2205" y="1759"/>
                <a:ext cx="213" cy="50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96" name="Line 25"/>
              <p:cNvSpPr>
                <a:spLocks noChangeShapeType="1"/>
              </p:cNvSpPr>
              <p:nvPr/>
            </p:nvSpPr>
            <p:spPr bwMode="auto">
              <a:xfrm flipV="1">
                <a:off x="2205" y="2010"/>
                <a:ext cx="213" cy="2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97" name="Line 26"/>
              <p:cNvSpPr>
                <a:spLocks noChangeShapeType="1"/>
              </p:cNvSpPr>
              <p:nvPr/>
            </p:nvSpPr>
            <p:spPr bwMode="auto">
              <a:xfrm flipV="1">
                <a:off x="2205" y="2178"/>
                <a:ext cx="213" cy="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98" name="Line 27"/>
              <p:cNvSpPr>
                <a:spLocks noChangeShapeType="1"/>
              </p:cNvSpPr>
              <p:nvPr/>
            </p:nvSpPr>
            <p:spPr bwMode="auto">
              <a:xfrm>
                <a:off x="2205" y="2261"/>
                <a:ext cx="213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99" name="Line 28"/>
              <p:cNvSpPr>
                <a:spLocks noChangeShapeType="1"/>
              </p:cNvSpPr>
              <p:nvPr/>
            </p:nvSpPr>
            <p:spPr bwMode="auto">
              <a:xfrm>
                <a:off x="2205" y="2261"/>
                <a:ext cx="213" cy="25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0" name="Line 29"/>
              <p:cNvSpPr>
                <a:spLocks noChangeShapeType="1"/>
              </p:cNvSpPr>
              <p:nvPr/>
            </p:nvSpPr>
            <p:spPr bwMode="auto">
              <a:xfrm>
                <a:off x="2205" y="2261"/>
                <a:ext cx="213" cy="4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1" name="Line 30"/>
              <p:cNvSpPr>
                <a:spLocks noChangeShapeType="1"/>
              </p:cNvSpPr>
              <p:nvPr/>
            </p:nvSpPr>
            <p:spPr bwMode="auto">
              <a:xfrm>
                <a:off x="2205" y="2261"/>
                <a:ext cx="213" cy="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2" name="Line 31"/>
              <p:cNvSpPr>
                <a:spLocks noChangeShapeType="1"/>
              </p:cNvSpPr>
              <p:nvPr/>
            </p:nvSpPr>
            <p:spPr bwMode="auto">
              <a:xfrm flipV="1">
                <a:off x="2205" y="3183"/>
                <a:ext cx="213" cy="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3" name="Line 32"/>
              <p:cNvSpPr>
                <a:spLocks noChangeShapeType="1"/>
              </p:cNvSpPr>
              <p:nvPr/>
            </p:nvSpPr>
            <p:spPr bwMode="auto">
              <a:xfrm>
                <a:off x="2205" y="3266"/>
                <a:ext cx="213" cy="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4" name="Line 33"/>
              <p:cNvSpPr>
                <a:spLocks noChangeShapeType="1"/>
              </p:cNvSpPr>
              <p:nvPr/>
            </p:nvSpPr>
            <p:spPr bwMode="auto">
              <a:xfrm flipV="1">
                <a:off x="2205" y="3685"/>
                <a:ext cx="213" cy="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5" name="Line 34"/>
              <p:cNvSpPr>
                <a:spLocks noChangeShapeType="1"/>
              </p:cNvSpPr>
              <p:nvPr/>
            </p:nvSpPr>
            <p:spPr bwMode="auto">
              <a:xfrm>
                <a:off x="2205" y="3853"/>
                <a:ext cx="213" cy="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</a:pPr>
                <a:endParaRPr lang="es-CO" sz="12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174" name="AutoShape 35"/>
            <p:cNvSpPr>
              <a:spLocks noChangeArrowheads="1"/>
            </p:cNvSpPr>
            <p:nvPr/>
          </p:nvSpPr>
          <p:spPr bwMode="auto">
            <a:xfrm rot="5400000">
              <a:off x="1286" y="-328"/>
              <a:ext cx="432" cy="1962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LÍNEAS </a:t>
              </a:r>
            </a:p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ESTRATÉGICAS</a:t>
              </a:r>
              <a:r>
                <a:rPr lang="es-ES" altLang="es-CO" b="1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</a:p>
          </p:txBody>
        </p:sp>
        <p:sp>
          <p:nvSpPr>
            <p:cNvPr id="7175" name="AutoShape 36"/>
            <p:cNvSpPr>
              <a:spLocks noChangeArrowheads="1"/>
            </p:cNvSpPr>
            <p:nvPr/>
          </p:nvSpPr>
          <p:spPr bwMode="auto">
            <a:xfrm rot="5400000">
              <a:off x="3933" y="-333"/>
              <a:ext cx="432" cy="1962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PROGRAMAS</a:t>
              </a:r>
              <a:r>
                <a:rPr lang="es-ES" altLang="es-CO" b="1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8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 descr="2005_0108Imagen0035"/>
          <p:cNvSpPr txBox="1"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400" b="1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400" b="1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2400" b="1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>
                <a:solidFill>
                  <a:srgbClr val="CC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AVANCES EN LA IMPLEMENTACIÓN DEL PAAL</a:t>
            </a:r>
          </a:p>
        </p:txBody>
      </p:sp>
    </p:spTree>
    <p:extLst>
      <p:ext uri="{BB962C8B-B14F-4D97-AF65-F5344CB8AC3E}">
        <p14:creationId xmlns:p14="http://schemas.microsoft.com/office/powerpoint/2010/main" val="8559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3"/>
          <p:cNvSpPr>
            <a:spLocks noChangeAspect="1" noChangeArrowheads="1"/>
          </p:cNvSpPr>
          <p:nvPr/>
        </p:nvSpPr>
        <p:spPr bwMode="auto">
          <a:xfrm>
            <a:off x="0" y="122238"/>
            <a:ext cx="8991600" cy="6743700"/>
          </a:xfrm>
          <a:prstGeom prst="rect">
            <a:avLst/>
          </a:prstGeom>
          <a:noFill/>
          <a:ln w="3175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es-CO" altLang="es-CO" smtClean="0">
              <a:solidFill>
                <a:srgbClr val="000000"/>
              </a:solidFill>
            </a:endParaRPr>
          </a:p>
        </p:txBody>
      </p:sp>
      <p:grpSp>
        <p:nvGrpSpPr>
          <p:cNvPr id="16450" name="Group 66"/>
          <p:cNvGrpSpPr>
            <a:grpSpLocks/>
          </p:cNvGrpSpPr>
          <p:nvPr/>
        </p:nvGrpSpPr>
        <p:grpSpPr bwMode="auto">
          <a:xfrm>
            <a:off x="223838" y="236538"/>
            <a:ext cx="8691562" cy="6088062"/>
            <a:chOff x="141" y="149"/>
            <a:chExt cx="5475" cy="3835"/>
          </a:xfrm>
        </p:grpSpPr>
        <p:sp>
          <p:nvSpPr>
            <p:cNvPr id="9220" name="Rectangle 6"/>
            <p:cNvSpPr>
              <a:spLocks noChangeArrowheads="1"/>
            </p:cNvSpPr>
            <p:nvPr/>
          </p:nvSpPr>
          <p:spPr bwMode="auto">
            <a:xfrm>
              <a:off x="144" y="960"/>
              <a:ext cx="2016" cy="432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174625" indent="-174625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1.1 RECUPERACIÓN AMBIENTAL DEL AGUA EN QUEBRADAS URBANAS Y PROVEEDORAS DE AGUA PARA ACUEDUCTOS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9221" name="Rectangle 7"/>
            <p:cNvSpPr>
              <a:spLocks noChangeArrowheads="1"/>
            </p:cNvSpPr>
            <p:nvPr/>
          </p:nvSpPr>
          <p:spPr bwMode="auto">
            <a:xfrm>
              <a:off x="144" y="2142"/>
              <a:ext cx="2016" cy="384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1.3 EDUCACIÓN AMBIENTAL PARA EL MANEJO SOSTENIBLE DE LOS RECURSOS NATURALES - AGUA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9222" name="Rectangle 9"/>
            <p:cNvSpPr>
              <a:spLocks noChangeArrowheads="1"/>
            </p:cNvSpPr>
            <p:nvPr/>
          </p:nvSpPr>
          <p:spPr bwMode="auto">
            <a:xfrm>
              <a:off x="144" y="3111"/>
              <a:ext cx="2016" cy="288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2.1 MANEJO INTEGRAL Y SOSTENIBLE DEL RECURSO SUELO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9223" name="Rectangle 10"/>
            <p:cNvSpPr>
              <a:spLocks noChangeArrowheads="1"/>
            </p:cNvSpPr>
            <p:nvPr/>
          </p:nvSpPr>
          <p:spPr bwMode="auto">
            <a:xfrm>
              <a:off x="141" y="3720"/>
              <a:ext cx="2016" cy="216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100" smtClean="0">
                  <a:solidFill>
                    <a:srgbClr val="000000"/>
                  </a:solidFill>
                  <a:ea typeface="宋体" charset="-122"/>
                </a:rPr>
                <a:t>2.2 RECUPERACIÓN AMBIENTAL DE ÁREAS DE EROSIÓN INTENSA</a:t>
              </a:r>
              <a:endParaRPr lang="es-ES" altLang="es-CO" sz="11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9224" name="Rectangle 11"/>
            <p:cNvSpPr>
              <a:spLocks noChangeArrowheads="1"/>
            </p:cNvSpPr>
            <p:nvPr/>
          </p:nvSpPr>
          <p:spPr bwMode="auto">
            <a:xfrm>
              <a:off x="144" y="1680"/>
              <a:ext cx="2016" cy="336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1.2 MANEJO INTEGRAL Y SOSTENIBLE DEL RECURSO AGUA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9225" name="Rectangle 12"/>
            <p:cNvSpPr>
              <a:spLocks noChangeArrowheads="1"/>
            </p:cNvSpPr>
            <p:nvPr/>
          </p:nvSpPr>
          <p:spPr bwMode="auto">
            <a:xfrm>
              <a:off x="192" y="149"/>
              <a:ext cx="5376" cy="289"/>
            </a:xfrm>
            <a:prstGeom prst="rect">
              <a:avLst/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SISTEMA DE GESTIÓN AMBIENTAL DE MEDELLÍN</a:t>
              </a:r>
            </a:p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PLAN DE ACCIÓN AMBIENTAL LOCAL  - SAN ANTONIO DE PRADO - AVANCES</a:t>
              </a:r>
              <a:endParaRPr lang="es-ES" altLang="es-CO" sz="14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9226" name="AutoShape 13"/>
            <p:cNvSpPr>
              <a:spLocks noChangeArrowheads="1"/>
            </p:cNvSpPr>
            <p:nvPr/>
          </p:nvSpPr>
          <p:spPr bwMode="auto">
            <a:xfrm rot="5400000">
              <a:off x="1005" y="-328"/>
              <a:ext cx="432" cy="1962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PROGRAMAS</a:t>
              </a:r>
              <a:r>
                <a:rPr lang="es-ES" altLang="es-CO" b="1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</a:p>
          </p:txBody>
        </p:sp>
        <p:sp>
          <p:nvSpPr>
            <p:cNvPr id="9227" name="AutoShape 14"/>
            <p:cNvSpPr>
              <a:spLocks noChangeArrowheads="1"/>
            </p:cNvSpPr>
            <p:nvPr/>
          </p:nvSpPr>
          <p:spPr bwMode="auto">
            <a:xfrm rot="5400000">
              <a:off x="3897" y="-484"/>
              <a:ext cx="331" cy="2174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PROYECTOS</a:t>
              </a:r>
            </a:p>
          </p:txBody>
        </p:sp>
        <p:sp>
          <p:nvSpPr>
            <p:cNvPr id="9228" name="Rectangle 15"/>
            <p:cNvSpPr>
              <a:spLocks noChangeArrowheads="1"/>
            </p:cNvSpPr>
            <p:nvPr/>
          </p:nvSpPr>
          <p:spPr bwMode="auto">
            <a:xfrm>
              <a:off x="144" y="2592"/>
              <a:ext cx="2016" cy="336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1.4 EVALUACIÓN Y MEJORAMIENTO DE LA DISPONIBILIDAD DEL RECURSO AGUA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9229" name="Rectangle 44"/>
            <p:cNvSpPr>
              <a:spLocks noChangeArrowheads="1"/>
            </p:cNvSpPr>
            <p:nvPr/>
          </p:nvSpPr>
          <p:spPr bwMode="auto">
            <a:xfrm>
              <a:off x="2448" y="816"/>
              <a:ext cx="3168" cy="768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es-CO" b="1" smtClean="0">
                  <a:solidFill>
                    <a:srgbClr val="000000"/>
                  </a:solidFill>
                </a:rPr>
                <a:t>ARM-1: </a:t>
              </a:r>
              <a:r>
                <a:rPr lang="es-ES" altLang="es-CO" sz="1100" b="1" smtClean="0">
                  <a:solidFill>
                    <a:srgbClr val="000000"/>
                  </a:solidFill>
                </a:rPr>
                <a:t>Monitoreo de la calidad del agua en quebradas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es-CO" b="1" smtClean="0">
                  <a:solidFill>
                    <a:srgbClr val="000000"/>
                  </a:solidFill>
                </a:rPr>
                <a:t>ARM-2: </a:t>
              </a:r>
              <a:r>
                <a:rPr lang="es-ES" altLang="es-CO" sz="1100" b="1" smtClean="0">
                  <a:solidFill>
                    <a:srgbClr val="000000"/>
                  </a:solidFill>
                </a:rPr>
                <a:t>Monitoreo del estado de los retiros de quebradas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ARR-1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Gestión Socioambiental en quebradas con metodologías participativas </a:t>
              </a:r>
              <a:endParaRPr lang="es-ES" altLang="es-CO" b="1" smtClean="0">
                <a:solidFill>
                  <a:srgbClr val="000000"/>
                </a:solidFill>
              </a:endParaRP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es-CO" b="1" smtClean="0">
                  <a:solidFill>
                    <a:srgbClr val="000000"/>
                  </a:solidFill>
                </a:rPr>
                <a:t>ADE-1</a:t>
              </a:r>
              <a:r>
                <a:rPr lang="es-ES" altLang="es-CO" sz="1100" b="1" smtClean="0">
                  <a:solidFill>
                    <a:srgbClr val="000000"/>
                  </a:solidFill>
                </a:rPr>
                <a:t>: </a:t>
              </a:r>
              <a:r>
                <a:rPr lang="es-ES" altLang="es-CO" smtClean="0">
                  <a:solidFill>
                    <a:srgbClr val="000000"/>
                  </a:solidFill>
                </a:rPr>
                <a:t>Monitoreo de la disponibilidad total y utilizable del recurso agua en San Antonio de Prado</a:t>
              </a:r>
            </a:p>
          </p:txBody>
        </p:sp>
        <p:sp>
          <p:nvSpPr>
            <p:cNvPr id="9230" name="Rectangle 46"/>
            <p:cNvSpPr>
              <a:spLocks noChangeArrowheads="1"/>
            </p:cNvSpPr>
            <p:nvPr/>
          </p:nvSpPr>
          <p:spPr bwMode="auto">
            <a:xfrm>
              <a:off x="2448" y="1632"/>
              <a:ext cx="3168" cy="528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AMR-1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: Apoyo a la reconversión de prácticas y tecnologías agropecuarias, agroindustriales e industriales no sostenibles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AMR-2 :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Construcción de biodigestores asociados a establos y porquerizas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1" name="Rectangle 51"/>
            <p:cNvSpPr>
              <a:spLocks noChangeArrowheads="1"/>
            </p:cNvSpPr>
            <p:nvPr/>
          </p:nvSpPr>
          <p:spPr bwMode="auto">
            <a:xfrm>
              <a:off x="2448" y="2208"/>
              <a:ext cx="3168" cy="288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AEA-1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Apoyo y fortalecimiento a PRAEs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2" name="Rectangle 52"/>
            <p:cNvSpPr>
              <a:spLocks noChangeArrowheads="1"/>
            </p:cNvSpPr>
            <p:nvPr/>
          </p:nvSpPr>
          <p:spPr bwMode="auto">
            <a:xfrm>
              <a:off x="2448" y="2640"/>
              <a:ext cx="3168" cy="216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ADE-1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Monitoreo de la disponibilidad total y utilizable del recurso agua en San Antonio de Prado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3" name="Rectangle 54"/>
            <p:cNvSpPr>
              <a:spLocks noChangeArrowheads="1"/>
            </p:cNvSpPr>
            <p:nvPr/>
          </p:nvSpPr>
          <p:spPr bwMode="auto">
            <a:xfrm>
              <a:off x="2448" y="2967"/>
              <a:ext cx="3168" cy="624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SMM-1 :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Monitoreo del estado de los suelos agropecuarios con base en su erosión histórica y activa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SMM-2 :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Determinación cartográfica semidetallada de la erosión agropecuaria en el corregimiento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SMR-2: 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Apoyo a la reconversión de prácticas y tecnologías agropecuarias y forestales no sostenibles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4" name="Rectangle 55"/>
            <p:cNvSpPr>
              <a:spLocks noChangeArrowheads="1"/>
            </p:cNvSpPr>
            <p:nvPr/>
          </p:nvSpPr>
          <p:spPr bwMode="auto">
            <a:xfrm>
              <a:off x="2448" y="3696"/>
              <a:ext cx="3168" cy="288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SRP-1 :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Monitoreo y seguimiento a áreas con movimientos en masa y erosiones concentradas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5" name="AutoShape 60"/>
            <p:cNvSpPr>
              <a:spLocks noChangeArrowheads="1"/>
            </p:cNvSpPr>
            <p:nvPr/>
          </p:nvSpPr>
          <p:spPr bwMode="auto">
            <a:xfrm>
              <a:off x="2160" y="1008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6" name="AutoShape 61"/>
            <p:cNvSpPr>
              <a:spLocks noChangeArrowheads="1"/>
            </p:cNvSpPr>
            <p:nvPr/>
          </p:nvSpPr>
          <p:spPr bwMode="auto">
            <a:xfrm>
              <a:off x="2160" y="1680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7" name="AutoShape 62"/>
            <p:cNvSpPr>
              <a:spLocks noChangeArrowheads="1"/>
            </p:cNvSpPr>
            <p:nvPr/>
          </p:nvSpPr>
          <p:spPr bwMode="auto">
            <a:xfrm>
              <a:off x="2160" y="2160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8" name="AutoShape 63"/>
            <p:cNvSpPr>
              <a:spLocks noChangeArrowheads="1"/>
            </p:cNvSpPr>
            <p:nvPr/>
          </p:nvSpPr>
          <p:spPr bwMode="auto">
            <a:xfrm>
              <a:off x="2160" y="2592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39" name="AutoShape 64"/>
            <p:cNvSpPr>
              <a:spLocks noChangeArrowheads="1"/>
            </p:cNvSpPr>
            <p:nvPr/>
          </p:nvSpPr>
          <p:spPr bwMode="auto">
            <a:xfrm>
              <a:off x="2160" y="3072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9240" name="AutoShape 65"/>
            <p:cNvSpPr>
              <a:spLocks noChangeArrowheads="1"/>
            </p:cNvSpPr>
            <p:nvPr/>
          </p:nvSpPr>
          <p:spPr bwMode="auto">
            <a:xfrm>
              <a:off x="2160" y="3648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1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50" name="Group 38"/>
          <p:cNvGrpSpPr>
            <a:grpSpLocks/>
          </p:cNvGrpSpPr>
          <p:nvPr/>
        </p:nvGrpSpPr>
        <p:grpSpPr bwMode="auto">
          <a:xfrm>
            <a:off x="228600" y="236538"/>
            <a:ext cx="8686800" cy="6088062"/>
            <a:chOff x="144" y="149"/>
            <a:chExt cx="5472" cy="3835"/>
          </a:xfrm>
        </p:grpSpPr>
        <p:sp>
          <p:nvSpPr>
            <p:cNvPr id="10243" name="Rectangle 7"/>
            <p:cNvSpPr>
              <a:spLocks noChangeArrowheads="1"/>
            </p:cNvSpPr>
            <p:nvPr/>
          </p:nvSpPr>
          <p:spPr bwMode="auto">
            <a:xfrm>
              <a:off x="144" y="1440"/>
              <a:ext cx="2016" cy="384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100" smtClean="0">
                  <a:solidFill>
                    <a:srgbClr val="000000"/>
                  </a:solidFill>
                  <a:ea typeface="宋体" charset="-122"/>
                </a:rPr>
                <a:t>4.1 EDUCACIÓN AMBIENTAL PARA EL MANEJO SOSTENIBLE DE LOS RECURSOS NATURALES - SOCIAL</a:t>
              </a:r>
              <a:endParaRPr lang="es-ES" altLang="es-CO" sz="11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0244" name="Rectangle 10"/>
            <p:cNvSpPr>
              <a:spLocks noChangeArrowheads="1"/>
            </p:cNvSpPr>
            <p:nvPr/>
          </p:nvSpPr>
          <p:spPr bwMode="auto">
            <a:xfrm>
              <a:off x="144" y="1920"/>
              <a:ext cx="2016" cy="288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100" smtClean="0">
                  <a:solidFill>
                    <a:srgbClr val="000000"/>
                  </a:solidFill>
                  <a:ea typeface="宋体" charset="-122"/>
                </a:rPr>
                <a:t>4.4 PARTICIPACIÓN Y EDUCACIÓN SOCIAL</a:t>
              </a:r>
              <a:endParaRPr lang="es-ES" altLang="es-CO" sz="11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0245" name="Rectangle 12"/>
            <p:cNvSpPr>
              <a:spLocks noChangeArrowheads="1"/>
            </p:cNvSpPr>
            <p:nvPr/>
          </p:nvSpPr>
          <p:spPr bwMode="auto">
            <a:xfrm>
              <a:off x="144" y="2592"/>
              <a:ext cx="2016" cy="288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100" smtClean="0">
                  <a:solidFill>
                    <a:srgbClr val="000000"/>
                  </a:solidFill>
                  <a:ea typeface="宋体" charset="-122"/>
                </a:rPr>
                <a:t>4.6 MIRS Y LÍQUIDOS (GIRS)</a:t>
              </a:r>
              <a:endParaRPr lang="es-ES" altLang="es-CO" sz="11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0246" name="Rectangle 16"/>
            <p:cNvSpPr>
              <a:spLocks noChangeArrowheads="1"/>
            </p:cNvSpPr>
            <p:nvPr/>
          </p:nvSpPr>
          <p:spPr bwMode="auto">
            <a:xfrm>
              <a:off x="2448" y="1488"/>
              <a:ext cx="3168" cy="288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SoCT-1: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Realización de  expediciones de reconocimiento, evaluación y planeación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47" name="Rectangle 17"/>
            <p:cNvSpPr>
              <a:spLocks noChangeArrowheads="1"/>
            </p:cNvSpPr>
            <p:nvPr/>
          </p:nvSpPr>
          <p:spPr bwMode="auto">
            <a:xfrm>
              <a:off x="2448" y="1920"/>
              <a:ext cx="3168" cy="432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SoPP1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Formulación e instalación de 5 nuevos PRAE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SoPP-2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: Fortalecimiento de 6 PRAE instalados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SoPEC-1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: Monitoreo y gestión del PAAL SADEP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48" name="Rectangle 18"/>
            <p:cNvSpPr>
              <a:spLocks noChangeArrowheads="1"/>
            </p:cNvSpPr>
            <p:nvPr/>
          </p:nvSpPr>
          <p:spPr bwMode="auto">
            <a:xfrm>
              <a:off x="2448" y="2400"/>
              <a:ext cx="3168" cy="672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SoMF-3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Instauración de fases siguientes del proceso GIRS </a:t>
              </a:r>
              <a:r>
                <a:rPr lang="es-CO" altLang="zh-CN" smtClean="0">
                  <a:solidFill>
                    <a:srgbClr val="000000"/>
                  </a:solidFill>
                  <a:ea typeface="宋体" charset="-122"/>
                </a:rPr>
                <a:t>corregimental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SoMCR-1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Acompañamiento social al recuperador y organizaciones del sector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SoMCC-1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Fortalecimiento del predio piloto para compostaje en Prado (La Florida)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49" name="Rectangle 19"/>
            <p:cNvSpPr>
              <a:spLocks noChangeArrowheads="1"/>
            </p:cNvSpPr>
            <p:nvPr/>
          </p:nvSpPr>
          <p:spPr bwMode="auto">
            <a:xfrm>
              <a:off x="2448" y="3168"/>
              <a:ext cx="3120" cy="240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SIG-I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Levantamiento y actualización de la información SIG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50" name="Rectangle 23"/>
            <p:cNvSpPr>
              <a:spLocks noChangeArrowheads="1"/>
            </p:cNvSpPr>
            <p:nvPr/>
          </p:nvSpPr>
          <p:spPr bwMode="auto">
            <a:xfrm>
              <a:off x="144" y="912"/>
              <a:ext cx="2016" cy="432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174625" indent="-174625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3.1 RECUPERACIÓN Y MANEJO SOCIAL  INTEGRAL DE ECOSISTEMAS BOSCOSOS Y ÁREAS DE RESERVA PÚBLICAS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51" name="Rectangle 24"/>
            <p:cNvSpPr>
              <a:spLocks noChangeArrowheads="1"/>
            </p:cNvSpPr>
            <p:nvPr/>
          </p:nvSpPr>
          <p:spPr bwMode="auto">
            <a:xfrm>
              <a:off x="192" y="149"/>
              <a:ext cx="5376" cy="289"/>
            </a:xfrm>
            <a:prstGeom prst="rect">
              <a:avLst/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SISTEMA DE GESTIÓN AMBIENTAL DE MEDELLÍN</a:t>
              </a:r>
            </a:p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PLAN DE ACCIÓN AMBIENTAL LOCAL  - SAN ANTONIO DE PRADO - AVANCES</a:t>
              </a:r>
              <a:endParaRPr lang="es-ES" altLang="es-CO" sz="14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0252" name="AutoShape 25"/>
            <p:cNvSpPr>
              <a:spLocks noChangeArrowheads="1"/>
            </p:cNvSpPr>
            <p:nvPr/>
          </p:nvSpPr>
          <p:spPr bwMode="auto">
            <a:xfrm rot="5400000">
              <a:off x="1005" y="-328"/>
              <a:ext cx="432" cy="1962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PROGRAMAS</a:t>
              </a:r>
              <a:r>
                <a:rPr lang="es-ES" altLang="es-CO" b="1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</a:p>
          </p:txBody>
        </p:sp>
        <p:sp>
          <p:nvSpPr>
            <p:cNvPr id="10253" name="AutoShape 26"/>
            <p:cNvSpPr>
              <a:spLocks noChangeArrowheads="1"/>
            </p:cNvSpPr>
            <p:nvPr/>
          </p:nvSpPr>
          <p:spPr bwMode="auto">
            <a:xfrm rot="5400000">
              <a:off x="3897" y="-484"/>
              <a:ext cx="331" cy="2174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PROYECTOS</a:t>
              </a:r>
            </a:p>
          </p:txBody>
        </p:sp>
        <p:sp>
          <p:nvSpPr>
            <p:cNvPr id="10254" name="Rectangle 27"/>
            <p:cNvSpPr>
              <a:spLocks noChangeArrowheads="1"/>
            </p:cNvSpPr>
            <p:nvPr/>
          </p:nvSpPr>
          <p:spPr bwMode="auto">
            <a:xfrm>
              <a:off x="2448" y="912"/>
              <a:ext cx="3168" cy="384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BRM-1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</a:t>
              </a:r>
              <a:r>
                <a:rPr lang="es-ES" altLang="es-CO" b="1" smtClean="0">
                  <a:solidFill>
                    <a:srgbClr val="000000"/>
                  </a:solidFill>
                </a:rPr>
                <a:t>: </a:t>
              </a:r>
              <a:r>
                <a:rPr lang="pt-BR" altLang="zh-CN" smtClean="0">
                  <a:solidFill>
                    <a:srgbClr val="000000"/>
                  </a:solidFill>
                  <a:ea typeface="宋体" charset="-122"/>
                </a:rPr>
                <a:t>Monitoreo de áreas boscosas nativas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BRC-1 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:  Compra de predios y áreas de retiro prioritarias para la conservación en San Antonio de Prado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55" name="AutoShape 28"/>
            <p:cNvSpPr>
              <a:spLocks noChangeArrowheads="1"/>
            </p:cNvSpPr>
            <p:nvPr/>
          </p:nvSpPr>
          <p:spPr bwMode="auto">
            <a:xfrm>
              <a:off x="2160" y="960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56" name="AutoShape 29"/>
            <p:cNvSpPr>
              <a:spLocks noChangeArrowheads="1"/>
            </p:cNvSpPr>
            <p:nvPr/>
          </p:nvSpPr>
          <p:spPr bwMode="auto">
            <a:xfrm>
              <a:off x="2160" y="1488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57" name="AutoShape 30"/>
            <p:cNvSpPr>
              <a:spLocks noChangeArrowheads="1"/>
            </p:cNvSpPr>
            <p:nvPr/>
          </p:nvSpPr>
          <p:spPr bwMode="auto">
            <a:xfrm>
              <a:off x="2160" y="1911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58" name="AutoShape 31"/>
            <p:cNvSpPr>
              <a:spLocks noChangeArrowheads="1"/>
            </p:cNvSpPr>
            <p:nvPr/>
          </p:nvSpPr>
          <p:spPr bwMode="auto">
            <a:xfrm>
              <a:off x="2160" y="2544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59" name="Rectangle 32"/>
            <p:cNvSpPr>
              <a:spLocks noChangeArrowheads="1"/>
            </p:cNvSpPr>
            <p:nvPr/>
          </p:nvSpPr>
          <p:spPr bwMode="auto">
            <a:xfrm>
              <a:off x="144" y="3168"/>
              <a:ext cx="2016" cy="250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5.1 INSERCIÓN AL SISTEMA SIG DEL SIGAM MEDELLÍN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0260" name="AutoShape 33"/>
            <p:cNvSpPr>
              <a:spLocks noChangeArrowheads="1"/>
            </p:cNvSpPr>
            <p:nvPr/>
          </p:nvSpPr>
          <p:spPr bwMode="auto">
            <a:xfrm>
              <a:off x="2160" y="3120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61" name="Rectangle 34"/>
            <p:cNvSpPr>
              <a:spLocks noChangeArrowheads="1"/>
            </p:cNvSpPr>
            <p:nvPr/>
          </p:nvSpPr>
          <p:spPr bwMode="auto">
            <a:xfrm>
              <a:off x="144" y="3552"/>
              <a:ext cx="2016" cy="432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6.1 CREACIÓN, RECUPERACIÓN  Y CONSOLIDACIÓN DE ESPACIOS PÚBLICOS PARA LA RECREACIÓN Y LA HABITABILIDAD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0262" name="AutoShape 35"/>
            <p:cNvSpPr>
              <a:spLocks noChangeArrowheads="1"/>
            </p:cNvSpPr>
            <p:nvPr/>
          </p:nvSpPr>
          <p:spPr bwMode="auto">
            <a:xfrm>
              <a:off x="2160" y="3600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0263" name="Rectangle 36"/>
            <p:cNvSpPr>
              <a:spLocks noChangeArrowheads="1"/>
            </p:cNvSpPr>
            <p:nvPr/>
          </p:nvSpPr>
          <p:spPr bwMode="auto">
            <a:xfrm>
              <a:off x="2448" y="3552"/>
              <a:ext cx="3120" cy="432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OEP-1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 Diseño y Construcción de  parques lineales </a:t>
              </a: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OPC-1 :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Creación y consolidación del área corregimental inserta en el parque de occidente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3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4" name="Group 26"/>
          <p:cNvGrpSpPr>
            <a:grpSpLocks/>
          </p:cNvGrpSpPr>
          <p:nvPr/>
        </p:nvGrpSpPr>
        <p:grpSpPr bwMode="auto">
          <a:xfrm>
            <a:off x="228600" y="236538"/>
            <a:ext cx="8686800" cy="2735262"/>
            <a:chOff x="144" y="149"/>
            <a:chExt cx="5472" cy="1723"/>
          </a:xfrm>
        </p:grpSpPr>
        <p:sp>
          <p:nvSpPr>
            <p:cNvPr id="11268" name="Rectangle 11"/>
            <p:cNvSpPr>
              <a:spLocks noChangeArrowheads="1"/>
            </p:cNvSpPr>
            <p:nvPr/>
          </p:nvSpPr>
          <p:spPr bwMode="auto">
            <a:xfrm>
              <a:off x="144" y="1440"/>
              <a:ext cx="2016" cy="432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8.1 MONITOREO Y CONTROL DE FUENTES DE CONTAMINACIÓN DEL RECURSO AIRE</a:t>
              </a:r>
              <a:endParaRPr lang="es-ES" altLang="es-CO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1269" name="Rectangle 17"/>
            <p:cNvSpPr>
              <a:spLocks noChangeArrowheads="1"/>
            </p:cNvSpPr>
            <p:nvPr/>
          </p:nvSpPr>
          <p:spPr bwMode="auto">
            <a:xfrm>
              <a:off x="192" y="149"/>
              <a:ext cx="5376" cy="289"/>
            </a:xfrm>
            <a:prstGeom prst="rect">
              <a:avLst/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SISTEMA DE GESTIÓN AMBIENTAL DE MEDELLÍN</a:t>
              </a:r>
            </a:p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z="1400" smtClean="0">
                  <a:solidFill>
                    <a:srgbClr val="000000"/>
                  </a:solidFill>
                  <a:latin typeface="Eras Demi ITC" pitchFamily="34" charset="0"/>
                  <a:ea typeface="宋体" charset="-122"/>
                </a:rPr>
                <a:t>PLAN DE ACCIÓN AMBIENTAL LOCAL  - SAN ANTONIO DE PRADO - AVANCES</a:t>
              </a:r>
              <a:endParaRPr lang="es-ES" altLang="es-CO" sz="1400" b="1" smtClean="0">
                <a:solidFill>
                  <a:srgbClr val="000000"/>
                </a:solidFill>
                <a:latin typeface="Copperplate Gothic Bold" pitchFamily="34" charset="0"/>
              </a:endParaRPr>
            </a:p>
          </p:txBody>
        </p:sp>
        <p:sp>
          <p:nvSpPr>
            <p:cNvPr id="11270" name="AutoShape 18"/>
            <p:cNvSpPr>
              <a:spLocks noChangeArrowheads="1"/>
            </p:cNvSpPr>
            <p:nvPr/>
          </p:nvSpPr>
          <p:spPr bwMode="auto">
            <a:xfrm rot="5400000">
              <a:off x="1005" y="-328"/>
              <a:ext cx="432" cy="1962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PROGRAMAS</a:t>
              </a:r>
              <a:r>
                <a:rPr lang="es-ES" altLang="es-CO" b="1" smtClean="0">
                  <a:solidFill>
                    <a:srgbClr val="000000"/>
                  </a:solidFill>
                  <a:latin typeface="Arial Rounded MT Bold" pitchFamily="34" charset="0"/>
                </a:rPr>
                <a:t> </a:t>
              </a:r>
            </a:p>
          </p:txBody>
        </p:sp>
        <p:sp>
          <p:nvSpPr>
            <p:cNvPr id="11271" name="AutoShape 19"/>
            <p:cNvSpPr>
              <a:spLocks noChangeArrowheads="1"/>
            </p:cNvSpPr>
            <p:nvPr/>
          </p:nvSpPr>
          <p:spPr bwMode="auto">
            <a:xfrm rot="5400000">
              <a:off x="3897" y="-484"/>
              <a:ext cx="331" cy="2174"/>
            </a:xfrm>
            <a:prstGeom prst="notchedRightArrow">
              <a:avLst>
                <a:gd name="adj1" fmla="val 50000"/>
                <a:gd name="adj2" fmla="val 47917"/>
              </a:avLst>
            </a:prstGeom>
            <a:gradFill rotWithShape="1">
              <a:gsLst>
                <a:gs pos="0">
                  <a:srgbClr val="FFDF9F"/>
                </a:gs>
                <a:gs pos="50000">
                  <a:srgbClr val="FFFFFF"/>
                </a:gs>
                <a:gs pos="100000">
                  <a:srgbClr val="FFDF9F"/>
                </a:gs>
              </a:gsLst>
              <a:lin ang="5400000" scaled="1"/>
            </a:gra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rot="10800000" vert="eaVert"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latin typeface="Arial Rounded MT Bold" pitchFamily="34" charset="0"/>
                  <a:ea typeface="宋体" charset="-122"/>
                </a:rPr>
                <a:t>PROYECTOS</a:t>
              </a:r>
            </a:p>
          </p:txBody>
        </p:sp>
        <p:sp>
          <p:nvSpPr>
            <p:cNvPr id="11272" name="Rectangle 20"/>
            <p:cNvSpPr>
              <a:spLocks noChangeArrowheads="1"/>
            </p:cNvSpPr>
            <p:nvPr/>
          </p:nvSpPr>
          <p:spPr bwMode="auto">
            <a:xfrm>
              <a:off x="144" y="912"/>
              <a:ext cx="2016" cy="288"/>
            </a:xfrm>
            <a:prstGeom prst="rect">
              <a:avLst/>
            </a:prstGeom>
            <a:gradFill rotWithShape="1">
              <a:gsLst>
                <a:gs pos="0">
                  <a:srgbClr val="FFF3F3"/>
                </a:gs>
                <a:gs pos="50000">
                  <a:srgbClr val="FFFFFF"/>
                </a:gs>
                <a:gs pos="100000">
                  <a:srgbClr val="FFF3F3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174625" indent="-174625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6.6  PLANES DE ORDENAMIENTO Y MANEJO DE MICROCUENCAS</a:t>
              </a:r>
              <a:endParaRPr lang="es-ES" altLang="es-CO" b="1" smtClean="0">
                <a:solidFill>
                  <a:srgbClr val="000000"/>
                </a:solidFill>
              </a:endParaRPr>
            </a:p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1273" name="Rectangle 21"/>
            <p:cNvSpPr>
              <a:spLocks noChangeArrowheads="1"/>
            </p:cNvSpPr>
            <p:nvPr/>
          </p:nvSpPr>
          <p:spPr bwMode="auto">
            <a:xfrm>
              <a:off x="2448" y="912"/>
              <a:ext cx="3168" cy="288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OPF-1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: Formulación e implementación de PIOM prioritarios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1274" name="AutoShape 22"/>
            <p:cNvSpPr>
              <a:spLocks noChangeArrowheads="1"/>
            </p:cNvSpPr>
            <p:nvPr/>
          </p:nvSpPr>
          <p:spPr bwMode="auto">
            <a:xfrm>
              <a:off x="2160" y="912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1275" name="Rectangle 23"/>
            <p:cNvSpPr>
              <a:spLocks noChangeArrowheads="1"/>
            </p:cNvSpPr>
            <p:nvPr/>
          </p:nvSpPr>
          <p:spPr bwMode="auto">
            <a:xfrm>
              <a:off x="2448" y="1488"/>
              <a:ext cx="3168" cy="384"/>
            </a:xfrm>
            <a:prstGeom prst="rect">
              <a:avLst/>
            </a:prstGeom>
            <a:gradFill rotWithShape="1">
              <a:gsLst>
                <a:gs pos="0">
                  <a:srgbClr val="E5FFE5"/>
                </a:gs>
                <a:gs pos="50000">
                  <a:srgbClr val="FFFFFF"/>
                </a:gs>
                <a:gs pos="100000">
                  <a:srgbClr val="E5FFE5"/>
                </a:gs>
              </a:gsLst>
              <a:lin ang="0" scaled="1"/>
            </a:gra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es-ES" altLang="zh-CN" b="1" smtClean="0">
                  <a:solidFill>
                    <a:srgbClr val="000000"/>
                  </a:solidFill>
                  <a:ea typeface="宋体" charset="-122"/>
                </a:rPr>
                <a:t>AMA-2 :</a:t>
              </a:r>
              <a:r>
                <a:rPr lang="es-ES" altLang="zh-CN" smtClean="0">
                  <a:solidFill>
                    <a:srgbClr val="000000"/>
                  </a:solidFill>
                  <a:ea typeface="宋体" charset="-122"/>
                </a:rPr>
                <a:t> Identificación del índice de calidad del aire del corregimiento e identificación de áreas criticas, mediante estaciones de monitoreo </a:t>
              </a:r>
              <a:endParaRPr lang="es-ES" altLang="es-CO" smtClean="0">
                <a:solidFill>
                  <a:srgbClr val="000000"/>
                </a:solidFill>
              </a:endParaRPr>
            </a:p>
          </p:txBody>
        </p:sp>
        <p:sp>
          <p:nvSpPr>
            <p:cNvPr id="11276" name="AutoShape 24"/>
            <p:cNvSpPr>
              <a:spLocks noChangeArrowheads="1"/>
            </p:cNvSpPr>
            <p:nvPr/>
          </p:nvSpPr>
          <p:spPr bwMode="auto">
            <a:xfrm>
              <a:off x="2160" y="1488"/>
              <a:ext cx="240" cy="336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folHlink"/>
            </a:solidFill>
            <a:ln w="63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</a:pPr>
              <a:endParaRPr lang="es-CO" altLang="es-CO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04800" y="3352800"/>
            <a:ext cx="8610600" cy="3124200"/>
          </a:xfrm>
          <a:prstGeom prst="rect">
            <a:avLst/>
          </a:prstGeom>
          <a:gradFill rotWithShape="1">
            <a:gsLst>
              <a:gs pos="0">
                <a:srgbClr val="E5FFE5"/>
              </a:gs>
              <a:gs pos="50000">
                <a:srgbClr val="FFFFFF"/>
              </a:gs>
              <a:gs pos="100000">
                <a:srgbClr val="E5FFE5"/>
              </a:gs>
            </a:gsLst>
            <a:lin ang="0" scaled="1"/>
          </a:gra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s-ES" altLang="zh-CN" sz="2000" b="1" dirty="0">
              <a:solidFill>
                <a:srgbClr val="000000"/>
              </a:solidFill>
              <a:ea typeface="宋体" charset="-122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s-E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charset="-122"/>
              </a:rPr>
              <a:t>HASTA AHORA CERCA DE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s-E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charset="-122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s-E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charset="-122"/>
              </a:rPr>
              <a:t>48 DE LOS 88 PROYECTOS 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s-E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charset="-122"/>
              </a:rPr>
              <a:t>17 DE LOS 29 PROGRAMAS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s-E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charset="-122"/>
              </a:rPr>
              <a:t>7 DE LAS 8 LÍNEAS ESTRATÉGICAS</a:t>
            </a: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s-ES" altLang="zh-CN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charset="-122"/>
            </a:endParaRPr>
          </a:p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s-ES" altLang="zh-CN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charset="-122"/>
              </a:rPr>
              <a:t>CONTEMPLADOS EN EL PAAL DE SAN ANTONIO DE PRADO HAN SIDO IMPLEMENTADOS EN ALGUNA MEDIDA, PERO DE MANERA MUY PRELIMINAR EN MUCHOS CASOS</a:t>
            </a:r>
            <a:r>
              <a:rPr lang="es-ES" altLang="zh-CN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charset="-122"/>
              </a:rPr>
              <a:t> </a:t>
            </a:r>
            <a:endParaRPr lang="es-ES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0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IMG0200 (roca verdidolita típic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20713"/>
            <a:ext cx="3132138" cy="2713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642350" cy="590708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CARACTERÍSTICAS AMBIENTALES ASOCIADAS A LA PROBLEMÁTICA AMBIENTAL</a:t>
            </a:r>
          </a:p>
          <a:p>
            <a:pPr eaLnBrk="1" hangingPunct="1">
              <a:buFontTx/>
              <a:buNone/>
              <a:defRPr/>
            </a:pPr>
            <a:endParaRPr lang="es-ES" sz="1400" dirty="0" smtClean="0">
              <a:latin typeface="Berlin Sans FB" pitchFamily="34" charset="0"/>
            </a:endParaRPr>
          </a:p>
          <a:p>
            <a:pPr eaLnBrk="1" hangingPunct="1">
              <a:buFontTx/>
              <a:buNone/>
              <a:defRPr/>
            </a:pPr>
            <a:endParaRPr lang="es-ES" sz="2800" dirty="0" smtClean="0"/>
          </a:p>
        </p:txBody>
      </p:sp>
      <p:sp>
        <p:nvSpPr>
          <p:cNvPr id="8200" name="Rectangle 8" descr="Mármol marrón"/>
          <p:cNvSpPr>
            <a:spLocks noChangeArrowheads="1"/>
          </p:cNvSpPr>
          <p:nvPr/>
        </p:nvSpPr>
        <p:spPr bwMode="auto">
          <a:xfrm>
            <a:off x="244051" y="1052513"/>
            <a:ext cx="3240087" cy="2016125"/>
          </a:xfrm>
          <a:prstGeom prst="rect">
            <a:avLst/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s-E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anose="020F0704030504030204" pitchFamily="34" charset="0"/>
              </a:rPr>
              <a:t>GEOLOGÍA</a:t>
            </a:r>
            <a:endParaRPr lang="es-ES" dirty="0">
              <a:effectLst>
                <a:outerShdw blurRad="38100" dist="38100" dir="2700000" algn="tl">
                  <a:srgbClr val="FFFFFF"/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s-ES" sz="1400" b="1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Serpentinas y </a:t>
            </a:r>
            <a:r>
              <a:rPr lang="es-ES" sz="1400" b="1" dirty="0" err="1">
                <a:latin typeface="Arial Rounded MT Bold" panose="020F0704030504030204" pitchFamily="34" charset="0"/>
              </a:rPr>
              <a:t>Verdidolitas</a:t>
            </a:r>
            <a:r>
              <a:rPr lang="es-ES" sz="1400" b="1" dirty="0">
                <a:latin typeface="Arial Rounded MT Bold" panose="020F0704030504030204" pitchFamily="34" charset="0"/>
              </a:rPr>
              <a:t> (ígneas) 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con influencia tectónica 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y de la Falla del Romeral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Perfiles fuertemente meteorizados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Hasta muy profundo, debido al </a:t>
            </a:r>
          </a:p>
          <a:p>
            <a:pPr>
              <a:defRPr/>
            </a:pPr>
            <a:r>
              <a:rPr lang="es-ES" sz="1400" b="1" dirty="0" err="1">
                <a:latin typeface="Arial Rounded MT Bold" panose="020F0704030504030204" pitchFamily="34" charset="0"/>
              </a:rPr>
              <a:t>fracturamiento</a:t>
            </a:r>
            <a:r>
              <a:rPr lang="es-ES" sz="1400" b="1" dirty="0">
                <a:latin typeface="Arial Rounded MT Bold" panose="020F0704030504030204" pitchFamily="34" charset="0"/>
              </a:rPr>
              <a:t> de la roca madre</a:t>
            </a:r>
          </a:p>
        </p:txBody>
      </p:sp>
      <p:pic>
        <p:nvPicPr>
          <p:cNvPr id="8201" name="Picture 9" descr="IMG0197 (sim 19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20713"/>
            <a:ext cx="3348037" cy="2825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Rectangle 13" descr="Mármol marrón"/>
          <p:cNvSpPr>
            <a:spLocks noChangeArrowheads="1"/>
          </p:cNvSpPr>
          <p:nvPr/>
        </p:nvSpPr>
        <p:spPr bwMode="auto">
          <a:xfrm>
            <a:off x="179388" y="3213100"/>
            <a:ext cx="4104580" cy="3455988"/>
          </a:xfrm>
          <a:prstGeom prst="rect">
            <a:avLst/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s-E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anose="020F0704030504030204" pitchFamily="34" charset="0"/>
              </a:rPr>
              <a:t>SUELOS </a:t>
            </a:r>
            <a:r>
              <a:rPr lang="es-ES" sz="1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s-ES" sz="1400" dirty="0" smtClean="0">
                <a:latin typeface="Arial Rounded MT Bold" panose="020F0704030504030204" pitchFamily="34" charset="0"/>
              </a:rPr>
              <a:t>(LITOLOGÍA)</a:t>
            </a:r>
            <a:endParaRPr lang="es-ES" sz="1400" dirty="0"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s-ES" sz="1400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Influencia del Batolito de </a:t>
            </a:r>
            <a:r>
              <a:rPr lang="es-ES" sz="1400" dirty="0" err="1">
                <a:latin typeface="Arial Rounded MT Bold" panose="020F0704030504030204" pitchFamily="34" charset="0"/>
              </a:rPr>
              <a:t>Altavista</a:t>
            </a:r>
            <a:endParaRPr lang="es-ES" sz="1400" dirty="0">
              <a:latin typeface="Arial Rounded MT Bold" panose="020F0704030504030204" pitchFamily="34" charset="0"/>
            </a:endParaRP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 </a:t>
            </a:r>
            <a:r>
              <a:rPr lang="es-ES" sz="1400" dirty="0" err="1">
                <a:latin typeface="Arial Rounded MT Bold" panose="020F0704030504030204" pitchFamily="34" charset="0"/>
              </a:rPr>
              <a:t>Verdidolita</a:t>
            </a:r>
            <a:r>
              <a:rPr lang="es-ES" sz="1400" dirty="0">
                <a:latin typeface="Arial Rounded MT Bold" panose="020F0704030504030204" pitchFamily="34" charset="0"/>
              </a:rPr>
              <a:t> y Serpentinas</a:t>
            </a: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 </a:t>
            </a:r>
            <a:r>
              <a:rPr lang="es-ES" sz="1400" dirty="0" smtClean="0">
                <a:latin typeface="Arial Rounded MT Bold" panose="020F0704030504030204" pitchFamily="34" charset="0"/>
              </a:rPr>
              <a:t>(ígneas) </a:t>
            </a:r>
            <a:r>
              <a:rPr lang="es-ES" sz="1400" dirty="0">
                <a:latin typeface="Arial Rounded MT Bold" panose="020F0704030504030204" pitchFamily="34" charset="0"/>
              </a:rPr>
              <a:t>con influencia tectónica, 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Minerales:</a:t>
            </a:r>
            <a:r>
              <a:rPr lang="es-ES" sz="1400" dirty="0">
                <a:latin typeface="Arial Rounded MT Bold" panose="020F0704030504030204" pitchFamily="34" charset="0"/>
              </a:rPr>
              <a:t> Plagioclasas, Ortosas, Cuarzos, </a:t>
            </a: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Biotita, Accesorios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Asociación</a:t>
            </a:r>
            <a:r>
              <a:rPr lang="es-ES" sz="1400" dirty="0">
                <a:latin typeface="Arial Rounded MT Bold" panose="020F0704030504030204" pitchFamily="34" charset="0"/>
              </a:rPr>
              <a:t> de suelos Horizontes (HB)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Suelos</a:t>
            </a:r>
            <a:r>
              <a:rPr lang="es-ES" sz="1400" dirty="0">
                <a:latin typeface="Arial Rounded MT Bold" panose="020F0704030504030204" pitchFamily="34" charset="0"/>
              </a:rPr>
              <a:t> superficiales a Profundos, </a:t>
            </a: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con alguna influencia de cenizas volcánicas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Erosiones</a:t>
            </a:r>
            <a:r>
              <a:rPr lang="es-ES" sz="1400" dirty="0">
                <a:latin typeface="Arial Rounded MT Bold" panose="020F0704030504030204" pitchFamily="34" charset="0"/>
              </a:rPr>
              <a:t>: Difusa, cárcavas, </a:t>
            </a:r>
          </a:p>
          <a:p>
            <a:pPr>
              <a:defRPr/>
            </a:pPr>
            <a:r>
              <a:rPr lang="es-ES" sz="1400" dirty="0">
                <a:latin typeface="Arial Rounded MT Bold" panose="020F0704030504030204" pitchFamily="34" charset="0"/>
              </a:rPr>
              <a:t>movimientos en masa, derrumbes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Fertilidad natural</a:t>
            </a:r>
            <a:r>
              <a:rPr lang="es-ES" sz="1400" dirty="0">
                <a:latin typeface="Arial Rounded MT Bold" panose="020F0704030504030204" pitchFamily="34" charset="0"/>
              </a:rPr>
              <a:t>: baja, </a:t>
            </a:r>
            <a:r>
              <a:rPr lang="es-ES" sz="1400" dirty="0" err="1">
                <a:latin typeface="Arial Rounded MT Bold" panose="020F0704030504030204" pitchFamily="34" charset="0"/>
              </a:rPr>
              <a:t>CIC</a:t>
            </a:r>
            <a:r>
              <a:rPr lang="es-ES" sz="1400" dirty="0">
                <a:latin typeface="Arial Rounded MT Bold" panose="020F0704030504030204" pitchFamily="34" charset="0"/>
              </a:rPr>
              <a:t> alta, ácidos, 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Drenaje natural</a:t>
            </a:r>
            <a:r>
              <a:rPr lang="es-ES" sz="1400" dirty="0">
                <a:latin typeface="Arial Rounded MT Bold" panose="020F0704030504030204" pitchFamily="34" charset="0"/>
              </a:rPr>
              <a:t>: Bueno</a:t>
            </a:r>
          </a:p>
          <a:p>
            <a:pPr>
              <a:defRPr/>
            </a:pPr>
            <a:r>
              <a:rPr lang="es-ES" sz="1400" b="1" dirty="0">
                <a:latin typeface="Arial Rounded MT Bold" panose="020F0704030504030204" pitchFamily="34" charset="0"/>
              </a:rPr>
              <a:t>Texturas</a:t>
            </a:r>
            <a:r>
              <a:rPr lang="es-ES" sz="1400" dirty="0">
                <a:latin typeface="Arial Rounded MT Bold" panose="020F0704030504030204" pitchFamily="34" charset="0"/>
              </a:rPr>
              <a:t>: Francas</a:t>
            </a:r>
          </a:p>
          <a:p>
            <a:pPr>
              <a:defRPr/>
            </a:pPr>
            <a:endParaRPr lang="es-ES" sz="1400" dirty="0">
              <a:latin typeface="Arial Rounded MT Bold" panose="020F0704030504030204" pitchFamily="34" charset="0"/>
            </a:endParaRPr>
          </a:p>
        </p:txBody>
      </p:sp>
      <p:pic>
        <p:nvPicPr>
          <p:cNvPr id="8207" name="Picture 15" descr="derrum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4105275" cy="3168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9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 descr="2006_0629Imagen009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s-ES" sz="4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s-ES" sz="2000" b="1" dirty="0">
              <a:solidFill>
                <a:srgbClr val="99FF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itchFamily="34" charset="0"/>
            </a:endParaRP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s-ES" sz="4400" b="1" dirty="0">
                <a:solidFill>
                  <a:srgbClr val="99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itchFamily="34" charset="0"/>
              </a:rPr>
              <a:t>PRIORIDAES HASTA 2019</a:t>
            </a:r>
          </a:p>
        </p:txBody>
      </p:sp>
    </p:spTree>
    <p:extLst>
      <p:ext uri="{BB962C8B-B14F-4D97-AF65-F5344CB8AC3E}">
        <p14:creationId xmlns:p14="http://schemas.microsoft.com/office/powerpoint/2010/main" val="28427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5FF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40768"/>
            <a:ext cx="8686800" cy="5328592"/>
          </a:xfrm>
        </p:spPr>
        <p:txBody>
          <a:bodyPr/>
          <a:lstStyle/>
          <a:p>
            <a:pPr marL="0" indent="0" eaLnBrk="1" hangingPunct="1"/>
            <a:r>
              <a:rPr lang="es-ES" altLang="es-CO" sz="2300" dirty="0" smtClean="0"/>
              <a:t>Continuidad de los proyectos de monitoreo ambiental y consolidación del Observatorio Ambiental Local -</a:t>
            </a:r>
            <a:r>
              <a:rPr lang="es-ES" altLang="es-CO" sz="2300" dirty="0" err="1" smtClean="0"/>
              <a:t>OALSAP</a:t>
            </a:r>
            <a:endParaRPr lang="es-ES" altLang="es-CO" sz="2300" dirty="0" smtClean="0"/>
          </a:p>
          <a:p>
            <a:pPr marL="0" indent="0" eaLnBrk="1" hangingPunct="1"/>
            <a:r>
              <a:rPr lang="es-ES" altLang="es-CO" sz="2300" dirty="0" smtClean="0"/>
              <a:t>Gestión socioambiental en el manejo de quebradas y cuencas</a:t>
            </a:r>
          </a:p>
          <a:p>
            <a:pPr marL="0" indent="0" eaLnBrk="1" hangingPunct="1"/>
            <a:r>
              <a:rPr lang="es-ES" altLang="es-CO" sz="2300" dirty="0" smtClean="0"/>
              <a:t>Continuidad del proyecto de reconversión de sistemas de manejo agrotecnológicos</a:t>
            </a:r>
          </a:p>
          <a:p>
            <a:pPr marL="0" indent="0" eaLnBrk="1" hangingPunct="1"/>
            <a:r>
              <a:rPr lang="es-ES" altLang="es-CO" sz="2300" dirty="0" smtClean="0"/>
              <a:t>Continuidad y fortalecimiento de los proyectos de educación ambiental con énfasis en </a:t>
            </a:r>
            <a:r>
              <a:rPr lang="es-ES" altLang="es-CO" sz="2300" dirty="0" err="1" smtClean="0"/>
              <a:t>PRAE</a:t>
            </a:r>
            <a:r>
              <a:rPr lang="es-ES" altLang="es-CO" sz="2300" dirty="0" smtClean="0"/>
              <a:t> y formación de organizaciones sociales</a:t>
            </a:r>
          </a:p>
          <a:p>
            <a:pPr marL="0" indent="0" eaLnBrk="1" hangingPunct="1"/>
            <a:r>
              <a:rPr lang="es-ES" altLang="es-CO" sz="2300" dirty="0" smtClean="0"/>
              <a:t>Continuidad y fortalecimiento de los proyectos para el uso sostenible de los recursos naturales con énfasis en suelos, agua y bosques</a:t>
            </a:r>
          </a:p>
          <a:p>
            <a:pPr marL="0" indent="0" eaLnBrk="1" hangingPunct="1"/>
            <a:r>
              <a:rPr lang="es-ES" altLang="es-CO" sz="2300" dirty="0" smtClean="0"/>
              <a:t>Fortalecimiento en las intervenciones integrales en zonas de alto riesgo y organizaciones gestoras, incluyendo reubicación de viviendas y tratamiento de áreas críticas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07504" y="117376"/>
            <a:ext cx="8928992" cy="9353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PRIORIDADES DEL </a:t>
            </a:r>
            <a:r>
              <a:rPr lang="es-CO" sz="2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PAALSAP</a:t>
            </a:r>
            <a:r>
              <a:rPr lang="es-CO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CON MIRAS A LOGAR LA SOSTENIBILIDAD AMBIENTAL TERRITORIAL Y PREVENIR CONFLICTOS AMBIENTALES</a:t>
            </a:r>
            <a:endParaRPr lang="es-ES" sz="2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5FF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458200" cy="5105400"/>
          </a:xfrm>
        </p:spPr>
        <p:txBody>
          <a:bodyPr/>
          <a:lstStyle/>
          <a:p>
            <a:pPr eaLnBrk="1" hangingPunct="1"/>
            <a:r>
              <a:rPr lang="es-ES" altLang="zh-CN" sz="2400" dirty="0" smtClean="0">
                <a:ea typeface="宋体" charset="-122"/>
              </a:rPr>
              <a:t>Implementación del proyecto de reconocimiento y Conservación del patrimonio ambiental, histórico, arqueológico, urbanístico y arquitectónico</a:t>
            </a:r>
          </a:p>
          <a:p>
            <a:pPr eaLnBrk="1" hangingPunct="1"/>
            <a:r>
              <a:rPr lang="es-ES" altLang="zh-CN" sz="2400" dirty="0" smtClean="0">
                <a:ea typeface="宋体" charset="-122"/>
              </a:rPr>
              <a:t> Implementación del proyecto de fauna doméstica callejera</a:t>
            </a:r>
          </a:p>
          <a:p>
            <a:pPr eaLnBrk="1" hangingPunct="1"/>
            <a:r>
              <a:rPr lang="es-ES" altLang="zh-CN" sz="2400" dirty="0" smtClean="0">
                <a:ea typeface="宋体" charset="-122"/>
              </a:rPr>
              <a:t>Continuidad y fortalecimiento del programa </a:t>
            </a:r>
            <a:r>
              <a:rPr lang="es-ES" altLang="zh-CN" sz="2400" dirty="0" err="1" smtClean="0">
                <a:ea typeface="宋体" charset="-122"/>
              </a:rPr>
              <a:t>GIRS</a:t>
            </a:r>
            <a:endParaRPr lang="es-ES" altLang="zh-CN" sz="2400" dirty="0" smtClean="0">
              <a:ea typeface="宋体" charset="-122"/>
            </a:endParaRPr>
          </a:p>
          <a:p>
            <a:pPr eaLnBrk="1" hangingPunct="1"/>
            <a:r>
              <a:rPr lang="es-ES" altLang="zh-CN" sz="2400" dirty="0" smtClean="0">
                <a:ea typeface="宋体" charset="-122"/>
              </a:rPr>
              <a:t>Implementación del proyecto de nuevos desarrollos integrales con habitabilidad, incluyendo parques lineales y otras acciones</a:t>
            </a:r>
          </a:p>
          <a:p>
            <a:pPr eaLnBrk="1" hangingPunct="1"/>
            <a:r>
              <a:rPr lang="es-ES" altLang="zh-CN" sz="2400" dirty="0" smtClean="0">
                <a:ea typeface="宋体" charset="-122"/>
              </a:rPr>
              <a:t> Implementación del proyecto de fortalecimiento del hábitat rural orientado al agro y la soberanía alimentaria, en el marco del distrito agrario o rural</a:t>
            </a:r>
          </a:p>
          <a:p>
            <a:pPr eaLnBrk="1" hangingPunct="1">
              <a:buFontTx/>
              <a:buNone/>
            </a:pPr>
            <a:endParaRPr lang="es-ES" altLang="es-CO" sz="2400" dirty="0" smtClean="0"/>
          </a:p>
          <a:p>
            <a:pPr eaLnBrk="1" hangingPunct="1">
              <a:buFontTx/>
              <a:buNone/>
            </a:pPr>
            <a:endParaRPr lang="es-ES" altLang="es-CO" sz="2400" dirty="0" smtClean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07504" y="117376"/>
            <a:ext cx="8928992" cy="9353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PRIORIDADES DEL </a:t>
            </a:r>
            <a:r>
              <a:rPr lang="es-CO" sz="2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PAALSAP</a:t>
            </a:r>
            <a:r>
              <a:rPr lang="es-CO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CON MIRAS A LOGAR LA SOSTENIBILIDAD AMBIENTAL TERRITORIAL Y PREVENIR CONFLICTOS AMBIENTALES</a:t>
            </a:r>
            <a:endParaRPr lang="es-ES" sz="2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7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5FF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052736"/>
            <a:ext cx="8763000" cy="5516563"/>
          </a:xfrm>
        </p:spPr>
        <p:txBody>
          <a:bodyPr/>
          <a:lstStyle/>
          <a:p>
            <a:pPr eaLnBrk="1" hangingPunct="1">
              <a:defRPr/>
            </a:pPr>
            <a:r>
              <a:rPr lang="es-ES" altLang="zh-CN" sz="2400" dirty="0" smtClean="0">
                <a:ea typeface="宋体" charset="-122"/>
              </a:rPr>
              <a:t>Inicio de estudios para la implementación del proyecto de sistemas masivos de transporte ambiental y socialmente sostenibles</a:t>
            </a:r>
          </a:p>
          <a:p>
            <a:pPr eaLnBrk="1" hangingPunct="1">
              <a:defRPr/>
            </a:pPr>
            <a:r>
              <a:rPr lang="es-ES" altLang="zh-CN" sz="2400" dirty="0" smtClean="0">
                <a:ea typeface="宋体" charset="-122"/>
              </a:rPr>
              <a:t>Monitoreo y gestión del PAAL SADEP</a:t>
            </a:r>
          </a:p>
          <a:p>
            <a:pPr eaLnBrk="1" hangingPunct="1">
              <a:defRPr/>
            </a:pPr>
            <a:r>
              <a:rPr lang="es-ES" altLang="zh-CN" sz="2400" dirty="0" smtClean="0">
                <a:ea typeface="宋体" charset="-122"/>
              </a:rPr>
              <a:t>Implementación a los proyectos de producción mas limpia y  de promoción y acompañamiento de actividades productivas ambientalmente sanas</a:t>
            </a:r>
          </a:p>
          <a:p>
            <a:pPr eaLnBrk="1" hangingPunct="1">
              <a:defRPr/>
            </a:pPr>
            <a:r>
              <a:rPr lang="es-ES" altLang="zh-CN" sz="2400" dirty="0" smtClean="0">
                <a:ea typeface="宋体" charset="-122"/>
              </a:rPr>
              <a:t> Implementación del proyecto de valoración de los bienes y servicios ambientales de San Antonio de Prado</a:t>
            </a:r>
          </a:p>
          <a:p>
            <a:pPr eaLnBrk="1" hangingPunct="1">
              <a:defRPr/>
            </a:pPr>
            <a:r>
              <a:rPr lang="es-ES" altLang="zh-CN" sz="2400" dirty="0" smtClean="0">
                <a:ea typeface="宋体" charset="-122"/>
              </a:rPr>
              <a:t>Seguimiento y evaluación de la calidad del aire del corregimiento, y establecimiento de estaciones meteorológicas</a:t>
            </a:r>
          </a:p>
          <a:p>
            <a:pPr eaLnBrk="1" hangingPunct="1">
              <a:defRPr/>
            </a:pPr>
            <a:r>
              <a:rPr lang="es-ES" altLang="zh-CN" sz="2400" dirty="0" smtClean="0">
                <a:ea typeface="宋体" charset="-122"/>
              </a:rPr>
              <a:t>Continuidad de apoyo al manejo y cuidado de las áreas protegidas y ecosistemas estratégicos</a:t>
            </a:r>
          </a:p>
          <a:p>
            <a:pPr marL="0" indent="0" eaLnBrk="1" hangingPunct="1">
              <a:buFontTx/>
              <a:buNone/>
              <a:defRPr/>
            </a:pPr>
            <a:endParaRPr lang="es-ES" altLang="zh-CN" sz="2400" dirty="0" smtClean="0">
              <a:ea typeface="宋体" charset="-122"/>
            </a:endParaRPr>
          </a:p>
          <a:p>
            <a:pPr eaLnBrk="1" hangingPunct="1">
              <a:defRPr/>
            </a:pPr>
            <a:endParaRPr lang="es-ES" sz="2400" dirty="0" smtClean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07504" y="117376"/>
            <a:ext cx="8928992" cy="9353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CO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PRIORIDADES DEL </a:t>
            </a:r>
            <a:r>
              <a:rPr lang="es-CO" sz="2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PAALSAP</a:t>
            </a:r>
            <a:r>
              <a:rPr lang="es-CO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 CON MIRAS A LOGAR LA SOSTENIBILIDAD AMBIENTAL TERRITORIAL Y PREVENIR CONFLICTOS AMBIENTALES</a:t>
            </a:r>
            <a:endParaRPr lang="es-ES" sz="22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5FF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763000" cy="60960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s-ES" altLang="zh-CN" sz="2400" b="1" dirty="0" smtClean="0">
                <a:solidFill>
                  <a:srgbClr val="6B6BCF"/>
                </a:solidFill>
                <a:ea typeface="宋体" charset="-122"/>
              </a:rPr>
              <a:t>PRIORIZACIÓN DE GRANDES LINEAS DE ACCIÓN ENMARCADAS EN EL PAAL 2007-2019 Y EN EL PDL</a:t>
            </a:r>
          </a:p>
          <a:p>
            <a:pPr marL="0" indent="0" eaLnBrk="1" hangingPunct="1">
              <a:defRPr/>
            </a:pPr>
            <a:endParaRPr lang="es-ES" sz="2400" dirty="0" smtClean="0"/>
          </a:p>
          <a:p>
            <a:pPr marL="0" indent="0" eaLnBrk="1" hangingPunct="1">
              <a:buFontTx/>
              <a:buNone/>
              <a:defRPr/>
            </a:pPr>
            <a:endParaRPr lang="es-ES" sz="2400" dirty="0" smtClean="0"/>
          </a:p>
          <a:p>
            <a:pPr marL="0" indent="0" eaLnBrk="1" hangingPunct="1">
              <a:buFontTx/>
              <a:buAutoNum type="arabicPeriod"/>
              <a:defRPr/>
            </a:pPr>
            <a:r>
              <a:rPr lang="es-E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MONITOREOS AMBIENTALES Y OBSERVATORIO AMBIENTAL LOCAL </a:t>
            </a:r>
            <a:r>
              <a:rPr lang="es-ES" sz="2000" dirty="0" smtClean="0"/>
              <a:t>(aguas, suelos, movimientos en masa, bosques, biodiversidad, ruido, clima, humedales,  R.S., patrimonio, PAAL) (1200 millones en 4 años)</a:t>
            </a:r>
          </a:p>
          <a:p>
            <a:pPr marL="0" indent="0" eaLnBrk="1" hangingPunct="1">
              <a:buFontTx/>
              <a:buAutoNum type="arabicPeriod"/>
              <a:defRPr/>
            </a:pPr>
            <a:endParaRPr lang="es-ES" sz="2000" dirty="0" smtClean="0"/>
          </a:p>
          <a:p>
            <a:pPr marL="0" indent="0" eaLnBrk="1" hangingPunct="1">
              <a:buFontTx/>
              <a:buAutoNum type="arabicPeriod"/>
              <a:defRPr/>
            </a:pPr>
            <a:endParaRPr lang="es-ES" sz="2000" dirty="0" smtClean="0"/>
          </a:p>
          <a:p>
            <a:pPr marL="0" indent="0" eaLnBrk="1" hangingPunct="1">
              <a:buFontTx/>
              <a:buAutoNum type="arabicPeriod"/>
              <a:defRPr/>
            </a:pPr>
            <a:r>
              <a:rPr lang="es-E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ECOSISTEMAS ESTRATEGICOS Y AREAS PROTEGIDAS </a:t>
            </a:r>
            <a:r>
              <a:rPr lang="es-ES" sz="2000" dirty="0" smtClean="0"/>
              <a:t>(cuidado y manejo de las 7 reservas, Gestión de retiros de quebradas, cuidado  de Parques lineales, apoyo a acueductos comunitarios y zonas de nacimiento de quebradas, Conservación de Servicios Ambientales, Educación ambiental, cinturón verde) (12000 millones en 4 años)</a:t>
            </a:r>
          </a:p>
          <a:p>
            <a:pPr marL="0" indent="0" eaLnBrk="1" hangingPunct="1">
              <a:buFontTx/>
              <a:buAutoNum type="arabicPeriod"/>
              <a:defRPr/>
            </a:pPr>
            <a:endParaRPr lang="es-ES" sz="2000" dirty="0" smtClean="0"/>
          </a:p>
          <a:p>
            <a:pPr marL="0" indent="0" eaLnBrk="1" hangingPunct="1">
              <a:buFontTx/>
              <a:buAutoNum type="arabicPeriod"/>
              <a:defRPr/>
            </a:pPr>
            <a:endParaRPr lang="es-ES" sz="2400" dirty="0" smtClean="0"/>
          </a:p>
          <a:p>
            <a:pPr marL="0" indent="0" eaLnBrk="1" hangingPunct="1">
              <a:buFontTx/>
              <a:buAutoNum type="arabicPeriod"/>
              <a:defRPr/>
            </a:pPr>
            <a:endParaRPr lang="es-ES" sz="2400" dirty="0" smtClean="0"/>
          </a:p>
          <a:p>
            <a:pPr marL="0" indent="0" eaLnBrk="1" hangingPunct="1">
              <a:buFontTx/>
              <a:buAutoNum type="arabicPeriod"/>
              <a:defRPr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4924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5FFE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763000" cy="6096000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es-ES" altLang="zh-CN" sz="2400" b="1" dirty="0">
                <a:solidFill>
                  <a:srgbClr val="6B6BCF"/>
                </a:solidFill>
                <a:ea typeface="宋体" charset="-122"/>
              </a:rPr>
              <a:t>PRIORIZACIÓN DE GRANDES </a:t>
            </a:r>
            <a:r>
              <a:rPr lang="es-ES" altLang="zh-CN" sz="2400" b="1" dirty="0" err="1">
                <a:solidFill>
                  <a:srgbClr val="6B6BCF"/>
                </a:solidFill>
                <a:ea typeface="宋体" charset="-122"/>
              </a:rPr>
              <a:t>LINEAS</a:t>
            </a:r>
            <a:r>
              <a:rPr lang="es-ES" altLang="zh-CN" sz="2400" b="1" dirty="0">
                <a:solidFill>
                  <a:srgbClr val="6B6BCF"/>
                </a:solidFill>
                <a:ea typeface="宋体" charset="-122"/>
              </a:rPr>
              <a:t> DE ACCIÓN ENMARCADAS EN EL </a:t>
            </a:r>
            <a:r>
              <a:rPr lang="es-ES" altLang="zh-CN" sz="2400" b="1" dirty="0" err="1">
                <a:solidFill>
                  <a:srgbClr val="6B6BCF"/>
                </a:solidFill>
                <a:ea typeface="宋体" charset="-122"/>
              </a:rPr>
              <a:t>PAAL</a:t>
            </a:r>
            <a:r>
              <a:rPr lang="es-ES" altLang="zh-CN" sz="2400" b="1" dirty="0">
                <a:solidFill>
                  <a:srgbClr val="6B6BCF"/>
                </a:solidFill>
                <a:ea typeface="宋体" charset="-122"/>
              </a:rPr>
              <a:t> 2007-2019 Y EN EL </a:t>
            </a:r>
            <a:r>
              <a:rPr lang="es-ES" altLang="zh-CN" sz="2400" b="1" dirty="0" err="1">
                <a:solidFill>
                  <a:srgbClr val="6B6BCF"/>
                </a:solidFill>
                <a:ea typeface="宋体" charset="-122"/>
              </a:rPr>
              <a:t>PDL</a:t>
            </a:r>
            <a:endParaRPr lang="es-ES" altLang="zh-CN" sz="2400" b="1" dirty="0">
              <a:solidFill>
                <a:srgbClr val="6B6BCF"/>
              </a:solidFill>
              <a:ea typeface="宋体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s-ES" sz="2400" dirty="0" smtClean="0"/>
          </a:p>
          <a:p>
            <a:pPr marL="0" indent="0" eaLnBrk="1" hangingPunct="1">
              <a:buFontTx/>
              <a:buNone/>
              <a:defRPr/>
            </a:pPr>
            <a:endParaRPr lang="es-ES" sz="2400" dirty="0" smtClean="0"/>
          </a:p>
          <a:p>
            <a:pPr marL="0" indent="0" eaLnBrk="1" hangingPunct="1">
              <a:buFontTx/>
              <a:buAutoNum type="arabicPeriod" startAt="3"/>
              <a:defRPr/>
            </a:pPr>
            <a:r>
              <a:rPr lang="es-E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EDUCACIÓN Y CULTURA AMBIENTAL </a:t>
            </a:r>
            <a:r>
              <a:rPr lang="es-ES" sz="2000" dirty="0" smtClean="0">
                <a:solidFill>
                  <a:srgbClr val="000000"/>
                </a:solidFill>
              </a:rPr>
              <a:t>(Apoyo a PRAES y PROCEDAS locales, Mesa Ambiental, Campañas ambientales, difusión y medios, Participación ciudadana, Programa de residuos sólidos) (1600 millones en 4 años)</a:t>
            </a:r>
          </a:p>
          <a:p>
            <a:pPr marL="0" indent="0" eaLnBrk="1" hangingPunct="1">
              <a:buFontTx/>
              <a:buAutoNum type="arabicPeriod" startAt="3"/>
              <a:defRPr/>
            </a:pPr>
            <a:endParaRPr lang="es-ES" sz="2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Tx/>
              <a:buAutoNum type="arabicPeriod" startAt="3"/>
              <a:defRPr/>
            </a:pPr>
            <a:endParaRPr lang="es-ES" sz="2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Tx/>
              <a:buAutoNum type="arabicPeriod" startAt="3"/>
              <a:defRPr/>
            </a:pPr>
            <a:r>
              <a:rPr lang="es-E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RECONVERSIÓN AGROTECNOLÓGICA </a:t>
            </a:r>
            <a:r>
              <a:rPr lang="es-ES" sz="2000" dirty="0" smtClean="0"/>
              <a:t>(Apoyo al programa de reconversión </a:t>
            </a:r>
            <a:r>
              <a:rPr lang="es-ES" sz="2000" dirty="0" err="1" smtClean="0"/>
              <a:t>agrotecnológica</a:t>
            </a:r>
            <a:r>
              <a:rPr lang="es-ES" sz="2000" dirty="0" smtClean="0"/>
              <a:t>, establecimiento de sistemas integrados de producción y cambios de usos,  Programa de producción mas limpia y producción agroecológica, apoyo a la soberanía alimentaria urbana y rural,  Manejo de agroquímicos y Residuos Sólidos (6000 millones en 4 años)</a:t>
            </a:r>
          </a:p>
          <a:p>
            <a:pPr marL="0" indent="0" eaLnBrk="1" hangingPunct="1">
              <a:buFontTx/>
              <a:buAutoNum type="arabicPeriod" startAt="3"/>
              <a:defRPr/>
            </a:pPr>
            <a:endParaRPr lang="es-ES" sz="2000" dirty="0" smtClean="0"/>
          </a:p>
          <a:p>
            <a:pPr marL="0" indent="0" eaLnBrk="1" hangingPunct="1">
              <a:buFontTx/>
              <a:buAutoNum type="arabicPeriod" startAt="3"/>
              <a:defRPr/>
            </a:pPr>
            <a:endParaRPr lang="es-ES" sz="2400" dirty="0" smtClean="0"/>
          </a:p>
          <a:p>
            <a:pPr marL="0" indent="0" eaLnBrk="1" hangingPunct="1">
              <a:buFontTx/>
              <a:buAutoNum type="arabicPeriod" startAt="3"/>
              <a:defRPr/>
            </a:pPr>
            <a:endParaRPr lang="es-ES" sz="2400" dirty="0" smtClean="0"/>
          </a:p>
          <a:p>
            <a:pPr marL="0" indent="0" eaLnBrk="1" hangingPunct="1">
              <a:buFontTx/>
              <a:buAutoNum type="arabicPeriod" startAt="3"/>
              <a:defRPr/>
            </a:pPr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219573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388" y="620713"/>
            <a:ext cx="8785225" cy="59039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s-CO" sz="1600" dirty="0" smtClean="0">
                <a:latin typeface="Arial Rounded MT Bold" pitchFamily="34" charset="0"/>
              </a:rPr>
              <a:t>La supervivencia de los ecosistemas estratégicos radica en gran medida en la implementación de políticas sobre manejo y protección de áreas de conservación y en el cumplimiento de las normas existentes que estimulan el logro de este objetivo como las establecidas en: el Decreto-Ley 2811 de 1974 ; la ley 99 de 1993; el Decreto 900 de 1997 ; el artículo 250 de la Ley 223 de 1995 ; el Acuerdo municipal 57 de 2003, el decreto 953 de 2013 </a:t>
            </a:r>
          </a:p>
          <a:p>
            <a:pPr>
              <a:buFontTx/>
              <a:buNone/>
            </a:pPr>
            <a:endParaRPr lang="es-ES" altLang="es-CO" sz="1600" dirty="0" smtClean="0">
              <a:latin typeface="Arial Rounded MT Bold" pitchFamily="34" charset="0"/>
            </a:endParaRPr>
          </a:p>
          <a:p>
            <a:r>
              <a:rPr lang="es-ES" altLang="es-CO" sz="1600" dirty="0" smtClean="0">
                <a:latin typeface="Arial Rounded MT Bold" pitchFamily="34" charset="0"/>
              </a:rPr>
              <a:t>Por otro lado, son indispensables intensos y permanentes procesos de educación ambiental en los corregimientos, enfocados al cuidado y respeto por estas áreas.</a:t>
            </a:r>
          </a:p>
          <a:p>
            <a:pPr>
              <a:buFontTx/>
              <a:buNone/>
            </a:pPr>
            <a:endParaRPr lang="es-ES" altLang="es-CO" sz="1600" dirty="0" smtClean="0">
              <a:latin typeface="Arial Rounded MT Bold" pitchFamily="34" charset="0"/>
            </a:endParaRPr>
          </a:p>
          <a:p>
            <a:r>
              <a:rPr lang="es-ES" altLang="es-CO" sz="1600" dirty="0" smtClean="0">
                <a:latin typeface="Arial Rounded MT Bold" pitchFamily="34" charset="0"/>
              </a:rPr>
              <a:t>Es necesario ser muy cautelosos en programas de ecoturismo desbordados que sean realizados en las áreas destinadas a protección y a prestar otros servicios ambientales, sociales y económicos diferentes al ecoturismo como la producción de aguas para acueductos, reserva de biodiversidad, investigación, etc.</a:t>
            </a:r>
          </a:p>
          <a:p>
            <a:endParaRPr lang="es-ES" altLang="es-CO" sz="1600" dirty="0" smtClean="0">
              <a:latin typeface="Arial Rounded MT Bold" pitchFamily="34" charset="0"/>
            </a:endParaRPr>
          </a:p>
          <a:p>
            <a:r>
              <a:rPr lang="es-ES" altLang="es-CO" sz="1600" dirty="0" smtClean="0">
                <a:latin typeface="Arial Rounded MT Bold" pitchFamily="34" charset="0"/>
              </a:rPr>
              <a:t>Es muy importante la implementación de programas concertados de manejo alternativos  en las actividades agropecuarias y forestales tradicionales y en las zonas de amortiguamiento.</a:t>
            </a:r>
          </a:p>
          <a:p>
            <a:endParaRPr lang="es-ES" altLang="es-CO" sz="1600" dirty="0" smtClean="0">
              <a:latin typeface="Arial Rounded MT Bold" pitchFamily="34" charset="0"/>
            </a:endParaRPr>
          </a:p>
          <a:p>
            <a:r>
              <a:rPr lang="es-ES" altLang="es-CO" sz="1600" dirty="0" smtClean="0">
                <a:latin typeface="Arial Rounded MT Bold" pitchFamily="34" charset="0"/>
              </a:rPr>
              <a:t>Las zonas de ecosistemas estratégicos en los corregimientos deben negociar con el Área urbana de Medellín, </a:t>
            </a:r>
            <a:r>
              <a:rPr lang="es-ES" altLang="es-CO" sz="1600" dirty="0" err="1" smtClean="0">
                <a:latin typeface="Arial Rounded MT Bold" pitchFamily="34" charset="0"/>
              </a:rPr>
              <a:t>Itagüi</a:t>
            </a:r>
            <a:r>
              <a:rPr lang="es-ES" altLang="es-CO" sz="1600" dirty="0" smtClean="0">
                <a:latin typeface="Arial Rounded MT Bold" pitchFamily="34" charset="0"/>
              </a:rPr>
              <a:t> y otros municipios del Valle de Aburrá una contraprestación por los bienes y servicios ambientales que aportan a estas centralidades.</a:t>
            </a:r>
          </a:p>
        </p:txBody>
      </p:sp>
      <p:sp>
        <p:nvSpPr>
          <p:cNvPr id="3" name="Rectangle 2" descr="Esferas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PERSPECTIVAS</a:t>
            </a:r>
          </a:p>
        </p:txBody>
      </p:sp>
    </p:spTree>
    <p:extLst>
      <p:ext uri="{BB962C8B-B14F-4D97-AF65-F5344CB8AC3E}">
        <p14:creationId xmlns:p14="http://schemas.microsoft.com/office/powerpoint/2010/main" val="364061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Esferas"/>
          <p:cNvSpPr>
            <a:spLocks noGrp="1" noChangeArrowheads="1"/>
          </p:cNvSpPr>
          <p:nvPr>
            <p:ph type="title"/>
          </p:nvPr>
        </p:nvSpPr>
        <p:spPr>
          <a:xfrm>
            <a:off x="0" y="2204864"/>
            <a:ext cx="9144000" cy="685800"/>
          </a:xfrm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ES" sz="3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0321627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15 Grupo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222" name="Picture 10" descr="E:\Mis imágenes hasta mayo 2010\2009_1009Imagen\2009_1009(025)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4305300"/>
              <a:ext cx="34036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1" descr="E:\Mis imágenes hasta mayo 2010\2009_1018Imagen\2009_1015(018)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14800"/>
              <a:ext cx="36576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4" name="22 Grupo"/>
            <p:cNvGrpSpPr>
              <a:grpSpLocks/>
            </p:cNvGrpSpPr>
            <p:nvPr/>
          </p:nvGrpSpPr>
          <p:grpSpPr bwMode="auto">
            <a:xfrm>
              <a:off x="0" y="0"/>
              <a:ext cx="4211638" cy="4191000"/>
              <a:chOff x="1" y="0"/>
              <a:chExt cx="4211443" cy="4191000"/>
            </a:xfrm>
          </p:grpSpPr>
          <p:pic>
            <p:nvPicPr>
              <p:cNvPr id="9232" name="Picture 2" descr="E:\Mis imágenes hasta mayo 2010\2009-01-30\01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3505200" cy="2375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3" name="Picture 12" descr="E:\Mis imágenes hasta mayo 2010\2009_1018Imagen\2009_1015(036)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1905000"/>
                <a:ext cx="3373244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2"/>
              <p:cNvSpPr txBox="1">
                <a:spLocks noChangeArrowheads="1"/>
              </p:cNvSpPr>
              <p:nvPr/>
            </p:nvSpPr>
            <p:spPr>
              <a:xfrm>
                <a:off x="304787" y="1447800"/>
                <a:ext cx="2819269" cy="457200"/>
              </a:xfrm>
              <a:prstGeom prst="rect">
                <a:avLst/>
              </a:prstGeom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200" b="1" kern="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+mj-ea"/>
                    <a:cs typeface="+mj-cs"/>
                  </a:rPr>
                  <a:t>PRODUCCIÓN DE ALIMENTOS</a:t>
                </a:r>
                <a:endParaRPr lang="es-ES" sz="1200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endParaRPr>
              </a:p>
            </p:txBody>
          </p:sp>
        </p:grpSp>
        <p:sp>
          <p:nvSpPr>
            <p:cNvPr id="20" name="Rectangle 2"/>
            <p:cNvSpPr txBox="1">
              <a:spLocks noChangeArrowheads="1"/>
            </p:cNvSpPr>
            <p:nvPr/>
          </p:nvSpPr>
          <p:spPr>
            <a:xfrm>
              <a:off x="838200" y="4114800"/>
              <a:ext cx="2743200" cy="6858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kern="0" dirty="0">
                  <a:latin typeface="Arial Rounded MT Bold" panose="020F0704030504030204" pitchFamily="34" charset="0"/>
                  <a:ea typeface="+mj-ea"/>
                  <a:cs typeface="+mj-cs"/>
                </a:rPr>
                <a:t>CONTENCIÓN DEL EXPANSIONISMO URBANO</a:t>
              </a:r>
              <a:endParaRPr lang="es-ES" sz="1200" kern="0" dirty="0"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sp>
          <p:nvSpPr>
            <p:cNvPr id="21" name="Rectangle 2"/>
            <p:cNvSpPr txBox="1">
              <a:spLocks noChangeArrowheads="1"/>
            </p:cNvSpPr>
            <p:nvPr/>
          </p:nvSpPr>
          <p:spPr>
            <a:xfrm>
              <a:off x="4495800" y="4419600"/>
              <a:ext cx="2438400" cy="7620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b="1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REGULACIÓN CLIMÁTICA Y DEPURACIÓN DEL AIRE</a:t>
              </a:r>
              <a:endParaRPr lang="es-ES" sz="1200" kern="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  <p:grpSp>
          <p:nvGrpSpPr>
            <p:cNvPr id="9227" name="21 Grupo"/>
            <p:cNvGrpSpPr>
              <a:grpSpLocks/>
            </p:cNvGrpSpPr>
            <p:nvPr/>
          </p:nvGrpSpPr>
          <p:grpSpPr bwMode="auto">
            <a:xfrm>
              <a:off x="4343400" y="0"/>
              <a:ext cx="4800600" cy="4379913"/>
              <a:chOff x="4343400" y="0"/>
              <a:chExt cx="4800600" cy="4380565"/>
            </a:xfrm>
          </p:grpSpPr>
          <p:pic>
            <p:nvPicPr>
              <p:cNvPr id="9229" name="Picture 8" descr="E:\Mis imágenes hasta mayo 2010\2009_0701Imagen\2009_0701Imagen0074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3400" y="0"/>
                <a:ext cx="3204315" cy="2362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0" name="Picture 13" descr="E:\Mis imágenes hasta mayo 2010\2010_01_02\IMG_0314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00" y="2133600"/>
                <a:ext cx="3048000" cy="2246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2"/>
              <p:cNvSpPr txBox="1">
                <a:spLocks noChangeArrowheads="1"/>
              </p:cNvSpPr>
              <p:nvPr/>
            </p:nvSpPr>
            <p:spPr>
              <a:xfrm>
                <a:off x="5068888" y="1916398"/>
                <a:ext cx="2438400" cy="436627"/>
              </a:xfrm>
              <a:prstGeom prst="rect">
                <a:avLst/>
              </a:prstGeom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ES" sz="1200" b="1" kern="0" dirty="0">
                    <a:solidFill>
                      <a:schemeClr val="bg1"/>
                    </a:solidFill>
                    <a:latin typeface="Arial Rounded MT Bold" panose="020F0704030504030204" pitchFamily="34" charset="0"/>
                    <a:ea typeface="+mj-ea"/>
                    <a:cs typeface="+mj-cs"/>
                  </a:rPr>
                  <a:t>RECREACIÓN Y EDUCACIÓN AMBIENTAL</a:t>
                </a:r>
                <a:endParaRPr lang="es-ES" sz="1200" kern="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+mj-cs"/>
                </a:endParaRPr>
              </a:p>
            </p:txBody>
          </p:sp>
        </p:grpSp>
        <p:sp>
          <p:nvSpPr>
            <p:cNvPr id="13" name="Rectangle 2"/>
            <p:cNvSpPr txBox="1">
              <a:spLocks noChangeArrowheads="1"/>
            </p:cNvSpPr>
            <p:nvPr/>
          </p:nvSpPr>
          <p:spPr>
            <a:xfrm>
              <a:off x="152400" y="0"/>
              <a:ext cx="8839200" cy="381000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BIENES Y SERVICIOS </a:t>
              </a:r>
              <a:r>
                <a:rPr lang="es-ES" b="1" kern="0" dirty="0" err="1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ECOSISTEMICOS</a:t>
              </a:r>
              <a:r>
                <a:rPr lang="es-ES" b="1" kern="0" dirty="0">
                  <a:solidFill>
                    <a:schemeClr val="tx2"/>
                  </a:solidFill>
                  <a:latin typeface="Arial Rounded MT Bold" panose="020F0704030504030204" pitchFamily="34" charset="0"/>
                  <a:ea typeface="+mj-ea"/>
                  <a:cs typeface="+mj-cs"/>
                </a:rPr>
                <a:t> DEL ROMERAL</a:t>
              </a:r>
              <a:endParaRPr lang="es-ES" kern="0" dirty="0">
                <a:solidFill>
                  <a:schemeClr val="tx2"/>
                </a:solidFill>
                <a:latin typeface="Arial Rounded MT Bold" panose="020F0704030504030204" pitchFamily="34" charset="0"/>
                <a:ea typeface="+mj-ea"/>
                <a:cs typeface="+mj-cs"/>
              </a:endParaRPr>
            </a:p>
          </p:txBody>
        </p:sp>
      </p:grpSp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402717"/>
              </p:ext>
            </p:extLst>
          </p:nvPr>
        </p:nvGraphicFramePr>
        <p:xfrm>
          <a:off x="58602" y="12971"/>
          <a:ext cx="9049902" cy="6934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6390"/>
                <a:gridCol w="1827204"/>
                <a:gridCol w="1907739"/>
                <a:gridCol w="886783"/>
                <a:gridCol w="1431786"/>
              </a:tblGrid>
              <a:tr h="773930"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solidFill>
                            <a:schemeClr val="bg1"/>
                          </a:solidFill>
                        </a:rPr>
                        <a:t>ACUEDUCTO EN SAP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solidFill>
                            <a:schemeClr val="bg1"/>
                          </a:solidFill>
                        </a:rPr>
                        <a:t>CUENCA ABASTECEDORA </a:t>
                      </a:r>
                      <a:r>
                        <a:rPr lang="es-CO" sz="1000" dirty="0" smtClean="0">
                          <a:solidFill>
                            <a:schemeClr val="bg1"/>
                          </a:solidFill>
                        </a:rPr>
                        <a:t>(OFERTA PARA EL ACUEDUCTO)</a:t>
                      </a:r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solidFill>
                            <a:schemeClr val="bg1"/>
                          </a:solidFill>
                        </a:rPr>
                        <a:t>ZONA QUE</a:t>
                      </a:r>
                      <a:r>
                        <a:rPr lang="es-CO" sz="1400" baseline="0" dirty="0" smtClean="0">
                          <a:solidFill>
                            <a:schemeClr val="bg1"/>
                          </a:solidFill>
                        </a:rPr>
                        <a:t> SURTE </a:t>
                      </a:r>
                      <a:r>
                        <a:rPr lang="es-CO" sz="1000" baseline="0" dirty="0" smtClean="0">
                          <a:solidFill>
                            <a:schemeClr val="bg1"/>
                          </a:solidFill>
                        </a:rPr>
                        <a:t>(DEMANDA PARA EL ACUEDUCTO)</a:t>
                      </a:r>
                      <a:endParaRPr lang="es-CO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solidFill>
                            <a:schemeClr val="bg1"/>
                          </a:solidFill>
                        </a:rPr>
                        <a:t>TIPO DE AGUA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>
                          <a:solidFill>
                            <a:schemeClr val="bg1"/>
                          </a:solidFill>
                        </a:rPr>
                        <a:t>N° USUARIOS (VIVIENDAS)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CORPORACIÓN ACUEDUCTO SAN JOSÉ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err="1" smtClean="0"/>
                        <a:t>LIMONA-CHAPARRALA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V. San José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Potable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121 + 3 I.E.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SAN JOSÉ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err="1" smtClean="0"/>
                        <a:t>LIMONA-CHAPARRALA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V. San José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80 + 20 </a:t>
                      </a:r>
                      <a:r>
                        <a:rPr lang="es-CO" sz="1200" dirty="0" err="1" smtClean="0"/>
                        <a:t>agrop</a:t>
                      </a:r>
                      <a:r>
                        <a:rPr lang="es-CO" sz="1200" dirty="0" smtClean="0"/>
                        <a:t>.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MANANTIAL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LA MANGUALA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baseline="0" dirty="0" smtClean="0"/>
                        <a:t>V. Florida, Potrerito , otros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Potable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400+ 3IE+ 2 E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s-CO" sz="1200" dirty="0" smtClean="0"/>
                        <a:t>ACUEDUCTO COMUNITARIO LA FLORIDA 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LA </a:t>
                      </a:r>
                      <a:r>
                        <a:rPr lang="es-CO" sz="1200" dirty="0" err="1" smtClean="0"/>
                        <a:t>LIMONA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V. La Florida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96+50*+10agr+5E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s-CO" sz="1200" dirty="0" smtClean="0"/>
                        <a:t>ACUEDUCTO COMUNITARIO VERGEL SUR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LA </a:t>
                      </a:r>
                      <a:r>
                        <a:rPr lang="es-CO" sz="1200" dirty="0" err="1" smtClean="0"/>
                        <a:t>LIMONA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Vergel Sur, Los Vargas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110+10fcas+1AI+1E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EL VERGEL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LA MANGUALA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Vergel Centro, sec. Florida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Potable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1.250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POTRERITO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LA MANGUALA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V. Potrerito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120 +</a:t>
                      </a:r>
                      <a:r>
                        <a:rPr lang="es-CO" sz="1200" baseline="0" dirty="0" smtClean="0"/>
                        <a:t> 20agro,AI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PALO BLANCO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LA CHORRERA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err="1" smtClean="0"/>
                        <a:t>PaloBlanco</a:t>
                      </a:r>
                      <a:r>
                        <a:rPr lang="es-CO" sz="1200" dirty="0" smtClean="0"/>
                        <a:t>, Salinas,  </a:t>
                      </a:r>
                      <a:r>
                        <a:rPr lang="es-CO" sz="1200" dirty="0" err="1" smtClean="0"/>
                        <a:t>M.A</a:t>
                      </a:r>
                      <a:r>
                        <a:rPr lang="es-CO" sz="1200" dirty="0" smtClean="0"/>
                        <a:t>.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250-300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 NARANJITOS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BARRO AZUL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Naranjitos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250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CORPORACIÓN ACUEDUCTO</a:t>
                      </a:r>
                      <a:r>
                        <a:rPr lang="es-CO" sz="1200" baseline="0" dirty="0" smtClean="0"/>
                        <a:t> MONTAÑITA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CANDELA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V. Montañita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Potable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97 + 1IE</a:t>
                      </a:r>
                      <a:r>
                        <a:rPr lang="es-CO" sz="1200" baseline="0" dirty="0" smtClean="0"/>
                        <a:t> + 1 </a:t>
                      </a:r>
                      <a:r>
                        <a:rPr lang="es-CO" sz="1200" baseline="0" dirty="0" err="1" smtClean="0"/>
                        <a:t>AI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MONTAÑITA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CANDELA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V. Montañita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105 (</a:t>
                      </a:r>
                      <a:r>
                        <a:rPr lang="es-CO" sz="1200" dirty="0" err="1" smtClean="0"/>
                        <a:t>fcas</a:t>
                      </a:r>
                      <a:r>
                        <a:rPr lang="es-CO" sz="1200" dirty="0" smtClean="0"/>
                        <a:t>), 10 </a:t>
                      </a:r>
                      <a:r>
                        <a:rPr lang="es-CO" sz="1200" dirty="0" err="1" smtClean="0"/>
                        <a:t>AI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ARCO IRIS 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err="1" smtClean="0"/>
                        <a:t>GUAPANTE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Sector </a:t>
                      </a:r>
                      <a:r>
                        <a:rPr lang="es-CO" sz="1200" dirty="0" err="1" smtClean="0"/>
                        <a:t>Altavista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Potable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CORPORACIÓN ACUEDUCTO LA </a:t>
                      </a:r>
                      <a:r>
                        <a:rPr lang="es-CO" sz="1200" dirty="0" err="1" smtClean="0"/>
                        <a:t>SORBETANA</a:t>
                      </a:r>
                      <a:r>
                        <a:rPr lang="es-CO" sz="1200" dirty="0" smtClean="0"/>
                        <a:t>  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err="1" smtClean="0"/>
                        <a:t>SORBETANA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El Salado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Potable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100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LOS PINOS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ISABELA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Sectores La Verde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86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</a:t>
                      </a:r>
                      <a:r>
                        <a:rPr lang="es-CO" sz="1200" dirty="0" err="1" smtClean="0"/>
                        <a:t>COMUNIT</a:t>
                      </a:r>
                      <a:r>
                        <a:rPr lang="es-CO" sz="1200" dirty="0" smtClean="0"/>
                        <a:t>. CAMELIAS P. ALTA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ZULIA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Sectores La Verde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55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LA VERDE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INDIO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Sectores La Verde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230-250</a:t>
                      </a:r>
                      <a:r>
                        <a:rPr lang="es-CO" sz="1200" baseline="0" dirty="0" smtClean="0"/>
                        <a:t> + 2 </a:t>
                      </a:r>
                      <a:r>
                        <a:rPr lang="es-CO" sz="1200" baseline="0" dirty="0" err="1" smtClean="0"/>
                        <a:t>AI</a:t>
                      </a:r>
                      <a:endParaRPr lang="es-CO" sz="1200" dirty="0"/>
                    </a:p>
                  </a:txBody>
                  <a:tcPr/>
                </a:tc>
              </a:tr>
              <a:tr h="290224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COMUNITARIO  SANTA RITA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Sectores La Verde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45</a:t>
                      </a:r>
                      <a:endParaRPr lang="es-CO" sz="1200" dirty="0"/>
                    </a:p>
                  </a:txBody>
                  <a:tcPr/>
                </a:tc>
              </a:tr>
              <a:tr h="419212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ACUEDUCTO </a:t>
                      </a:r>
                      <a:r>
                        <a:rPr lang="es-CO" sz="1200" dirty="0" err="1" smtClean="0"/>
                        <a:t>EPM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dirty="0" smtClean="0"/>
                        <a:t>MANGUALA, DESPENSA, EL HATO, DOÑA MARÍA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Parte Central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dirty="0" smtClean="0"/>
                        <a:t>Potable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200" dirty="0"/>
                    </a:p>
                  </a:txBody>
                  <a:tcPr/>
                </a:tc>
              </a:tr>
              <a:tr h="239215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OTROS (La Loma,</a:t>
                      </a:r>
                      <a:r>
                        <a:rPr lang="es-CO" sz="1200" baseline="0" dirty="0" smtClean="0"/>
                        <a:t> El Salado, Las Coles)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Varias 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900" dirty="0" smtClean="0">
                          <a:latin typeface="Arial" pitchFamily="34" charset="0"/>
                          <a:cs typeface="Arial" pitchFamily="34" charset="0"/>
                        </a:rPr>
                        <a:t>Sectores Montañita y El Salado</a:t>
                      </a:r>
                      <a:endParaRPr lang="es-CO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72-82</a:t>
                      </a:r>
                      <a:endParaRPr lang="es-CO" sz="1200" dirty="0"/>
                    </a:p>
                  </a:txBody>
                  <a:tcPr/>
                </a:tc>
              </a:tr>
              <a:tr h="483706"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OTROS</a:t>
                      </a:r>
                      <a:r>
                        <a:rPr lang="es-CO" sz="1200" baseline="0" dirty="0" smtClean="0"/>
                        <a:t> INDUSTRIALES (</a:t>
                      </a:r>
                      <a:r>
                        <a:rPr lang="es-CO" sz="1200" baseline="0" dirty="0" err="1" smtClean="0"/>
                        <a:t>Bavaria</a:t>
                      </a:r>
                      <a:r>
                        <a:rPr lang="es-CO" sz="1200" baseline="0" dirty="0" smtClean="0"/>
                        <a:t>, </a:t>
                      </a:r>
                      <a:r>
                        <a:rPr lang="es-CO" sz="1200" baseline="0" dirty="0" err="1" smtClean="0"/>
                        <a:t>Coltejer</a:t>
                      </a:r>
                      <a:r>
                        <a:rPr lang="es-CO" sz="1200" baseline="0" dirty="0" smtClean="0"/>
                        <a:t>, agroindustrias, trucheras), I. E. </a:t>
                      </a:r>
                      <a:r>
                        <a:rPr lang="es-CO" sz="1200" baseline="0" dirty="0" err="1" smtClean="0"/>
                        <a:t>SJO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Varias 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(Agro)Industrias , e I.E.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Cruda</a:t>
                      </a:r>
                      <a:endParaRPr lang="es-CO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/>
                        <a:t>&gt;700m</a:t>
                      </a:r>
                      <a:r>
                        <a:rPr lang="es-CO" sz="1200" baseline="30000" dirty="0" smtClean="0"/>
                        <a:t>3</a:t>
                      </a:r>
                      <a:r>
                        <a:rPr lang="es-CO" sz="1200" dirty="0" smtClean="0"/>
                        <a:t>/</a:t>
                      </a:r>
                      <a:r>
                        <a:rPr lang="es-CO" sz="1200" dirty="0" err="1" smtClean="0"/>
                        <a:t>seg</a:t>
                      </a:r>
                      <a:endParaRPr lang="es-CO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28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800019"/>
              </p:ext>
            </p:extLst>
          </p:nvPr>
        </p:nvGraphicFramePr>
        <p:xfrm>
          <a:off x="4656" y="0"/>
          <a:ext cx="9139343" cy="68933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19759"/>
                <a:gridCol w="2055697"/>
                <a:gridCol w="3563887"/>
              </a:tblGrid>
              <a:tr h="4186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dirty="0" smtClean="0"/>
                        <a:t>PREDIO CON </a:t>
                      </a:r>
                      <a:r>
                        <a:rPr lang="es-CO" sz="1400" dirty="0" err="1" smtClean="0"/>
                        <a:t>BSA</a:t>
                      </a:r>
                      <a:r>
                        <a:rPr lang="es-CO" sz="1400" dirty="0" smtClean="0"/>
                        <a:t> EN SAP (</a:t>
                      </a:r>
                      <a:r>
                        <a:rPr lang="es-CO" sz="1400" dirty="0" err="1" smtClean="0"/>
                        <a:t>CBML</a:t>
                      </a:r>
                      <a:r>
                        <a:rPr lang="es-CO" sz="1400" dirty="0" smtClean="0"/>
                        <a:t>)</a:t>
                      </a:r>
                    </a:p>
                    <a:p>
                      <a:pPr algn="ctr"/>
                      <a:r>
                        <a:rPr lang="es-CO" sz="1400" dirty="0" smtClean="0"/>
                        <a:t>(OFERTA)</a:t>
                      </a:r>
                      <a:endParaRPr lang="es-CO" sz="14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ZONA QUE</a:t>
                      </a:r>
                      <a:r>
                        <a:rPr lang="es-CO" sz="1400" baseline="0" dirty="0" smtClean="0"/>
                        <a:t> SURTE DE AGUA (DEMANDA)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TIPO DE SERVICIO (PRINCIPAL Y COMPLEMENTARIOS)</a:t>
                      </a:r>
                      <a:endParaRPr lang="es-CO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8131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80020000032, 80020000031, 80020000033, 80020000065, 80020000066</a:t>
                      </a:r>
                      <a:endParaRPr lang="es-CO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LA FLORIDA, SECTORES DEL VERGEL Y VERGEL SUR, SAN JOSÉ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RECREACIÓN, EDUCACIÓN, CONTROL EROSIÓN, CAPTURA CARBONO,</a:t>
                      </a:r>
                      <a:r>
                        <a:rPr lang="es-CO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OTROS 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80020000068, 80020000069, 80020000070, 80020000071, 80020000072, 80020000073, 80020000074, 80020000075, 80020000076, 80020000077, 80030000006, 80030000007, 80030000008, 80030000009, 80030000063, 80030000098, 80030000099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VERGEL CENTRO, SECTORES PARTE CENTRAL, SECTORES ZONA DE EXPANSIÓN 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RECREACIÓN, EDUCACIÓN, CONTROL EROSIÓN, PAISAJE, INVESTIGACIÓN, CAPTURA CARBONO, 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80020000070, 80030000025, 80030000026, 80040000118, 80040000126, 80040000193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MONTAÑITA, PARTE CENTRAL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CONTROL EROSIÓN, CAPTURA CARBONO,</a:t>
                      </a:r>
                      <a:r>
                        <a:rPr lang="es-CO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80030000042, 80030000043, 80030000044, 80030000047, 80030000070, 80890080004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NARANJITOS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CONTROL EROSIÓN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80040000122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MONTAÑITA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CONTROL EROSIÓN, CAPTURA CARBONO,</a:t>
                      </a:r>
                      <a:r>
                        <a:rPr lang="es-CO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80050000032, 80050000056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SECTORES DE LA VERDE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CONTROL EROSIÓN, PAISAJE, CAPTURA CARBONO, OTROS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80050000055, 80050000056, 80050000057, 8005000005, 80050000060, 80050000075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SECTORES DE LA VERDE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CONTROL EROSIÓN, PAISAJE, CAPTURA CARBONO, OTROS </a:t>
                      </a: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80060000106, 80060000109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EL SALADO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CONTROL EROSIÓN, PAISAJE, CAPTURA CARBONO, 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  <a:tr h="181314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80070000047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SECTORES DE ALTAVISTA</a:t>
                      </a:r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dirty="0" smtClean="0">
                          <a:latin typeface="Arial" pitchFamily="34" charset="0"/>
                          <a:cs typeface="Arial" pitchFamily="34" charset="0"/>
                        </a:rPr>
                        <a:t>AGUA</a:t>
                      </a:r>
                      <a:r>
                        <a:rPr lang="es-CO" sz="1200" dirty="0" smtClean="0">
                          <a:latin typeface="Arial" pitchFamily="34" charset="0"/>
                          <a:cs typeface="Arial" pitchFamily="34" charset="0"/>
                        </a:rPr>
                        <a:t>, BIODIVERSIDAD, RECREACIÓN, EDUCACIÓN, CONTROL EROSIÓN, PAISAJE, INVESTIGACIÓN, CAPTURA CARBONO, OTROS </a:t>
                      </a:r>
                    </a:p>
                    <a:p>
                      <a:endParaRPr lang="es-CO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36000" marT="36000" marB="3600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67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4" descr="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785225" cy="51117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HIDROLOGÍA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4496" y="970845"/>
            <a:ext cx="6861078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Rectangle 6" descr="Gotas de agua"/>
          <p:cNvSpPr>
            <a:spLocks noChangeArrowheads="1"/>
          </p:cNvSpPr>
          <p:nvPr/>
        </p:nvSpPr>
        <p:spPr bwMode="auto">
          <a:xfrm>
            <a:off x="1691680" y="3717032"/>
            <a:ext cx="3062750" cy="3140968"/>
          </a:xfrm>
          <a:prstGeom prst="rect">
            <a:avLst/>
          </a:prstGeom>
          <a:gradFill>
            <a:gsLst>
              <a:gs pos="87000">
                <a:srgbClr val="ECF1F8"/>
              </a:gs>
              <a:gs pos="72000">
                <a:schemeClr val="accent5">
                  <a:lumMod val="20000"/>
                  <a:lumOff val="80000"/>
                </a:schemeClr>
              </a:gs>
              <a:gs pos="31000">
                <a:schemeClr val="accent1">
                  <a:tint val="44500"/>
                  <a:satMod val="160000"/>
                </a:schemeClr>
              </a:gs>
              <a:gs pos="9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altLang="es-CO" sz="1200" b="1" dirty="0">
                <a:latin typeface="Arial" charset="0"/>
              </a:rPr>
              <a:t>CUENCA PRINCIPAL: Doña María</a:t>
            </a:r>
          </a:p>
          <a:p>
            <a:pPr eaLnBrk="1" hangingPunct="1"/>
            <a:endParaRPr lang="es-ES" altLang="es-CO" sz="1200" b="1" dirty="0">
              <a:latin typeface="Arial" charset="0"/>
            </a:endParaRPr>
          </a:p>
          <a:p>
            <a:pPr eaLnBrk="1" hangingPunct="1"/>
            <a:r>
              <a:rPr lang="es-ES" altLang="es-CO" sz="1200" b="1" dirty="0">
                <a:latin typeface="Arial" charset="0"/>
              </a:rPr>
              <a:t>MICROCUENCAS TRIBUTANTES: 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 &gt;20, </a:t>
            </a:r>
            <a:r>
              <a:rPr lang="es-ES" altLang="es-CO" sz="1200" dirty="0"/>
              <a:t> </a:t>
            </a:r>
            <a:r>
              <a:rPr lang="es-ES" altLang="es-CO" sz="1200" b="1" dirty="0">
                <a:latin typeface="Arial" charset="0"/>
              </a:rPr>
              <a:t>muy jóvenes (La Manguala, La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Despensa, La </a:t>
            </a:r>
            <a:r>
              <a:rPr lang="es-ES" altLang="es-CO" sz="1200" b="1" dirty="0" err="1">
                <a:latin typeface="Arial" charset="0"/>
              </a:rPr>
              <a:t>Limona</a:t>
            </a:r>
            <a:r>
              <a:rPr lang="es-ES" altLang="es-CO" sz="1200" b="1" dirty="0">
                <a:latin typeface="Arial" charset="0"/>
              </a:rPr>
              <a:t>, La </a:t>
            </a:r>
            <a:r>
              <a:rPr lang="es-ES" altLang="es-CO" sz="1200" b="1" dirty="0" err="1">
                <a:latin typeface="Arial" charset="0"/>
              </a:rPr>
              <a:t>Cabuyala</a:t>
            </a:r>
            <a:r>
              <a:rPr lang="es-ES" altLang="es-CO" sz="1200" b="1" dirty="0">
                <a:latin typeface="Arial" charset="0"/>
              </a:rPr>
              <a:t>,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La Jacinta, La </a:t>
            </a:r>
            <a:r>
              <a:rPr lang="es-ES" altLang="es-CO" sz="1200" b="1" dirty="0" err="1">
                <a:latin typeface="Arial" charset="0"/>
              </a:rPr>
              <a:t>Cañaita</a:t>
            </a:r>
            <a:r>
              <a:rPr lang="es-ES" altLang="es-CO" sz="1200" b="1" dirty="0">
                <a:latin typeface="Arial" charset="0"/>
              </a:rPr>
              <a:t>, La Zorrita, etc.)</a:t>
            </a:r>
          </a:p>
          <a:p>
            <a:pPr eaLnBrk="1" hangingPunct="1"/>
            <a:endParaRPr lang="es-ES" altLang="es-CO" sz="1200" b="1" dirty="0">
              <a:latin typeface="Arial" charset="0"/>
            </a:endParaRPr>
          </a:p>
          <a:p>
            <a:pPr eaLnBrk="1" hangingPunct="1"/>
            <a:r>
              <a:rPr lang="es-ES" altLang="es-CO" sz="1200" b="1" dirty="0">
                <a:latin typeface="Arial" charset="0"/>
              </a:rPr>
              <a:t>ESTADO DEL RECURSO: 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Bueno en las partes altas y medias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Contaminación e intervención en 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Las partes bajas de algunas</a:t>
            </a:r>
          </a:p>
          <a:p>
            <a:pPr eaLnBrk="1" hangingPunct="1"/>
            <a:endParaRPr lang="es-ES" altLang="es-CO" sz="1200" b="1" dirty="0">
              <a:latin typeface="Arial" charset="0"/>
            </a:endParaRPr>
          </a:p>
          <a:p>
            <a:pPr eaLnBrk="1" hangingPunct="1"/>
            <a:r>
              <a:rPr lang="es-ES" altLang="es-CO" sz="1200" b="1" dirty="0">
                <a:latin typeface="Arial" charset="0"/>
              </a:rPr>
              <a:t>ACTIVIDAD </a:t>
            </a:r>
            <a:r>
              <a:rPr lang="es-ES" altLang="es-CO" sz="1200" b="1" dirty="0" err="1">
                <a:latin typeface="Arial" charset="0"/>
              </a:rPr>
              <a:t>HIROGEOLÓGICA</a:t>
            </a:r>
            <a:r>
              <a:rPr lang="es-ES" altLang="es-CO" sz="1200" b="1" dirty="0">
                <a:latin typeface="Arial" charset="0"/>
              </a:rPr>
              <a:t>: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Muy alta y activa, correspondiente </a:t>
            </a:r>
          </a:p>
          <a:p>
            <a:pPr eaLnBrk="1" hangingPunct="1"/>
            <a:r>
              <a:rPr lang="es-ES" altLang="es-CO" sz="1200" b="1" dirty="0">
                <a:latin typeface="Arial" charset="0"/>
              </a:rPr>
              <a:t>Con la juventud de las microcuencas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1008062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CARACTERÍSTICAS AMBIENTALES ASOCIADAS A LA PROBLEMÁTICA AMBIENTAL</a:t>
            </a:r>
          </a:p>
        </p:txBody>
      </p:sp>
    </p:spTree>
    <p:extLst>
      <p:ext uri="{BB962C8B-B14F-4D97-AF65-F5344CB8AC3E}">
        <p14:creationId xmlns:p14="http://schemas.microsoft.com/office/powerpoint/2010/main" val="1432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59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8501122" cy="571504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ESTADO DEL AGUA Y RETIROS DE QUEBRADAS</a:t>
            </a:r>
            <a:endParaRPr lang="es-ES_tradnl" sz="3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2844" y="785794"/>
            <a:ext cx="8858312" cy="5072098"/>
          </a:xfrm>
        </p:spPr>
        <p:txBody>
          <a:bodyPr>
            <a:normAutofit fontScale="92500"/>
          </a:bodyPr>
          <a:lstStyle/>
          <a:p>
            <a:pPr algn="just"/>
            <a:r>
              <a:rPr lang="es-ES" sz="2000" b="1" dirty="0" smtClean="0">
                <a:solidFill>
                  <a:schemeClr val="tx1"/>
                </a:solidFill>
              </a:rPr>
              <a:t>ESTUDIOS LOCALES QUE ABORDAN EL TEMA: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Agenda Ambiental Local – 2007 </a:t>
            </a:r>
            <a:r>
              <a:rPr lang="es-ES" sz="1600" b="1" dirty="0" smtClean="0">
                <a:solidFill>
                  <a:srgbClr val="00B050"/>
                </a:solidFill>
              </a:rPr>
              <a:t>(desarrollo de la agenda ambiental) - PPP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Monitoreo de los Recursos Agua, Suelo-bosques – 2008 </a:t>
            </a:r>
            <a:r>
              <a:rPr lang="es-ES" sz="1600" b="1" dirty="0" smtClean="0">
                <a:solidFill>
                  <a:srgbClr val="00B050"/>
                </a:solidFill>
              </a:rPr>
              <a:t>(desarrollo de la agenda ambiental) - PPP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Monitoreo del Recurso Agua – 2009 </a:t>
            </a:r>
            <a:r>
              <a:rPr lang="es-ES" sz="1600" b="1" dirty="0" smtClean="0">
                <a:solidFill>
                  <a:srgbClr val="00B050"/>
                </a:solidFill>
              </a:rPr>
              <a:t>(desarrollo de la agenda ambiental) - PPP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Identificación, Caracterización y Formulación de Alternativas de Manejo de Ecosistemas Estratégicos que Surten Acueductos Veredales en Medellín </a:t>
            </a:r>
            <a:r>
              <a:rPr lang="es-ES" sz="1600" b="1" dirty="0" smtClean="0">
                <a:solidFill>
                  <a:srgbClr val="00B050"/>
                </a:solidFill>
              </a:rPr>
              <a:t>(Programa institucional) – </a:t>
            </a:r>
            <a:r>
              <a:rPr lang="es-ES" sz="1600" b="1" dirty="0" err="1" smtClean="0">
                <a:solidFill>
                  <a:srgbClr val="00B050"/>
                </a:solidFill>
              </a:rPr>
              <a:t>Rec</a:t>
            </a:r>
            <a:r>
              <a:rPr lang="es-ES" sz="1600" b="1" dirty="0" smtClean="0">
                <a:solidFill>
                  <a:srgbClr val="00B050"/>
                </a:solidFill>
              </a:rPr>
              <a:t>. Ordinarios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marL="342900" indent="-342900" algn="just"/>
            <a:r>
              <a:rPr lang="es-ES" sz="2000" b="1" dirty="0" smtClean="0">
                <a:solidFill>
                  <a:schemeClr val="tx1"/>
                </a:solidFill>
              </a:rPr>
              <a:t>PRINCIPALES PROBLEMÁTICAS ENCONTRADAS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Deterioro creciente en la calidad ambiental de aguas y retiros (excepto en pequeñas áreas donde se han implementado proyectos de recuperación)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Invasión predominante de retiros de quebradas especialmente en la zona centro y sur del corregimiento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Baja cultura ambiental en relación con el manejo del agua y ecosistemas de protección, lo que algunas veces genera movimientos en masa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Tecnologías productivas y sistemas de manejo agrotecnológicos </a:t>
            </a:r>
            <a:r>
              <a:rPr lang="es-ES" sz="1600" b="1" dirty="0" err="1" smtClean="0">
                <a:solidFill>
                  <a:schemeClr val="tx1"/>
                </a:solidFill>
              </a:rPr>
              <a:t>deteriorantes</a:t>
            </a:r>
            <a:r>
              <a:rPr lang="es-ES" sz="1600" b="1" dirty="0" smtClean="0">
                <a:solidFill>
                  <a:schemeClr val="tx1"/>
                </a:solidFill>
              </a:rPr>
              <a:t> de retiros y despilfarradores y contaminantes del agua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Insuficiencia de sistemas de tratamiento de aguas residuales y alcantarillados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Insuficiencia en la disponibilidad en épocas secas (principalmente por motivos de contaminación mas que por disponibilidad bruta de caudales), lo cual restringe la productividad agropecuaria y el bienestar social</a:t>
            </a:r>
            <a:endParaRPr lang="es-ES_tradnl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65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8501122" cy="571504"/>
          </a:xfrm>
        </p:spPr>
        <p:txBody>
          <a:bodyPr>
            <a:normAutofit fontScale="90000"/>
          </a:bodyPr>
          <a:lstStyle/>
          <a:p>
            <a:r>
              <a:rPr lang="es-ES" sz="3600" b="1" dirty="0" smtClean="0"/>
              <a:t>ESTADO AMBIENTAL DEL SUELO</a:t>
            </a:r>
            <a:endParaRPr lang="es-ES_tradnl" sz="3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2844" y="714356"/>
            <a:ext cx="8858312" cy="5143536"/>
          </a:xfrm>
        </p:spPr>
        <p:txBody>
          <a:bodyPr>
            <a:normAutofit/>
          </a:bodyPr>
          <a:lstStyle/>
          <a:p>
            <a:pPr algn="just"/>
            <a:r>
              <a:rPr lang="es-ES" sz="2000" b="1" dirty="0" smtClean="0">
                <a:solidFill>
                  <a:schemeClr val="tx1"/>
                </a:solidFill>
              </a:rPr>
              <a:t>ESTUDIOS LOCALES QUE ABORDAN EL TEMA: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Agenda Ambiental Local – 2007 </a:t>
            </a:r>
            <a:r>
              <a:rPr lang="es-ES" sz="1600" b="1" dirty="0" smtClean="0">
                <a:solidFill>
                  <a:srgbClr val="00B050"/>
                </a:solidFill>
              </a:rPr>
              <a:t>(desarrollo de la agenda ambiental) - PPP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Monitoreo de los recursos agua, suelo-bosques – 2008 </a:t>
            </a:r>
            <a:r>
              <a:rPr lang="es-ES" sz="1600" b="1" dirty="0" smtClean="0">
                <a:solidFill>
                  <a:srgbClr val="00B050"/>
                </a:solidFill>
              </a:rPr>
              <a:t>(desarrollo de la agenda ambiental) - PPP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Monitoreo de Movimientos en Masa en </a:t>
            </a:r>
            <a:r>
              <a:rPr lang="es-ES" sz="1600" b="1" dirty="0" err="1" smtClean="0">
                <a:solidFill>
                  <a:schemeClr val="tx1"/>
                </a:solidFill>
              </a:rPr>
              <a:t>SADEP</a:t>
            </a:r>
            <a:r>
              <a:rPr lang="es-ES" sz="1600" b="1" dirty="0" smtClean="0">
                <a:solidFill>
                  <a:schemeClr val="tx1"/>
                </a:solidFill>
              </a:rPr>
              <a:t>– 2009 </a:t>
            </a:r>
            <a:r>
              <a:rPr lang="es-ES" sz="1600" b="1" dirty="0" smtClean="0">
                <a:solidFill>
                  <a:srgbClr val="00B050"/>
                </a:solidFill>
              </a:rPr>
              <a:t>(desarrollo de la agenda ambiental) – Pro Romeral</a:t>
            </a:r>
          </a:p>
          <a:p>
            <a:pPr marL="342900" indent="-342900" algn="just">
              <a:buFont typeface="Arial" pitchFamily="34" charset="0"/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Monitoreo de Movimientos en Masa en </a:t>
            </a:r>
            <a:r>
              <a:rPr lang="es-ES" sz="1600" b="1" dirty="0" err="1" smtClean="0">
                <a:solidFill>
                  <a:schemeClr val="tx1"/>
                </a:solidFill>
              </a:rPr>
              <a:t>SADEP</a:t>
            </a:r>
            <a:r>
              <a:rPr lang="es-ES" sz="1600" b="1" dirty="0" smtClean="0">
                <a:solidFill>
                  <a:schemeClr val="tx1"/>
                </a:solidFill>
              </a:rPr>
              <a:t>– 2010 </a:t>
            </a:r>
            <a:r>
              <a:rPr lang="es-ES" sz="1600" b="1" dirty="0" smtClean="0">
                <a:solidFill>
                  <a:srgbClr val="00B050"/>
                </a:solidFill>
              </a:rPr>
              <a:t>(desarrollo de la agenda ambiental) – Mesa Ambiental-Pro Romeral</a:t>
            </a:r>
          </a:p>
          <a:p>
            <a:pPr marL="342900" indent="-342900" algn="just">
              <a:buAutoNum type="arabicPeriod"/>
            </a:pPr>
            <a:endParaRPr lang="es-ES" sz="1600" b="1" dirty="0" smtClean="0">
              <a:solidFill>
                <a:schemeClr val="tx1"/>
              </a:solidFill>
            </a:endParaRPr>
          </a:p>
          <a:p>
            <a:pPr marL="342900" indent="-342900" algn="just"/>
            <a:r>
              <a:rPr lang="es-ES" sz="2000" b="1" dirty="0" smtClean="0">
                <a:solidFill>
                  <a:schemeClr val="tx1"/>
                </a:solidFill>
              </a:rPr>
              <a:t>PRINCIPALES PROBLEMÁTICAS ENCONTRADAS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Deterioro creciente en la calidad ambiental del suelo, especialmente en zonas con usos pecuario con riego de excretas y </a:t>
            </a:r>
            <a:r>
              <a:rPr lang="es-ES" sz="1600" b="1" dirty="0" err="1" smtClean="0">
                <a:solidFill>
                  <a:schemeClr val="tx1"/>
                </a:solidFill>
              </a:rPr>
              <a:t>librepastoreo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Presencia de variados tipos de erosión que terminan muchas veces en movimientos en masa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Conflictos de uso frecuentes, asociados a presencia de sistemas de manejo agrotecnológicos que aceleran los fenómenos de erosión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Pérdida paulatina de suelo rural a causa de la expansión de usos urbanos</a:t>
            </a:r>
          </a:p>
          <a:p>
            <a:pPr marL="342900" indent="-342900" algn="just">
              <a:buAutoNum type="arabicPeriod"/>
            </a:pPr>
            <a:r>
              <a:rPr lang="es-ES" sz="1600" b="1" dirty="0" smtClean="0">
                <a:solidFill>
                  <a:schemeClr val="tx1"/>
                </a:solidFill>
              </a:rPr>
              <a:t>Invasión de suelos de protección con usos agropecuarios y urbanos</a:t>
            </a:r>
          </a:p>
        </p:txBody>
      </p:sp>
    </p:spTree>
    <p:extLst>
      <p:ext uri="{BB962C8B-B14F-4D97-AF65-F5344CB8AC3E}">
        <p14:creationId xmlns:p14="http://schemas.microsoft.com/office/powerpoint/2010/main" val="2518299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8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4" descr="planta trat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ACUEDUCTO VEREDAL POTRERITO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1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16463" cy="3578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713788" cy="1584325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s-ES" sz="2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CARACTERÍSTICAS AMBIENTALES ASOCIADAS A LA PROBLEMÁTICA AMBIENTAL</a:t>
            </a:r>
            <a:r>
              <a:rPr lang="es-ES" sz="2400" u="sng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/>
            </a:r>
            <a:br>
              <a:rPr lang="es-ES" sz="2400" u="sng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</a:br>
            <a:r>
              <a:rPr lang="es-ES" sz="2400" u="sng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/>
            </a:r>
            <a:br>
              <a:rPr lang="es-ES" sz="2400" u="sng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</a:br>
            <a:r>
              <a:rPr lang="es-ES" sz="2000" dirty="0" smtClean="0">
                <a:solidFill>
                  <a:srgbClr val="EBFFE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HIDROLOGÍA</a:t>
            </a:r>
            <a:r>
              <a:rPr lang="es-ES" sz="2000" b="1" u="sng" dirty="0" smtClean="0">
                <a:solidFill>
                  <a:srgbClr val="EBFFE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" pitchFamily="18" charset="0"/>
              </a:rPr>
              <a:t/>
            </a:r>
            <a:br>
              <a:rPr lang="es-ES" sz="2000" b="1" u="sng" dirty="0" smtClean="0">
                <a:solidFill>
                  <a:srgbClr val="EBFFE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" pitchFamily="18" charset="0"/>
              </a:rPr>
            </a:br>
            <a:endParaRPr lang="es-ES" sz="2000" b="1" u="sng" dirty="0" smtClean="0">
              <a:solidFill>
                <a:srgbClr val="EBFFE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Rockwell" pitchFamily="18" charset="0"/>
            </a:endParaRPr>
          </a:p>
        </p:txBody>
      </p:sp>
      <p:pic>
        <p:nvPicPr>
          <p:cNvPr id="8200" name="Picture 8" descr="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438"/>
            <a:ext cx="4643438" cy="334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ACUEDUCTO DE PRA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70088"/>
            <a:ext cx="4175125" cy="3133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25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Prado Urb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"/>
            <a:ext cx="4139952" cy="3105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85225" cy="936625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rPr>
              <a:t>CARACTERÍSTICAS AMBIENTALES ASOCIADAS A LA PROBLEMÁTICA AMBIENTAL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idx="1"/>
          </p:nvPr>
        </p:nvSpPr>
        <p:spPr>
          <a:xfrm>
            <a:off x="233445" y="1265013"/>
            <a:ext cx="4626587" cy="57527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USOS DEL SUELO</a:t>
            </a:r>
          </a:p>
          <a:p>
            <a:pPr eaLnBrk="1" hangingPunct="1">
              <a:defRPr/>
            </a:pPr>
            <a:endParaRPr lang="es-ES" sz="2400" dirty="0" smtClean="0"/>
          </a:p>
        </p:txBody>
      </p:sp>
      <p:pic>
        <p:nvPicPr>
          <p:cNvPr id="10249" name="Picture 9" descr="(huerta integrada y uso agrop- potrerito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40"/>
          <a:stretch/>
        </p:blipFill>
        <p:spPr bwMode="auto">
          <a:xfrm>
            <a:off x="251520" y="1844824"/>
            <a:ext cx="4708813" cy="3022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bosq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5" y="2996952"/>
            <a:ext cx="3720964" cy="2791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USUARIO\Documents\CONV SMA 2016\PLEGABLE\plegable 5 y 6\fotos\Mas fotos\013 (Potrerito) Reserva Ma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7"/>
          <a:stretch/>
        </p:blipFill>
        <p:spPr bwMode="auto">
          <a:xfrm>
            <a:off x="251520" y="4636099"/>
            <a:ext cx="7118310" cy="222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7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3F3"/>
            </a:gs>
            <a:gs pos="50000">
              <a:srgbClr val="FFFFFF"/>
            </a:gs>
            <a:gs pos="100000">
              <a:srgbClr val="FFF3F3"/>
            </a:gs>
          </a:gsLst>
          <a:lin ang="0" scaled="1"/>
        </a:gra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3F3"/>
            </a:gs>
            <a:gs pos="50000">
              <a:srgbClr val="FFFFFF"/>
            </a:gs>
            <a:gs pos="100000">
              <a:srgbClr val="FFF3F3"/>
            </a:gs>
          </a:gsLst>
          <a:lin ang="0" scaled="1"/>
        </a:gra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3F3"/>
            </a:gs>
            <a:gs pos="50000">
              <a:srgbClr val="FFFFFF"/>
            </a:gs>
            <a:gs pos="100000">
              <a:srgbClr val="FFF3F3"/>
            </a:gs>
          </a:gsLst>
          <a:lin ang="0" scaled="1"/>
        </a:gra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F3F3"/>
            </a:gs>
            <a:gs pos="50000">
              <a:srgbClr val="FFFFFF"/>
            </a:gs>
            <a:gs pos="100000">
              <a:srgbClr val="FFF3F3"/>
            </a:gs>
          </a:gsLst>
          <a:lin ang="0" scaled="1"/>
        </a:gradFill>
        <a:ln w="63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s-E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5447</Words>
  <Application>Microsoft Office PowerPoint</Application>
  <PresentationFormat>Presentación en pantalla (4:3)</PresentationFormat>
  <Paragraphs>830</Paragraphs>
  <Slides>73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73</vt:i4>
      </vt:variant>
    </vt:vector>
  </HeadingPairs>
  <TitlesOfParts>
    <vt:vector size="91" baseType="lpstr">
      <vt:lpstr>Batang</vt:lpstr>
      <vt:lpstr>宋体</vt:lpstr>
      <vt:lpstr>Aharoni</vt:lpstr>
      <vt:lpstr>Arial</vt:lpstr>
      <vt:lpstr>Arial Black</vt:lpstr>
      <vt:lpstr>Arial Rounded MT Bold</vt:lpstr>
      <vt:lpstr>Berlin Sans FB</vt:lpstr>
      <vt:lpstr>Calibri</vt:lpstr>
      <vt:lpstr>Copperplate Gothic Bold</vt:lpstr>
      <vt:lpstr>Eras Demi ITC</vt:lpstr>
      <vt:lpstr>Franklin Gothic Demi</vt:lpstr>
      <vt:lpstr>Rockwell</vt:lpstr>
      <vt:lpstr>Times New Roman</vt:lpstr>
      <vt:lpstr>Verdana</vt:lpstr>
      <vt:lpstr>Wingdings</vt:lpstr>
      <vt:lpstr>Tema de Office</vt:lpstr>
      <vt:lpstr>Diseño predeterminado</vt:lpstr>
      <vt:lpstr>1_Diseño predeterminado</vt:lpstr>
      <vt:lpstr>COMPLEJIDAD AMBIENTAL EN SAN ANTONIO DE PRADO  Una mirada local en perspectiva regional con énfasis en la gestión y manejo de los bienes y servicios ambientales de las AIE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CARACTERÍSTICAS AMBIENTALES ASOCIADAS A LA PROBLEMÁTICA AMBIENTAL</vt:lpstr>
      <vt:lpstr>CARACTERÍSTICAS AMBIENTALES ASOCIADAS A LA PROBLEMÁTICA AMBIENTAL  HIDROLOGÍA </vt:lpstr>
      <vt:lpstr>CARACTERÍSTICAS AMBIENTALES ASOCIADAS A LA PROBLEMÁTICA AMBIENTAL</vt:lpstr>
      <vt:lpstr>Presentación de PowerPoint</vt:lpstr>
      <vt:lpstr>Presentación de PowerPoint</vt:lpstr>
      <vt:lpstr>Presentación de PowerPoint</vt:lpstr>
      <vt:lpstr>Presentación de PowerPoint</vt:lpstr>
      <vt:lpstr>MOVIMIENTOS EN MASA</vt:lpstr>
      <vt:lpstr>EROSIÓN ACTIVA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PERSPECTIVAS</vt:lpstr>
      <vt:lpstr>GRACIAS</vt:lpstr>
      <vt:lpstr>Presentación de PowerPoint</vt:lpstr>
      <vt:lpstr>Presentación de PowerPoint</vt:lpstr>
      <vt:lpstr>Presentación de PowerPoint</vt:lpstr>
      <vt:lpstr>ESTADO DEL AGUA Y RETIROS DE QUEBRADAS</vt:lpstr>
      <vt:lpstr>ESTADO AMBIENTAL DEL SUELO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Admon</cp:lastModifiedBy>
  <cp:revision>131</cp:revision>
  <dcterms:created xsi:type="dcterms:W3CDTF">2016-11-22T19:13:33Z</dcterms:created>
  <dcterms:modified xsi:type="dcterms:W3CDTF">2021-02-02T20:34:19Z</dcterms:modified>
</cp:coreProperties>
</file>