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63" r:id="rId3"/>
    <p:sldId id="319" r:id="rId4"/>
    <p:sldId id="258" r:id="rId5"/>
    <p:sldId id="264" r:id="rId6"/>
    <p:sldId id="265" r:id="rId7"/>
    <p:sldId id="259" r:id="rId8"/>
    <p:sldId id="266" r:id="rId9"/>
    <p:sldId id="260" r:id="rId10"/>
    <p:sldId id="276" r:id="rId11"/>
    <p:sldId id="318" r:id="rId12"/>
    <p:sldId id="261" r:id="rId13"/>
    <p:sldId id="262" r:id="rId14"/>
    <p:sldId id="257" r:id="rId15"/>
    <p:sldId id="267" r:id="rId16"/>
    <p:sldId id="268" r:id="rId17"/>
    <p:sldId id="269" r:id="rId18"/>
    <p:sldId id="277" r:id="rId19"/>
    <p:sldId id="320" r:id="rId20"/>
    <p:sldId id="270" r:id="rId21"/>
    <p:sldId id="272" r:id="rId22"/>
    <p:sldId id="305" r:id="rId23"/>
    <p:sldId id="271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9" r:id="rId43"/>
    <p:sldId id="308" r:id="rId44"/>
    <p:sldId id="307" r:id="rId45"/>
    <p:sldId id="306" r:id="rId46"/>
    <p:sldId id="310" r:id="rId47"/>
    <p:sldId id="279" r:id="rId48"/>
    <p:sldId id="280" r:id="rId49"/>
    <p:sldId id="274" r:id="rId50"/>
    <p:sldId id="275" r:id="rId51"/>
    <p:sldId id="278" r:id="rId52"/>
    <p:sldId id="281" r:id="rId53"/>
    <p:sldId id="282" r:id="rId54"/>
    <p:sldId id="283" r:id="rId55"/>
    <p:sldId id="284" r:id="rId56"/>
    <p:sldId id="311" r:id="rId57"/>
    <p:sldId id="321" r:id="rId58"/>
    <p:sldId id="323" r:id="rId59"/>
    <p:sldId id="322" r:id="rId60"/>
    <p:sldId id="324" r:id="rId61"/>
    <p:sldId id="312" r:id="rId62"/>
    <p:sldId id="313" r:id="rId63"/>
    <p:sldId id="314" r:id="rId64"/>
    <p:sldId id="316" r:id="rId65"/>
    <p:sldId id="317" r:id="rId6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xhn0rIoWPaUWAeesCGGdw==" hashData="XEXT2vnvDExNT8nJqQ9E2Y6C1XYa5KZdwejIp3Mi4r8SE5Tmz37YKg5R/Ilek7BeTt5M8dC2ws6ipb616+SDN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28" autoAdjust="0"/>
  </p:normalViewPr>
  <p:slideViewPr>
    <p:cSldViewPr>
      <p:cViewPr varScale="1">
        <p:scale>
          <a:sx n="87" d="100"/>
          <a:sy n="87" d="100"/>
        </p:scale>
        <p:origin x="15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oromeral.wordpress.com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4.jpeg"/><Relationship Id="rId7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>
            <a:spLocks noGrp="1"/>
          </p:cNvSpPr>
          <p:nvPr>
            <p:ph type="ctrTitle"/>
          </p:nvPr>
        </p:nvSpPr>
        <p:spPr>
          <a:xfrm>
            <a:off x="577083" y="476672"/>
            <a:ext cx="8387405" cy="2592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r>
              <a:rPr lang="es-CO" sz="2400" b="1" dirty="0" smtClean="0"/>
              <a:t/>
            </a:r>
            <a:br>
              <a:rPr lang="es-CO" sz="2400" b="1" dirty="0" smtClean="0"/>
            </a:br>
            <a:r>
              <a:rPr lang="es-CO" sz="2400" b="1" dirty="0" smtClean="0"/>
              <a:t/>
            </a:r>
            <a:br>
              <a:rPr lang="es-CO" sz="2400" b="1" dirty="0" smtClean="0"/>
            </a:br>
            <a:r>
              <a:rPr lang="es-CO" sz="2400" b="1" dirty="0" smtClean="0"/>
              <a:t/>
            </a:r>
            <a:br>
              <a:rPr lang="es-CO" sz="2400" b="1" dirty="0" smtClean="0"/>
            </a:br>
            <a:r>
              <a:rPr lang="es-CO" sz="1800" b="1" dirty="0" smtClean="0">
                <a:solidFill>
                  <a:schemeClr val="accent5">
                    <a:lumMod val="50000"/>
                  </a:schemeClr>
                </a:solidFill>
              </a:rPr>
              <a:t>Avances del Observatorio Ambiental Local (</a:t>
            </a:r>
            <a:r>
              <a:rPr lang="es-CO" sz="1800" b="1" dirty="0" err="1" smtClean="0">
                <a:solidFill>
                  <a:schemeClr val="accent5">
                    <a:lumMod val="50000"/>
                  </a:schemeClr>
                </a:solidFill>
              </a:rPr>
              <a:t>OALSAP</a:t>
            </a:r>
            <a:r>
              <a:rPr lang="es-CO" sz="1800" b="1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br>
              <a:rPr lang="es-CO" sz="1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s-CO" sz="1800" b="1" dirty="0" smtClean="0">
                <a:solidFill>
                  <a:schemeClr val="accent5">
                    <a:lumMod val="50000"/>
                  </a:schemeClr>
                </a:solidFill>
              </a:rPr>
              <a:t>con énfasis en la gestión y manejo </a:t>
            </a:r>
            <a:br>
              <a:rPr lang="es-CO" sz="1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s-CO" sz="1800" b="1" dirty="0" smtClean="0">
                <a:solidFill>
                  <a:schemeClr val="accent5">
                    <a:lumMod val="50000"/>
                  </a:schemeClr>
                </a:solidFill>
              </a:rPr>
              <a:t>de los bienes y servicios ambientales del territorio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2 Subtítulo"/>
          <p:cNvSpPr txBox="1">
            <a:spLocks/>
          </p:cNvSpPr>
          <p:nvPr/>
        </p:nvSpPr>
        <p:spPr>
          <a:xfrm>
            <a:off x="828550" y="4725988"/>
            <a:ext cx="8135938" cy="5858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Información basada en los resultados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los convenios 4600057133 de 2014 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4600065647 de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2016, entre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Secretaría del Medio Ambiente de Medellín y la Corporación Pro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Romeral</a:t>
            </a:r>
          </a:p>
        </p:txBody>
      </p:sp>
      <p:sp>
        <p:nvSpPr>
          <p:cNvPr id="42" name="2 Subtítulo"/>
          <p:cNvSpPr txBox="1">
            <a:spLocks/>
          </p:cNvSpPr>
          <p:nvPr/>
        </p:nvSpPr>
        <p:spPr>
          <a:xfrm>
            <a:off x="2771775" y="6308725"/>
            <a:ext cx="3960813" cy="2889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 Antonio de Prado, septiembre de 2017</a:t>
            </a:r>
          </a:p>
        </p:txBody>
      </p:sp>
      <p:pic>
        <p:nvPicPr>
          <p:cNvPr id="44" name="4 Imagen" descr="LOGO PROROMERAL TRANSPAREN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08" y="5575997"/>
            <a:ext cx="1110867" cy="11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2 Subtítulo"/>
          <p:cNvSpPr txBox="1">
            <a:spLocks/>
          </p:cNvSpPr>
          <p:nvPr/>
        </p:nvSpPr>
        <p:spPr>
          <a:xfrm>
            <a:off x="2959065" y="6019800"/>
            <a:ext cx="3557624" cy="2889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Carlos Mario Uribe García, </a:t>
            </a:r>
            <a:r>
              <a:rPr lang="es-CO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I.A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46" name="8 Imagen" descr="logo mesa ambiental (DEF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21" y="5805264"/>
            <a:ext cx="2177179" cy="10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38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4" name="3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40" name="3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42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46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" name="2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48" name="4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4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8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7602" y="764705"/>
            <a:ext cx="8553698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ALGUNAS RECOMENDACIONES (BOSQUES)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792840" y="1232364"/>
            <a:ext cx="8099640" cy="494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imprescindible establecer un programa serio, con continuidad y bien presupuestado relacionado con incentivos a la conservación de bosques, especialmente en las cuencas proveedoras de agua y otros servicios ecosistémicos vitales para la localidad en aplicación del art. 111 de la ley 99/93, el decreto 953/2013, ley 1753 de 2015 (art. 174),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870 de 2017 y otros</a:t>
            </a:r>
          </a:p>
          <a:p>
            <a:pPr marL="4445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Tal como lo obligan las leyes 99/93, 1753/2015 y otras los procesos de determinación de áreas de importancia estratégica para la conservación, su planificación y manejo debe realizarse con la activa participación ciudadana y de organizaciones locales. Esta es la única manera de mantener un monitoreo efectivo sobre estas áreas y coadyuvar en el control y manejo sostenible.</a:t>
            </a:r>
          </a:p>
          <a:p>
            <a:pPr marL="4445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urgente establecer una estrategia local donde se establezcan distribuciones equitativas de cargas/beneficios, y donde se involucren sólo el estado y los usuarios del servicio de agua, sino los acueductos y grandes empresas que se ven favorecidas por la captación, distribución y comercialización del  agua, pero que no contribuyan con la conservación de los ecosistemas proveedores, tal como o exige la norma.</a:t>
            </a: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 Marcador de contenido"/>
          <p:cNvSpPr txBox="1">
            <a:spLocks/>
          </p:cNvSpPr>
          <p:nvPr/>
        </p:nvSpPr>
        <p:spPr>
          <a:xfrm>
            <a:off x="564902" y="2010268"/>
            <a:ext cx="8566398" cy="12241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CO" sz="2800" b="1" dirty="0" smtClean="0">
              <a:latin typeface="Kartika" panose="02020503030404060203" pitchFamily="18" charset="0"/>
              <a:cs typeface="Kartika" panose="02020503030404060203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s-CO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MONITOREO MOVIMIENTOS EN MASA</a:t>
            </a:r>
            <a:endParaRPr lang="es-CO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 Marcador de contenido"/>
          <p:cNvSpPr txBox="1">
            <a:spLocks/>
          </p:cNvSpPr>
          <p:nvPr/>
        </p:nvSpPr>
        <p:spPr>
          <a:xfrm>
            <a:off x="577602" y="908720"/>
            <a:ext cx="8566398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MOVIMIENTOS EN MASA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0611" y="1484784"/>
            <a:ext cx="8325884" cy="4525963"/>
          </a:xfrm>
        </p:spPr>
        <p:txBody>
          <a:bodyPr>
            <a:normAutofit/>
          </a:bodyPr>
          <a:lstStyle/>
          <a:p>
            <a:pPr marL="177800" indent="-177800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detectaron nuevos sitios con movimientos en masa en relación con 2010 y además en 2015-2016 se detectaron varios sectores con nuevas fisuras que permiten predecir derrumbes y deslizamientos si no controlan a tiempo</a:t>
            </a:r>
          </a:p>
          <a:p>
            <a:pPr marL="177800" indent="-177800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Prácticamente ninguno de los movimientos en masa anteriores (2010) fueron tratados para su estabilización, por lo cual varios permanecen activos o continuaron su actividad.</a:t>
            </a:r>
          </a:p>
          <a:p>
            <a:pPr marL="177800" indent="-177800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mayoría de los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mov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en masa están relacionados con un uso de la tierra inconveniente (principalmente ganadería en laderas) y con un mal manejo del agua de escorrentía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superficial, por lo cual su prevención se relaciona fuertemente con asistencia técnica y asesoría a productores.</a:t>
            </a:r>
          </a:p>
          <a:p>
            <a:pPr marL="177800" indent="-177800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Los casos de control y manejo mas exitosos se relacionan con la eliminación de los factores detonantes (cambio uso de la tierra y eliminación de mal manejo de aguas de escorrentía y tuberías rotas)</a:t>
            </a:r>
          </a:p>
          <a:p>
            <a:pPr marL="177800" indent="-177800">
              <a:spcBef>
                <a:spcPts val="1200"/>
              </a:spcBef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UARIO\Documents\MESAP 2016-2017\PRESENTACIÓN MESAP 2017 (monitoreos)\Monit Mov Masa\ANEXO IV-1. Mapas con foto 2015\DerrumbeFlorida 2016_I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6425" r="4781" b="6266"/>
          <a:stretch/>
        </p:blipFill>
        <p:spPr bwMode="auto">
          <a:xfrm>
            <a:off x="0" y="885900"/>
            <a:ext cx="8030198" cy="598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UARIO\Documents\MESAP 2016-2017\PRESENTACIÓN MESAP 2017 (monitoreos)\Monit Mov Masa\ANEXO IV-1. Mapas con foto 2015\DerumbesSectorFloridaSanJose20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6032" r="4474" b="5819"/>
          <a:stretch/>
        </p:blipFill>
        <p:spPr bwMode="auto">
          <a:xfrm>
            <a:off x="251916" y="840184"/>
            <a:ext cx="80645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UARIO\Documents\MESAP 2016-2017\PRESENTACIÓN MESAP 2017 (monitoreos)\Monit Mov Masa\ANEXO IV-1. Mapas con foto 2015\DerumbesSectorMontañitaSalad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6426" r="4639" b="5926"/>
          <a:stretch/>
        </p:blipFill>
        <p:spPr bwMode="auto">
          <a:xfrm>
            <a:off x="633559" y="874248"/>
            <a:ext cx="8042897" cy="60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UARIO\Documents\MESAP 2016-2017\PRESENTACIÓN MESAP 2017 (monitoreos)\Monit Mov Masa\ANEXO IV-1. Mapas con foto 2015\DerumbesSectorPotreritoMontañit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6426" r="4495" b="5740"/>
          <a:stretch/>
        </p:blipFill>
        <p:spPr bwMode="auto">
          <a:xfrm>
            <a:off x="1031896" y="861753"/>
            <a:ext cx="8076608" cy="602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2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4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5" name="24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9" name="28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6" name="25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7" name="26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C:\Users\USUARIO\Documents\MESAP 2016-2017\PRESENTACIÓN MESAP 2017 (monitoreos)\Monit Mov Masa\ANEXO IV-1. Mapas con foto 2015\MovMasaSAP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" y="116632"/>
            <a:ext cx="9144000" cy="528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UARIO\Documents\MESAP 2016-2017\PRESENTACIÓN MESAP 2017 (monitoreos)\Monit Mov Masa\ANEXO IV-1. Mapas con foto 2015\MovMasaSAP2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32656"/>
            <a:ext cx="9144000" cy="528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UARIO\Documents\MESAP 2016-2017\PRESENTACIÓN MESAP 2017 (monitoreos)\Monit Mov Masa\ANEXO IV-1. Mapas con foto 2015\MovMasaSAPTot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48680"/>
            <a:ext cx="9144000" cy="528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059832" y="6000346"/>
            <a:ext cx="1296144" cy="534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2010</a:t>
            </a:r>
            <a:endParaRPr lang="es-CO" sz="2400" b="1" dirty="0"/>
          </a:p>
        </p:txBody>
      </p:sp>
      <p:sp>
        <p:nvSpPr>
          <p:cNvPr id="21" name="20 Rectángulo"/>
          <p:cNvSpPr/>
          <p:nvPr/>
        </p:nvSpPr>
        <p:spPr>
          <a:xfrm>
            <a:off x="3230375" y="6003821"/>
            <a:ext cx="1296144" cy="534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2016</a:t>
            </a:r>
            <a:endParaRPr lang="es-CO" sz="2400" b="1" dirty="0"/>
          </a:p>
        </p:txBody>
      </p:sp>
      <p:sp>
        <p:nvSpPr>
          <p:cNvPr id="22" name="21 Rectángulo"/>
          <p:cNvSpPr/>
          <p:nvPr/>
        </p:nvSpPr>
        <p:spPr>
          <a:xfrm>
            <a:off x="3419872" y="5978752"/>
            <a:ext cx="1296144" cy="534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TOTAL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12227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28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30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31" name="30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5" name="34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35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36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2" name="31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33" name="32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33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" name="2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131840" cy="2664297"/>
          </a:xfrm>
          <a:prstGeom prst="rect">
            <a:avLst/>
          </a:prstGeom>
          <a:noFill/>
        </p:spPr>
      </p:pic>
      <p:pic>
        <p:nvPicPr>
          <p:cNvPr id="25" name="24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35"/>
          <a:stretch/>
        </p:blipFill>
        <p:spPr bwMode="auto">
          <a:xfrm>
            <a:off x="3131840" y="1124745"/>
            <a:ext cx="5904655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25 Imagen" descr="D:\ALVARO\proromeral2\MOVIMIENTOS EN MASA\GRABACIONESOK\sanjosemovimientos\104___11\IMG_482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4" y="3854214"/>
            <a:ext cx="3423706" cy="255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27 Imagen" descr="D:\ALVARO\proromeral2\MOVIMIENTOS EN MASA\chorrera,naranjitoperez\104___11\IMG_498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33" y="4232918"/>
            <a:ext cx="2672715" cy="203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26 Image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3854214"/>
            <a:ext cx="3096344" cy="2576302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2915816" y="6445011"/>
            <a:ext cx="305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MOVIMIENTOS EN </a:t>
            </a:r>
            <a:r>
              <a:rPr lang="es-CO" dirty="0" smtClean="0"/>
              <a:t>MASA 2016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0882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-108520" y="-99392"/>
            <a:ext cx="1296000" cy="7074798"/>
            <a:chOff x="-108520" y="-99392"/>
            <a:chExt cx="1362850" cy="7074798"/>
          </a:xfrm>
        </p:grpSpPr>
        <p:sp>
          <p:nvSpPr>
            <p:cNvPr id="13" name="12 Rectángulo"/>
            <p:cNvSpPr/>
            <p:nvPr/>
          </p:nvSpPr>
          <p:spPr>
            <a:xfrm>
              <a:off x="-108520" y="-99392"/>
              <a:ext cx="645976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13 Doble onda"/>
            <p:cNvSpPr/>
            <p:nvPr/>
          </p:nvSpPr>
          <p:spPr>
            <a:xfrm rot="5400000">
              <a:off x="-2832177" y="2967465"/>
              <a:ext cx="6768752" cy="779053"/>
            </a:xfrm>
            <a:prstGeom prst="doubleWav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14 Doble onda"/>
            <p:cNvSpPr/>
            <p:nvPr/>
          </p:nvSpPr>
          <p:spPr>
            <a:xfrm rot="5400000">
              <a:off x="-2805737" y="2967841"/>
              <a:ext cx="6715871" cy="779053"/>
            </a:xfrm>
            <a:prstGeom prst="doubleWave">
              <a:avLst/>
            </a:prstGeom>
            <a:solidFill>
              <a:schemeClr val="accent1">
                <a:lumMod val="60000"/>
                <a:lumOff val="40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15 Doble onda"/>
            <p:cNvSpPr/>
            <p:nvPr/>
          </p:nvSpPr>
          <p:spPr>
            <a:xfrm rot="5400000">
              <a:off x="-2771382" y="2998387"/>
              <a:ext cx="6768752" cy="717210"/>
            </a:xfrm>
            <a:prstGeom prst="doubleWav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16 Lágrima"/>
            <p:cNvSpPr/>
            <p:nvPr/>
          </p:nvSpPr>
          <p:spPr>
            <a:xfrm rot="18742350">
              <a:off x="-128667" y="5592409"/>
              <a:ext cx="1415895" cy="1350099"/>
            </a:xfrm>
            <a:prstGeom prst="teardrop">
              <a:avLst>
                <a:gd name="adj" fmla="val 168218"/>
              </a:avLst>
            </a:prstGeom>
            <a:gradFill flip="none" rotWithShape="1">
              <a:gsLst>
                <a:gs pos="2083">
                  <a:schemeClr val="bg1"/>
                </a:gs>
                <a:gs pos="15000">
                  <a:schemeClr val="accent1">
                    <a:lumMod val="20000"/>
                    <a:lumOff val="80000"/>
                  </a:schemeClr>
                </a:gs>
                <a:gs pos="26000">
                  <a:schemeClr val="accent1">
                    <a:tint val="44500"/>
                    <a:satMod val="160000"/>
                  </a:schemeClr>
                </a:gs>
                <a:gs pos="77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17 Lágrima"/>
            <p:cNvSpPr/>
            <p:nvPr/>
          </p:nvSpPr>
          <p:spPr>
            <a:xfrm rot="18742350">
              <a:off x="277049" y="6286772"/>
              <a:ext cx="555889" cy="554970"/>
            </a:xfrm>
            <a:prstGeom prst="teardrop">
              <a:avLst>
                <a:gd name="adj" fmla="val 168218"/>
              </a:avLst>
            </a:prstGeom>
            <a:gradFill flip="none" rotWithShape="1">
              <a:gsLst>
                <a:gs pos="2083">
                  <a:schemeClr val="bg1"/>
                </a:gs>
                <a:gs pos="15000">
                  <a:schemeClr val="accent1">
                    <a:lumMod val="20000"/>
                    <a:lumOff val="80000"/>
                  </a:schemeClr>
                </a:gs>
                <a:gs pos="26000">
                  <a:schemeClr val="accent1">
                    <a:tint val="44500"/>
                    <a:satMod val="160000"/>
                  </a:schemeClr>
                </a:gs>
                <a:gs pos="77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28 Doble onda"/>
            <p:cNvSpPr/>
            <p:nvPr/>
          </p:nvSpPr>
          <p:spPr>
            <a:xfrm rot="5400000">
              <a:off x="-2866653" y="3152815"/>
              <a:ext cx="6867575" cy="363162"/>
            </a:xfrm>
            <a:custGeom>
              <a:avLst/>
              <a:gdLst>
                <a:gd name="connsiteX0" fmla="*/ 0 w 6768752"/>
                <a:gd name="connsiteY0" fmla="*/ 22500 h 360000"/>
                <a:gd name="connsiteX1" fmla="*/ 3384376 w 6768752"/>
                <a:gd name="connsiteY1" fmla="*/ 22500 h 360000"/>
                <a:gd name="connsiteX2" fmla="*/ 6768752 w 6768752"/>
                <a:gd name="connsiteY2" fmla="*/ 22500 h 360000"/>
                <a:gd name="connsiteX3" fmla="*/ 6768752 w 6768752"/>
                <a:gd name="connsiteY3" fmla="*/ 337500 h 360000"/>
                <a:gd name="connsiteX4" fmla="*/ 3384376 w 6768752"/>
                <a:gd name="connsiteY4" fmla="*/ 337500 h 360000"/>
                <a:gd name="connsiteX5" fmla="*/ 0 w 6768752"/>
                <a:gd name="connsiteY5" fmla="*/ 337500 h 360000"/>
                <a:gd name="connsiteX6" fmla="*/ 0 w 6768752"/>
                <a:gd name="connsiteY6" fmla="*/ 22500 h 360000"/>
                <a:gd name="connsiteX0" fmla="*/ 0 w 6768752"/>
                <a:gd name="connsiteY0" fmla="*/ 86331 h 422981"/>
                <a:gd name="connsiteX1" fmla="*/ 3384376 w 6768752"/>
                <a:gd name="connsiteY1" fmla="*/ 86331 h 422981"/>
                <a:gd name="connsiteX2" fmla="*/ 6768752 w 6768752"/>
                <a:gd name="connsiteY2" fmla="*/ 86331 h 422981"/>
                <a:gd name="connsiteX3" fmla="*/ 6768752 w 6768752"/>
                <a:gd name="connsiteY3" fmla="*/ 401331 h 422981"/>
                <a:gd name="connsiteX4" fmla="*/ 3384376 w 6768752"/>
                <a:gd name="connsiteY4" fmla="*/ 401331 h 422981"/>
                <a:gd name="connsiteX5" fmla="*/ 0 w 6768752"/>
                <a:gd name="connsiteY5" fmla="*/ 401331 h 422981"/>
                <a:gd name="connsiteX6" fmla="*/ 0 w 6768752"/>
                <a:gd name="connsiteY6" fmla="*/ 86331 h 422981"/>
                <a:gd name="connsiteX0" fmla="*/ 0 w 6768752"/>
                <a:gd name="connsiteY0" fmla="*/ 31918 h 368568"/>
                <a:gd name="connsiteX1" fmla="*/ 3384376 w 6768752"/>
                <a:gd name="connsiteY1" fmla="*/ 31918 h 368568"/>
                <a:gd name="connsiteX2" fmla="*/ 6768752 w 6768752"/>
                <a:gd name="connsiteY2" fmla="*/ 31918 h 368568"/>
                <a:gd name="connsiteX3" fmla="*/ 6768752 w 6768752"/>
                <a:gd name="connsiteY3" fmla="*/ 346918 h 368568"/>
                <a:gd name="connsiteX4" fmla="*/ 3384376 w 6768752"/>
                <a:gd name="connsiteY4" fmla="*/ 346918 h 368568"/>
                <a:gd name="connsiteX5" fmla="*/ 0 w 6768752"/>
                <a:gd name="connsiteY5" fmla="*/ 346918 h 368568"/>
                <a:gd name="connsiteX6" fmla="*/ 0 w 6768752"/>
                <a:gd name="connsiteY6" fmla="*/ 31918 h 368568"/>
                <a:gd name="connsiteX0" fmla="*/ 0 w 6768752"/>
                <a:gd name="connsiteY0" fmla="*/ 31918 h 461218"/>
                <a:gd name="connsiteX1" fmla="*/ 3384376 w 6768752"/>
                <a:gd name="connsiteY1" fmla="*/ 31918 h 461218"/>
                <a:gd name="connsiteX2" fmla="*/ 6768752 w 6768752"/>
                <a:gd name="connsiteY2" fmla="*/ 31918 h 461218"/>
                <a:gd name="connsiteX3" fmla="*/ 6768752 w 6768752"/>
                <a:gd name="connsiteY3" fmla="*/ 346918 h 461218"/>
                <a:gd name="connsiteX4" fmla="*/ 3384376 w 6768752"/>
                <a:gd name="connsiteY4" fmla="*/ 346918 h 461218"/>
                <a:gd name="connsiteX5" fmla="*/ 50800 w 6768752"/>
                <a:gd name="connsiteY5" fmla="*/ 461218 h 461218"/>
                <a:gd name="connsiteX6" fmla="*/ 0 w 6768752"/>
                <a:gd name="connsiteY6" fmla="*/ 31918 h 461218"/>
                <a:gd name="connsiteX0" fmla="*/ 0 w 6768752"/>
                <a:gd name="connsiteY0" fmla="*/ 31918 h 368568"/>
                <a:gd name="connsiteX1" fmla="*/ 3384376 w 6768752"/>
                <a:gd name="connsiteY1" fmla="*/ 31918 h 368568"/>
                <a:gd name="connsiteX2" fmla="*/ 6768752 w 6768752"/>
                <a:gd name="connsiteY2" fmla="*/ 31918 h 368568"/>
                <a:gd name="connsiteX3" fmla="*/ 6768752 w 6768752"/>
                <a:gd name="connsiteY3" fmla="*/ 346918 h 368568"/>
                <a:gd name="connsiteX4" fmla="*/ 3384376 w 6768752"/>
                <a:gd name="connsiteY4" fmla="*/ 346918 h 368568"/>
                <a:gd name="connsiteX5" fmla="*/ 50800 w 6768752"/>
                <a:gd name="connsiteY5" fmla="*/ 321518 h 368568"/>
                <a:gd name="connsiteX6" fmla="*/ 0 w 6768752"/>
                <a:gd name="connsiteY6" fmla="*/ 31918 h 368568"/>
                <a:gd name="connsiteX0" fmla="*/ 0 w 6768752"/>
                <a:gd name="connsiteY0" fmla="*/ 31918 h 372318"/>
                <a:gd name="connsiteX1" fmla="*/ 3384376 w 6768752"/>
                <a:gd name="connsiteY1" fmla="*/ 31918 h 372318"/>
                <a:gd name="connsiteX2" fmla="*/ 6768752 w 6768752"/>
                <a:gd name="connsiteY2" fmla="*/ 31918 h 372318"/>
                <a:gd name="connsiteX3" fmla="*/ 6768752 w 6768752"/>
                <a:gd name="connsiteY3" fmla="*/ 346918 h 372318"/>
                <a:gd name="connsiteX4" fmla="*/ 3384376 w 6768752"/>
                <a:gd name="connsiteY4" fmla="*/ 346918 h 372318"/>
                <a:gd name="connsiteX5" fmla="*/ 76200 w 6768752"/>
                <a:gd name="connsiteY5" fmla="*/ 372318 h 372318"/>
                <a:gd name="connsiteX6" fmla="*/ 0 w 6768752"/>
                <a:gd name="connsiteY6" fmla="*/ 31918 h 372318"/>
                <a:gd name="connsiteX0" fmla="*/ 0 w 6768752"/>
                <a:gd name="connsiteY0" fmla="*/ 31918 h 368568"/>
                <a:gd name="connsiteX1" fmla="*/ 3384376 w 6768752"/>
                <a:gd name="connsiteY1" fmla="*/ 31918 h 368568"/>
                <a:gd name="connsiteX2" fmla="*/ 6768752 w 6768752"/>
                <a:gd name="connsiteY2" fmla="*/ 31918 h 368568"/>
                <a:gd name="connsiteX3" fmla="*/ 6768752 w 6768752"/>
                <a:gd name="connsiteY3" fmla="*/ 346918 h 368568"/>
                <a:gd name="connsiteX4" fmla="*/ 3384376 w 6768752"/>
                <a:gd name="connsiteY4" fmla="*/ 346918 h 368568"/>
                <a:gd name="connsiteX5" fmla="*/ 50800 w 6768752"/>
                <a:gd name="connsiteY5" fmla="*/ 308818 h 368568"/>
                <a:gd name="connsiteX6" fmla="*/ 0 w 6768752"/>
                <a:gd name="connsiteY6" fmla="*/ 31918 h 368568"/>
                <a:gd name="connsiteX0" fmla="*/ 0 w 6768752"/>
                <a:gd name="connsiteY0" fmla="*/ 31918 h 368568"/>
                <a:gd name="connsiteX1" fmla="*/ 3384376 w 6768752"/>
                <a:gd name="connsiteY1" fmla="*/ 31918 h 368568"/>
                <a:gd name="connsiteX2" fmla="*/ 6768752 w 6768752"/>
                <a:gd name="connsiteY2" fmla="*/ 31918 h 368568"/>
                <a:gd name="connsiteX3" fmla="*/ 6768752 w 6768752"/>
                <a:gd name="connsiteY3" fmla="*/ 346918 h 368568"/>
                <a:gd name="connsiteX4" fmla="*/ 3384376 w 6768752"/>
                <a:gd name="connsiteY4" fmla="*/ 346918 h 368568"/>
                <a:gd name="connsiteX5" fmla="*/ 50800 w 6768752"/>
                <a:gd name="connsiteY5" fmla="*/ 346918 h 368568"/>
                <a:gd name="connsiteX6" fmla="*/ 0 w 6768752"/>
                <a:gd name="connsiteY6" fmla="*/ 31918 h 368568"/>
                <a:gd name="connsiteX0" fmla="*/ 0 w 6768752"/>
                <a:gd name="connsiteY0" fmla="*/ 31918 h 368568"/>
                <a:gd name="connsiteX1" fmla="*/ 3384376 w 6768752"/>
                <a:gd name="connsiteY1" fmla="*/ 31918 h 368568"/>
                <a:gd name="connsiteX2" fmla="*/ 6768752 w 6768752"/>
                <a:gd name="connsiteY2" fmla="*/ 31918 h 368568"/>
                <a:gd name="connsiteX3" fmla="*/ 6768752 w 6768752"/>
                <a:gd name="connsiteY3" fmla="*/ 346918 h 368568"/>
                <a:gd name="connsiteX4" fmla="*/ 3384376 w 6768752"/>
                <a:gd name="connsiteY4" fmla="*/ 346918 h 368568"/>
                <a:gd name="connsiteX5" fmla="*/ 50800 w 6768752"/>
                <a:gd name="connsiteY5" fmla="*/ 346918 h 368568"/>
                <a:gd name="connsiteX6" fmla="*/ 0 w 6768752"/>
                <a:gd name="connsiteY6" fmla="*/ 31918 h 368568"/>
                <a:gd name="connsiteX0" fmla="*/ 0 w 6768752"/>
                <a:gd name="connsiteY0" fmla="*/ 31918 h 368568"/>
                <a:gd name="connsiteX1" fmla="*/ 3384376 w 6768752"/>
                <a:gd name="connsiteY1" fmla="*/ 31918 h 368568"/>
                <a:gd name="connsiteX2" fmla="*/ 6768752 w 6768752"/>
                <a:gd name="connsiteY2" fmla="*/ 31918 h 368568"/>
                <a:gd name="connsiteX3" fmla="*/ 6768752 w 6768752"/>
                <a:gd name="connsiteY3" fmla="*/ 346918 h 368568"/>
                <a:gd name="connsiteX4" fmla="*/ 3384376 w 6768752"/>
                <a:gd name="connsiteY4" fmla="*/ 346918 h 368568"/>
                <a:gd name="connsiteX5" fmla="*/ 50800 w 6768752"/>
                <a:gd name="connsiteY5" fmla="*/ 346918 h 368568"/>
                <a:gd name="connsiteX6" fmla="*/ 0 w 6768752"/>
                <a:gd name="connsiteY6" fmla="*/ 31918 h 368568"/>
                <a:gd name="connsiteX0" fmla="*/ 0 w 6768752"/>
                <a:gd name="connsiteY0" fmla="*/ 31918 h 377838"/>
                <a:gd name="connsiteX1" fmla="*/ 3384376 w 6768752"/>
                <a:gd name="connsiteY1" fmla="*/ 31918 h 377838"/>
                <a:gd name="connsiteX2" fmla="*/ 6768752 w 6768752"/>
                <a:gd name="connsiteY2" fmla="*/ 31918 h 377838"/>
                <a:gd name="connsiteX3" fmla="*/ 6768752 w 6768752"/>
                <a:gd name="connsiteY3" fmla="*/ 346918 h 377838"/>
                <a:gd name="connsiteX4" fmla="*/ 3384376 w 6768752"/>
                <a:gd name="connsiteY4" fmla="*/ 346918 h 377838"/>
                <a:gd name="connsiteX5" fmla="*/ 50800 w 6768752"/>
                <a:gd name="connsiteY5" fmla="*/ 346918 h 377838"/>
                <a:gd name="connsiteX6" fmla="*/ 0 w 6768752"/>
                <a:gd name="connsiteY6" fmla="*/ 31918 h 377838"/>
                <a:gd name="connsiteX0" fmla="*/ 0 w 6768752"/>
                <a:gd name="connsiteY0" fmla="*/ 31918 h 368568"/>
                <a:gd name="connsiteX1" fmla="*/ 3384376 w 6768752"/>
                <a:gd name="connsiteY1" fmla="*/ 31918 h 368568"/>
                <a:gd name="connsiteX2" fmla="*/ 6768752 w 6768752"/>
                <a:gd name="connsiteY2" fmla="*/ 31918 h 368568"/>
                <a:gd name="connsiteX3" fmla="*/ 6768752 w 6768752"/>
                <a:gd name="connsiteY3" fmla="*/ 346918 h 368568"/>
                <a:gd name="connsiteX4" fmla="*/ 3384376 w 6768752"/>
                <a:gd name="connsiteY4" fmla="*/ 346918 h 368568"/>
                <a:gd name="connsiteX5" fmla="*/ 50800 w 6768752"/>
                <a:gd name="connsiteY5" fmla="*/ 346918 h 368568"/>
                <a:gd name="connsiteX6" fmla="*/ 0 w 6768752"/>
                <a:gd name="connsiteY6" fmla="*/ 31918 h 368568"/>
                <a:gd name="connsiteX0" fmla="*/ 0 w 6768752"/>
                <a:gd name="connsiteY0" fmla="*/ 31918 h 371598"/>
                <a:gd name="connsiteX1" fmla="*/ 3384376 w 6768752"/>
                <a:gd name="connsiteY1" fmla="*/ 31918 h 371598"/>
                <a:gd name="connsiteX2" fmla="*/ 6768752 w 6768752"/>
                <a:gd name="connsiteY2" fmla="*/ 31918 h 371598"/>
                <a:gd name="connsiteX3" fmla="*/ 6768752 w 6768752"/>
                <a:gd name="connsiteY3" fmla="*/ 346918 h 371598"/>
                <a:gd name="connsiteX4" fmla="*/ 3384376 w 6768752"/>
                <a:gd name="connsiteY4" fmla="*/ 346918 h 371598"/>
                <a:gd name="connsiteX5" fmla="*/ 50800 w 6768752"/>
                <a:gd name="connsiteY5" fmla="*/ 346918 h 371598"/>
                <a:gd name="connsiteX6" fmla="*/ 0 w 6768752"/>
                <a:gd name="connsiteY6" fmla="*/ 31918 h 371598"/>
                <a:gd name="connsiteX0" fmla="*/ 0 w 6768752"/>
                <a:gd name="connsiteY0" fmla="*/ 23482 h 363162"/>
                <a:gd name="connsiteX1" fmla="*/ 3384376 w 6768752"/>
                <a:gd name="connsiteY1" fmla="*/ 23482 h 363162"/>
                <a:gd name="connsiteX2" fmla="*/ 6768752 w 6768752"/>
                <a:gd name="connsiteY2" fmla="*/ 23482 h 363162"/>
                <a:gd name="connsiteX3" fmla="*/ 6768752 w 6768752"/>
                <a:gd name="connsiteY3" fmla="*/ 338482 h 363162"/>
                <a:gd name="connsiteX4" fmla="*/ 3384376 w 6768752"/>
                <a:gd name="connsiteY4" fmla="*/ 338482 h 363162"/>
                <a:gd name="connsiteX5" fmla="*/ 50800 w 6768752"/>
                <a:gd name="connsiteY5" fmla="*/ 338482 h 363162"/>
                <a:gd name="connsiteX6" fmla="*/ 0 w 6768752"/>
                <a:gd name="connsiteY6" fmla="*/ 23482 h 36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8752" h="363162">
                  <a:moveTo>
                    <a:pt x="0" y="23482"/>
                  </a:moveTo>
                  <a:cubicBezTo>
                    <a:pt x="1128125" y="-51518"/>
                    <a:pt x="2205454" y="123882"/>
                    <a:pt x="3384376" y="23482"/>
                  </a:cubicBezTo>
                  <a:cubicBezTo>
                    <a:pt x="4563298" y="-76918"/>
                    <a:pt x="5627927" y="187382"/>
                    <a:pt x="6768752" y="23482"/>
                  </a:cubicBezTo>
                  <a:lnTo>
                    <a:pt x="6768752" y="338482"/>
                  </a:lnTo>
                  <a:cubicBezTo>
                    <a:pt x="5640627" y="413482"/>
                    <a:pt x="4512501" y="263482"/>
                    <a:pt x="3384376" y="338482"/>
                  </a:cubicBezTo>
                  <a:cubicBezTo>
                    <a:pt x="2256251" y="413482"/>
                    <a:pt x="1153525" y="288882"/>
                    <a:pt x="50800" y="338482"/>
                  </a:cubicBezTo>
                  <a:lnTo>
                    <a:pt x="0" y="23482"/>
                  </a:lnTo>
                  <a:close/>
                </a:path>
              </a:pathLst>
            </a:custGeom>
            <a:solidFill>
              <a:schemeClr val="bg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14976"/>
          <a:stretch/>
        </p:blipFill>
        <p:spPr bwMode="auto">
          <a:xfrm>
            <a:off x="4439" y="-42797"/>
            <a:ext cx="4423545" cy="69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5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6"/>
          <a:stretch/>
        </p:blipFill>
        <p:spPr bwMode="auto">
          <a:xfrm>
            <a:off x="3973180" y="0"/>
            <a:ext cx="5184000" cy="215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24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10" y="2204472"/>
            <a:ext cx="2862163" cy="2160632"/>
          </a:xfrm>
          <a:prstGeom prst="rect">
            <a:avLst/>
          </a:prstGeom>
          <a:noFill/>
        </p:spPr>
      </p:pic>
      <p:pic>
        <p:nvPicPr>
          <p:cNvPr id="26" name="25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00" y="2139940"/>
            <a:ext cx="2559700" cy="2260600"/>
          </a:xfrm>
          <a:prstGeom prst="rect">
            <a:avLst/>
          </a:prstGeom>
          <a:noFill/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53" r="7715"/>
          <a:stretch/>
        </p:blipFill>
        <p:spPr bwMode="auto">
          <a:xfrm>
            <a:off x="3890005" y="4433579"/>
            <a:ext cx="2523495" cy="245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27 Image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65104"/>
            <a:ext cx="2831107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1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8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r="9419"/>
          <a:stretch/>
        </p:blipFill>
        <p:spPr bwMode="auto">
          <a:xfrm>
            <a:off x="-34900" y="460895"/>
            <a:ext cx="6109579" cy="282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6165"/>
          <a:stretch/>
        </p:blipFill>
        <p:spPr bwMode="auto">
          <a:xfrm>
            <a:off x="-34900" y="3370742"/>
            <a:ext cx="6214069" cy="25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28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40" y="116632"/>
            <a:ext cx="2788920" cy="2087880"/>
          </a:xfrm>
          <a:prstGeom prst="rect">
            <a:avLst/>
          </a:prstGeom>
          <a:noFill/>
        </p:spPr>
      </p:pic>
      <p:pic>
        <p:nvPicPr>
          <p:cNvPr id="30" name="29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32" y="2301670"/>
            <a:ext cx="2844000" cy="2158365"/>
          </a:xfrm>
          <a:prstGeom prst="rect">
            <a:avLst/>
          </a:prstGeom>
          <a:noFill/>
        </p:spPr>
      </p:pic>
      <p:pic>
        <p:nvPicPr>
          <p:cNvPr id="31" name="30 Image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2808000" cy="2087880"/>
          </a:xfrm>
          <a:prstGeom prst="rect">
            <a:avLst/>
          </a:prstGeom>
          <a:noFill/>
        </p:spPr>
      </p:pic>
      <p:sp>
        <p:nvSpPr>
          <p:cNvPr id="34" name="33 Rectángulo"/>
          <p:cNvSpPr/>
          <p:nvPr/>
        </p:nvSpPr>
        <p:spPr>
          <a:xfrm>
            <a:off x="1249230" y="6022677"/>
            <a:ext cx="4929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Restauración, control y </a:t>
            </a:r>
            <a:r>
              <a:rPr lang="es-CO" dirty="0" err="1" smtClean="0"/>
              <a:t>fallamientos</a:t>
            </a:r>
            <a:r>
              <a:rPr lang="es-CO" dirty="0" smtClean="0"/>
              <a:t> en estructuras</a:t>
            </a:r>
          </a:p>
          <a:p>
            <a:r>
              <a:rPr lang="es-CO" dirty="0" smtClean="0"/>
              <a:t>en Movimientos en masa 2016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6610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991" y="764705"/>
            <a:ext cx="8610009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ALGUNAS RECOMENDACIONES (MOVIMIENTOS EN MASA)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792840" y="1232364"/>
            <a:ext cx="8099640" cy="51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Debido a que algunos sectores con movimientos en masa se relacionan con usos inadecuados de la tierra y se ubican aguas arriba de bocatomas de acueductos comunitarios, se recomienda acelerar los esquemas de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PSA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ayudando a la conservación de estos espacios destinados a la conservación y producción de Bienes y Servicios Ambientales.</a:t>
            </a:r>
          </a:p>
          <a:p>
            <a:pPr marL="4445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necesario fortalecer y mantener ininterrumpidamente el programa de reconversión agrotecnológica en SAP, pero sin las distorsiones sufridas con los operadores externos en las ultimas dos fases quienes no comprendieron el programa y por lo tanto no lograron los impactos ambientales positivos de las primeras fases.</a:t>
            </a:r>
          </a:p>
          <a:p>
            <a:pPr marL="4445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recomienda a la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SMAM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y al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DAGRD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en particular que genere una estrategia de largo plazo, bien presupuestada y con constancia, relacionada con la prevención de movimientos  en masa y que no se centre en el control o tratamiento una vez ocurridos, dado que esto último se ha venido haciendo durante mas de 15 años sin  evitar los daños ambientales y pérdida de vidas, y además incurriendo en costos varias veces superior a las actividades de prevención.</a:t>
            </a:r>
          </a:p>
          <a:p>
            <a:pPr marL="177800" indent="0" algn="just">
              <a:spcBef>
                <a:spcPts val="1200"/>
              </a:spcBef>
              <a:buNone/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1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 Marcador de contenido"/>
          <p:cNvSpPr txBox="1">
            <a:spLocks/>
          </p:cNvSpPr>
          <p:nvPr/>
        </p:nvSpPr>
        <p:spPr>
          <a:xfrm>
            <a:off x="564902" y="2010268"/>
            <a:ext cx="8566398" cy="12241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CO" sz="2800" b="1" dirty="0" smtClean="0">
              <a:latin typeface="Kartika" panose="02020503030404060203" pitchFamily="18" charset="0"/>
              <a:cs typeface="Kartika" panose="02020503030404060203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s-CO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MONITOREO AGUAS, RETIROS Y HUMEDALES</a:t>
            </a:r>
            <a:endParaRPr lang="es-CO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6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1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7" name="1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1" name="2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2" name="2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3" name="2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18" name="1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19" name="1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0" name="1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9" name="1 Título"/>
          <p:cNvSpPr>
            <a:spLocks noGrp="1"/>
          </p:cNvSpPr>
          <p:nvPr>
            <p:ph type="ctrTitle"/>
          </p:nvPr>
        </p:nvSpPr>
        <p:spPr>
          <a:xfrm>
            <a:off x="577602" y="116633"/>
            <a:ext cx="8458893" cy="64807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2 Subtítulo"/>
          <p:cNvSpPr>
            <a:spLocks noGrp="1"/>
          </p:cNvSpPr>
          <p:nvPr>
            <p:ph type="subTitle" idx="1"/>
          </p:nvPr>
        </p:nvSpPr>
        <p:spPr>
          <a:xfrm>
            <a:off x="648576" y="1916832"/>
            <a:ext cx="8135938" cy="237626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Espacio de socialización y análisis en el marco del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Consejo </a:t>
            </a:r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CO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convivencia - Secretaria de Gobierno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 Mesa ambiental de San Antonio Prado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 la alianza por la recuperación y manejo sostenible de la microcuenca la </a:t>
            </a:r>
            <a:r>
              <a:rPr lang="es-CO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Cabuyala</a:t>
            </a:r>
            <a:endParaRPr lang="es-CO" sz="2400" dirty="0" smtClean="0"/>
          </a:p>
        </p:txBody>
      </p:sp>
      <p:grpSp>
        <p:nvGrpSpPr>
          <p:cNvPr id="3" name="2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44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62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2 Marcador de contenido"/>
          <p:cNvSpPr txBox="1">
            <a:spLocks/>
          </p:cNvSpPr>
          <p:nvPr/>
        </p:nvSpPr>
        <p:spPr>
          <a:xfrm>
            <a:off x="555004" y="764704"/>
            <a:ext cx="8576296" cy="6480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UBICACIÓN DEL PROYECTO MONITOREO AGUA Y RETIROS EN LA ESTRATEGIA DE PLANEACIÓN LOCAL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978891" y="1678681"/>
            <a:ext cx="7625557" cy="3550519"/>
            <a:chOff x="1179337" y="1390649"/>
            <a:chExt cx="7137079" cy="3046463"/>
          </a:xfrm>
        </p:grpSpPr>
        <p:sp>
          <p:nvSpPr>
            <p:cNvPr id="36" name="AutoShape 101"/>
            <p:cNvSpPr>
              <a:spLocks noChangeArrowheads="1"/>
            </p:cNvSpPr>
            <p:nvPr/>
          </p:nvSpPr>
          <p:spPr bwMode="auto">
            <a:xfrm rot="5400000">
              <a:off x="5962647" y="1120357"/>
              <a:ext cx="556168" cy="2298834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ysClr val="window" lastClr="FFFFFF">
                    <a:lumMod val="85000"/>
                    <a:lumOff val="0"/>
                  </a:sysClr>
                </a:gs>
                <a:gs pos="50000">
                  <a:sysClr val="window" lastClr="FFFFFF">
                    <a:lumMod val="100000"/>
                    <a:lumOff val="0"/>
                  </a:sysClr>
                </a:gs>
                <a:gs pos="100000">
                  <a:sysClr val="window" lastClr="FFFFFF">
                    <a:lumMod val="85000"/>
                    <a:lumOff val="0"/>
                  </a:sysClr>
                </a:gs>
              </a:gsLst>
              <a:lin ang="5400000" scaled="1"/>
            </a:gradFill>
            <a:ln w="9525">
              <a:solidFill>
                <a:sysClr val="windowText" lastClr="000000">
                  <a:lumMod val="100000"/>
                  <a:lumOff val="0"/>
                </a:sysClr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PROGRAMAS</a:t>
              </a:r>
              <a:endParaRPr kumimoji="0" lang="es-CO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endParaRPr>
            </a:p>
          </p:txBody>
        </p:sp>
        <p:sp>
          <p:nvSpPr>
            <p:cNvPr id="37" name="AutoShape 100"/>
            <p:cNvSpPr>
              <a:spLocks noChangeArrowheads="1"/>
            </p:cNvSpPr>
            <p:nvPr/>
          </p:nvSpPr>
          <p:spPr bwMode="auto">
            <a:xfrm rot="5400000">
              <a:off x="2111723" y="1362478"/>
              <a:ext cx="858556" cy="2111280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ysClr val="window" lastClr="FFFFFF">
                    <a:lumMod val="85000"/>
                    <a:lumOff val="0"/>
                  </a:sysClr>
                </a:gs>
                <a:gs pos="50000">
                  <a:sysClr val="window" lastClr="FFFFFF">
                    <a:lumMod val="100000"/>
                    <a:lumOff val="0"/>
                  </a:sysClr>
                </a:gs>
                <a:gs pos="100000">
                  <a:sysClr val="window" lastClr="FFFFFF">
                    <a:lumMod val="85000"/>
                    <a:lumOff val="0"/>
                  </a:sysClr>
                </a:gs>
              </a:gsLst>
              <a:lin ang="5400000" scaled="1"/>
            </a:gradFill>
            <a:ln w="9525">
              <a:solidFill>
                <a:sysClr val="windowText" lastClr="000000">
                  <a:lumMod val="100000"/>
                  <a:lumOff val="0"/>
                </a:sysClr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LÍNEA</a:t>
              </a:r>
              <a:endPara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ESTRATÉGICA</a:t>
              </a:r>
              <a:endPara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endParaRPr>
            </a:p>
          </p:txBody>
        </p:sp>
        <p:sp>
          <p:nvSpPr>
            <p:cNvPr id="38" name="Rectangle 99"/>
            <p:cNvSpPr>
              <a:spLocks noChangeArrowheads="1"/>
            </p:cNvSpPr>
            <p:nvPr/>
          </p:nvSpPr>
          <p:spPr bwMode="auto">
            <a:xfrm>
              <a:off x="1179337" y="1390649"/>
              <a:ext cx="7065071" cy="513269"/>
            </a:xfrm>
            <a:prstGeom prst="rect">
              <a:avLst/>
            </a:prstGeom>
            <a:gradFill rotWithShape="1">
              <a:gsLst>
                <a:gs pos="0">
                  <a:srgbClr val="EEECE1">
                    <a:lumMod val="90000"/>
                    <a:lumOff val="0"/>
                  </a:srgbClr>
                </a:gs>
                <a:gs pos="50000">
                  <a:srgbClr val="FFFFFF"/>
                </a:gs>
                <a:gs pos="100000">
                  <a:srgbClr val="EEECE1">
                    <a:lumMod val="90000"/>
                    <a:lumOff val="0"/>
                  </a:srgbClr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SISTEMA DE GESTIÓN AMBIENTAL DE MEDELLÍN</a:t>
              </a:r>
              <a:endPara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PLAN DE ACCIÓN AMBIENTAL LOCAL </a:t>
              </a:r>
              <a:r>
                <a:rPr kumimoji="0" lang="es-CO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– </a:t>
              </a:r>
              <a:r>
                <a:rPr kumimoji="0" lang="es-CO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PAALSAP</a:t>
              </a:r>
              <a:r>
                <a:rPr kumimoji="0" lang="es-CO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 2007-2019 </a:t>
              </a: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lue Highway"/>
                  <a:ea typeface="Times New Roman"/>
                  <a:cs typeface="Times New Roman"/>
                </a:rPr>
                <a:t>- SAN ANTONIO DE PRADO</a:t>
              </a:r>
              <a:endPara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endParaRPr>
            </a:p>
          </p:txBody>
        </p:sp>
        <p:grpSp>
          <p:nvGrpSpPr>
            <p:cNvPr id="39" name="38 Grupo"/>
            <p:cNvGrpSpPr/>
            <p:nvPr/>
          </p:nvGrpSpPr>
          <p:grpSpPr>
            <a:xfrm>
              <a:off x="1438437" y="2619866"/>
              <a:ext cx="6877979" cy="1817246"/>
              <a:chOff x="1438437" y="2547858"/>
              <a:chExt cx="6877979" cy="1817246"/>
            </a:xfrm>
          </p:grpSpPr>
          <p:sp>
            <p:nvSpPr>
              <p:cNvPr id="40" name="Rectangle 92"/>
              <p:cNvSpPr>
                <a:spLocks noChangeArrowheads="1"/>
              </p:cNvSpPr>
              <p:nvPr/>
            </p:nvSpPr>
            <p:spPr bwMode="auto">
              <a:xfrm>
                <a:off x="1438437" y="3100394"/>
                <a:ext cx="2158204" cy="544630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lumMod val="20000"/>
                      <a:lumOff val="80000"/>
                    </a:srgbClr>
                  </a:gs>
                  <a:gs pos="50000">
                    <a:sysClr val="window" lastClr="FFFFFF">
                      <a:lumMod val="100000"/>
                      <a:lumOff val="0"/>
                    </a:sysClr>
                  </a:gs>
                  <a:gs pos="100000">
                    <a:srgbClr val="4F81BD">
                      <a:lumMod val="20000"/>
                      <a:lumOff val="80000"/>
                    </a:srgbClr>
                  </a:gs>
                </a:gsLst>
                <a:lin ang="5400000" scaled="1"/>
              </a:gradFill>
              <a:ln w="19050" cmpd="dbl">
                <a:solidFill>
                  <a:srgbClr val="4F81BD">
                    <a:lumMod val="75000"/>
                    <a:lumOff val="0"/>
                  </a:srgb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ras Demi ITC"/>
                    <a:ea typeface="Times New Roman"/>
                    <a:cs typeface="Times New Roman"/>
                  </a:rPr>
                  <a:t>1. AGUA</a:t>
                </a:r>
                <a:endParaRPr kumimoji="0" lang="es-CO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ras Demi ITC"/>
                    <a:ea typeface="Times New Roman"/>
                    <a:cs typeface="Times New Roman"/>
                  </a:rPr>
                  <a:t>(ÉNFASIS CALIDAD)</a:t>
                </a:r>
                <a:endParaRPr kumimoji="0" lang="es-CO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41" name="Rectangle 93"/>
              <p:cNvSpPr>
                <a:spLocks noChangeArrowheads="1"/>
              </p:cNvSpPr>
              <p:nvPr/>
            </p:nvSpPr>
            <p:spPr bwMode="auto">
              <a:xfrm>
                <a:off x="4180255" y="2547858"/>
                <a:ext cx="4120951" cy="439261"/>
              </a:xfrm>
              <a:prstGeom prst="rect">
                <a:avLst/>
              </a:prstGeom>
              <a:gradFill rotWithShape="1">
                <a:gsLst>
                  <a:gs pos="0">
                    <a:srgbClr val="EEECE1">
                      <a:lumMod val="90000"/>
                      <a:lumOff val="0"/>
                    </a:srgbClr>
                  </a:gs>
                  <a:gs pos="50000">
                    <a:sysClr val="window" lastClr="FFFFFF">
                      <a:lumMod val="100000"/>
                      <a:lumOff val="0"/>
                    </a:sysClr>
                  </a:gs>
                  <a:gs pos="100000">
                    <a:srgbClr val="EEECE1">
                      <a:lumMod val="90000"/>
                      <a:lumOff val="0"/>
                    </a:srgbClr>
                  </a:gs>
                </a:gsLst>
                <a:lin ang="5400000" scaled="1"/>
              </a:gradFill>
              <a:ln w="6350">
                <a:solidFill>
                  <a:srgbClr val="EEECE1">
                    <a:lumMod val="25000"/>
                    <a:lumOff val="0"/>
                  </a:srgbClr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/>
                    <a:cs typeface="Times New Roman"/>
                  </a:rPr>
                  <a:t>1.1 RECUPERACIÓN AMBIENTAL DEL AGUA EN QUEBRADAS URBANAS Y PROVEEDORAS DE AGUA PARA ACUEDUCTOS</a:t>
                </a:r>
                <a:endParaRPr kumimoji="0" lang="es-CO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42" name="Rectangle 94"/>
              <p:cNvSpPr>
                <a:spLocks noChangeArrowheads="1"/>
              </p:cNvSpPr>
              <p:nvPr/>
            </p:nvSpPr>
            <p:spPr bwMode="auto">
              <a:xfrm>
                <a:off x="4195465" y="3069408"/>
                <a:ext cx="4120951" cy="370662"/>
              </a:xfrm>
              <a:prstGeom prst="rect">
                <a:avLst/>
              </a:prstGeom>
              <a:gradFill rotWithShape="1">
                <a:gsLst>
                  <a:gs pos="0">
                    <a:srgbClr val="EEECE1">
                      <a:lumMod val="90000"/>
                      <a:lumOff val="0"/>
                    </a:srgbClr>
                  </a:gs>
                  <a:gs pos="50000">
                    <a:sysClr val="window" lastClr="FFFFFF">
                      <a:lumMod val="100000"/>
                      <a:lumOff val="0"/>
                    </a:sysClr>
                  </a:gs>
                  <a:gs pos="100000">
                    <a:srgbClr val="EEECE1">
                      <a:lumMod val="90000"/>
                      <a:lumOff val="0"/>
                    </a:srgbClr>
                  </a:gs>
                </a:gsLst>
                <a:lin ang="5400000" scaled="1"/>
              </a:gradFill>
              <a:ln w="6350">
                <a:solidFill>
                  <a:srgbClr val="EEECE1">
                    <a:lumMod val="25000"/>
                    <a:lumOff val="0"/>
                  </a:srgbClr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/>
                    <a:cs typeface="Times New Roman"/>
                  </a:rPr>
                  <a:t>1.3 EDUCACIÓN AMBIENTAL PARA EL MANEJO SOSTENIBLE DE LOS RECURSOS NATURALES - AGUA</a:t>
                </a:r>
                <a:endParaRPr kumimoji="0" lang="es-CO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43" name="Rectangle 98"/>
              <p:cNvSpPr>
                <a:spLocks noChangeArrowheads="1"/>
              </p:cNvSpPr>
              <p:nvPr/>
            </p:nvSpPr>
            <p:spPr bwMode="auto">
              <a:xfrm>
                <a:off x="4195465" y="3559876"/>
                <a:ext cx="4120951" cy="333376"/>
              </a:xfrm>
              <a:prstGeom prst="rect">
                <a:avLst/>
              </a:prstGeom>
              <a:gradFill rotWithShape="1">
                <a:gsLst>
                  <a:gs pos="0">
                    <a:srgbClr val="EEECE1">
                      <a:lumMod val="90000"/>
                      <a:lumOff val="0"/>
                    </a:srgbClr>
                  </a:gs>
                  <a:gs pos="50000">
                    <a:sysClr val="window" lastClr="FFFFFF">
                      <a:lumMod val="100000"/>
                      <a:lumOff val="0"/>
                    </a:sysClr>
                  </a:gs>
                  <a:gs pos="100000">
                    <a:srgbClr val="EEECE1">
                      <a:lumMod val="90000"/>
                      <a:lumOff val="0"/>
                    </a:srgbClr>
                  </a:gs>
                </a:gsLst>
                <a:lin ang="5400000" scaled="1"/>
              </a:gradFill>
              <a:ln w="6350">
                <a:solidFill>
                  <a:srgbClr val="EEECE1">
                    <a:lumMod val="25000"/>
                    <a:lumOff val="0"/>
                  </a:srgbClr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/>
                    <a:cs typeface="Times New Roman"/>
                  </a:rPr>
                  <a:t>1.2 MANEJO INTEGRAL Y SOSTENIBLE DEL RECURSO AGUA</a:t>
                </a:r>
                <a:endParaRPr kumimoji="0" lang="es-CO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44" name="Rectangle 102"/>
              <p:cNvSpPr>
                <a:spLocks noChangeArrowheads="1"/>
              </p:cNvSpPr>
              <p:nvPr/>
            </p:nvSpPr>
            <p:spPr bwMode="auto">
              <a:xfrm>
                <a:off x="4196284" y="4025850"/>
                <a:ext cx="4120132" cy="339254"/>
              </a:xfrm>
              <a:prstGeom prst="rect">
                <a:avLst/>
              </a:prstGeom>
              <a:gradFill rotWithShape="1">
                <a:gsLst>
                  <a:gs pos="0">
                    <a:srgbClr val="EEECE1">
                      <a:lumMod val="90000"/>
                      <a:lumOff val="0"/>
                    </a:srgbClr>
                  </a:gs>
                  <a:gs pos="50000">
                    <a:sysClr val="window" lastClr="FFFFFF">
                      <a:lumMod val="100000"/>
                      <a:lumOff val="0"/>
                    </a:sysClr>
                  </a:gs>
                  <a:gs pos="100000">
                    <a:srgbClr val="EEECE1">
                      <a:lumMod val="90000"/>
                      <a:lumOff val="0"/>
                    </a:srgbClr>
                  </a:gs>
                </a:gsLst>
                <a:lin ang="5400000" scaled="1"/>
              </a:gradFill>
              <a:ln w="6350">
                <a:solidFill>
                  <a:srgbClr val="EEECE1">
                    <a:lumMod val="25000"/>
                    <a:lumOff val="0"/>
                  </a:srgbClr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/>
                    <a:cs typeface="Times New Roman"/>
                  </a:rPr>
                  <a:t>1.4 EVALUACIÓN Y MEJORAMIENTO DE LA DISPONIBILIDAD DEL RECURSO AGUA</a:t>
                </a:r>
                <a:endParaRPr kumimoji="0" lang="es-CO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endParaRPr>
              </a:p>
            </p:txBody>
          </p:sp>
          <p:cxnSp>
            <p:nvCxnSpPr>
              <p:cNvPr id="45" name="Line 115"/>
              <p:cNvCxnSpPr>
                <a:endCxn id="41" idx="1"/>
              </p:cNvCxnSpPr>
              <p:nvPr/>
            </p:nvCxnSpPr>
            <p:spPr bwMode="auto">
              <a:xfrm flipV="1">
                <a:off x="3596641" y="2767489"/>
                <a:ext cx="583614" cy="6038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6" name="Line 116"/>
              <p:cNvCxnSpPr>
                <a:endCxn id="44" idx="1"/>
              </p:cNvCxnSpPr>
              <p:nvPr/>
            </p:nvCxnSpPr>
            <p:spPr bwMode="auto">
              <a:xfrm>
                <a:off x="3596641" y="3359257"/>
                <a:ext cx="599643" cy="8362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7" name="Line 117"/>
              <p:cNvCxnSpPr>
                <a:endCxn id="42" idx="1"/>
              </p:cNvCxnSpPr>
              <p:nvPr/>
            </p:nvCxnSpPr>
            <p:spPr bwMode="auto">
              <a:xfrm flipV="1">
                <a:off x="3596641" y="3254739"/>
                <a:ext cx="598824" cy="1038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8" name="Line 118"/>
              <p:cNvCxnSpPr>
                <a:endCxn id="43" idx="1"/>
              </p:cNvCxnSpPr>
              <p:nvPr/>
            </p:nvCxnSpPr>
            <p:spPr bwMode="auto">
              <a:xfrm>
                <a:off x="3596641" y="3359257"/>
                <a:ext cx="598824" cy="3673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6843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METODOLOGÍA GENERAL MONITOREO AGUA Y RETIROS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30" y="1556792"/>
            <a:ext cx="552566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3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2 Marcador de contenido"/>
          <p:cNvSpPr txBox="1">
            <a:spLocks/>
          </p:cNvSpPr>
          <p:nvPr/>
        </p:nvSpPr>
        <p:spPr>
          <a:xfrm>
            <a:off x="555004" y="692696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UBICACIÓN DE SITIOS DE MONITOREO AGUA Y RETIROS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UARIO\Documents\MESAP 2016-2017\PRESENTACIÓN MESAP 2017 (monitoreos)\Monit aguas\ANEXO II-16. Mapas  y graficos trabajo\Monitoreo 2015-2016\CuencasGoogle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Y RETIROS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1" name="2 Marcador de contenido"/>
          <p:cNvSpPr txBox="1">
            <a:spLocks/>
          </p:cNvSpPr>
          <p:nvPr/>
        </p:nvSpPr>
        <p:spPr>
          <a:xfrm>
            <a:off x="792840" y="1340768"/>
            <a:ext cx="8099640" cy="4991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realizó en 20 microcuencas en San Antonio de Prado y en 68 sitios ubicados en las partes altas medias y bajas de las quebradas incluidas.</a:t>
            </a:r>
          </a:p>
          <a:p>
            <a:pPr marL="182563" indent="-18256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Este monitoreo corresponde a la quinta fase del programa en SAP (realizado con recursos de PP y privados)</a:t>
            </a:r>
          </a:p>
          <a:p>
            <a:pPr marL="182563" indent="-182563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Parámetros considerados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16 (y cada 4 años incluir hasta 20)</a:t>
            </a:r>
          </a:p>
          <a:p>
            <a:pPr marL="355600" indent="0">
              <a:spcBef>
                <a:spcPts val="1200"/>
              </a:spcBef>
              <a:buNone/>
            </a:pPr>
            <a:r>
              <a:rPr lang="es-CO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Físico-Químicos</a:t>
            </a: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DBO5 total,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DQO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total, dureza total, oxígeno disuelto, Saturación de oxígeno, pH, sólidos suspendidos Totales, Sólidos disueltos totales, conductividad eléctrica,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ORP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, turbidez, Temperatura del agua, Temperatura del aire en el sitio.</a:t>
            </a:r>
          </a:p>
          <a:p>
            <a:pPr marL="355600" indent="0">
              <a:spcBef>
                <a:spcPts val="1200"/>
              </a:spcBef>
              <a:buNone/>
            </a:pP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Microbiológicos: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Coliformes y coliformes fecales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NMP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5600" indent="0">
              <a:spcBef>
                <a:spcPts val="1200"/>
              </a:spcBef>
              <a:buNone/>
            </a:pP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Biológicos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Macroinvertebrados</a:t>
            </a:r>
          </a:p>
          <a:p>
            <a:pPr marL="355600" indent="0">
              <a:buNone/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1" name="2 Marcador de contenido"/>
          <p:cNvSpPr txBox="1">
            <a:spLocks/>
          </p:cNvSpPr>
          <p:nvPr/>
        </p:nvSpPr>
        <p:spPr>
          <a:xfrm>
            <a:off x="792840" y="1340768"/>
            <a:ext cx="8099640" cy="4991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Los resultados se comparan contra la norma</a:t>
            </a: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65978"/>
              </p:ext>
            </p:extLst>
          </p:nvPr>
        </p:nvGraphicFramePr>
        <p:xfrm>
          <a:off x="103139" y="1772816"/>
          <a:ext cx="8933354" cy="4248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190"/>
                <a:gridCol w="484030"/>
                <a:gridCol w="581793"/>
                <a:gridCol w="484713"/>
                <a:gridCol w="581108"/>
                <a:gridCol w="655627"/>
                <a:gridCol w="581108"/>
                <a:gridCol w="484713"/>
                <a:gridCol w="484713"/>
                <a:gridCol w="581793"/>
                <a:gridCol w="484030"/>
                <a:gridCol w="581793"/>
                <a:gridCol w="484713"/>
                <a:gridCol w="484030"/>
              </a:tblGrid>
              <a:tr h="10864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b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Coliformes </a:t>
                      </a:r>
                      <a:r>
                        <a:rPr lang="es-CO" sz="900" dirty="0" err="1">
                          <a:effectLst/>
                        </a:rPr>
                        <a:t>Tot</a:t>
                      </a:r>
                      <a:r>
                        <a:rPr lang="es-CO" sz="900" dirty="0">
                          <a:effectLst/>
                        </a:rPr>
                        <a:t>. (</a:t>
                      </a:r>
                      <a:r>
                        <a:rPr lang="es-CO" sz="900" dirty="0" err="1">
                          <a:effectLst/>
                        </a:rPr>
                        <a:t>NMP</a:t>
                      </a:r>
                      <a:r>
                        <a:rPr lang="es-CO" sz="900" dirty="0">
                          <a:effectLst/>
                        </a:rPr>
                        <a:t>/100 ml)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Coliformes fecales (</a:t>
                      </a:r>
                      <a:r>
                        <a:rPr lang="es-CO" sz="900" dirty="0" err="1">
                          <a:effectLst/>
                        </a:rPr>
                        <a:t>NMP</a:t>
                      </a:r>
                      <a:r>
                        <a:rPr lang="es-CO" sz="900" dirty="0">
                          <a:effectLst/>
                        </a:rPr>
                        <a:t>/100 ml)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DBO5 total (mg O2/L)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DQO total (mg O2/L)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Nitratos (mg NO</a:t>
                      </a:r>
                      <a:r>
                        <a:rPr lang="pt-PT" sz="900" baseline="-25000" dirty="0">
                          <a:effectLst/>
                        </a:rPr>
                        <a:t>3</a:t>
                      </a:r>
                      <a:r>
                        <a:rPr lang="pt-PT" sz="900" dirty="0">
                          <a:effectLst/>
                        </a:rPr>
                        <a:t>- -N/L)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Nitritos (mg NO</a:t>
                      </a:r>
                      <a:r>
                        <a:rPr lang="pt-PT" sz="900" baseline="-25000" dirty="0">
                          <a:effectLst/>
                        </a:rPr>
                        <a:t>2</a:t>
                      </a:r>
                      <a:r>
                        <a:rPr lang="pt-PT" sz="900" dirty="0">
                          <a:effectLst/>
                        </a:rPr>
                        <a:t>- -N/L)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Oxígeno disuelto (mg/L)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% Saturación </a:t>
                      </a:r>
                      <a:r>
                        <a:rPr lang="es-CO" sz="900" dirty="0" err="1">
                          <a:effectLst/>
                        </a:rPr>
                        <a:t>OD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pH (unidades de pH)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Sólidos sedimentables (mg/L)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Sólidos suspendidos totales (mg/L)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Turbiedad (</a:t>
                      </a:r>
                      <a:r>
                        <a:rPr lang="es-CO" sz="900" dirty="0" err="1">
                          <a:effectLst/>
                        </a:rPr>
                        <a:t>NTU</a:t>
                      </a:r>
                      <a:r>
                        <a:rPr lang="es-CO" sz="900" dirty="0">
                          <a:effectLst/>
                        </a:rPr>
                        <a:t>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Conductividad Eléctrica (µS/cm)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/>
                </a:tc>
              </a:tr>
              <a:tr h="339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Valores decreto </a:t>
                      </a:r>
                      <a:r>
                        <a:rPr lang="es-CO" sz="1000" dirty="0" smtClean="0">
                          <a:effectLst/>
                        </a:rPr>
                        <a:t>1594/84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1000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3 - 6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6,5 - 9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10*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</a:tr>
              <a:tr h="398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Valores otras fuentes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5000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1000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5 - 9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</a:tr>
              <a:tr h="454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Valores otras fuentes2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20000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20 -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20 - 50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10 (N) </a:t>
                      </a:r>
                      <a:r>
                        <a:rPr lang="es-CO" sz="900" b="1" u="sng">
                          <a:effectLst/>
                        </a:rPr>
                        <a:t>~</a:t>
                      </a:r>
                      <a:r>
                        <a:rPr lang="es-CO" sz="900" b="1">
                          <a:effectLst/>
                        </a:rPr>
                        <a:t> 50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0,1 - 0,5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&gt;4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90 -100%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500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&lt;800 , &lt;750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</a:tr>
              <a:tr h="398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Guía </a:t>
                      </a:r>
                      <a:r>
                        <a:rPr lang="es-CO" sz="1000" dirty="0" err="1">
                          <a:effectLst/>
                        </a:rPr>
                        <a:t>MAVDT</a:t>
                      </a:r>
                      <a:r>
                        <a:rPr lang="es-CO" sz="1000" dirty="0">
                          <a:effectLst/>
                        </a:rPr>
                        <a:t> (</a:t>
                      </a:r>
                      <a:r>
                        <a:rPr lang="es-CO" sz="1000" dirty="0" err="1">
                          <a:effectLst/>
                        </a:rPr>
                        <a:t>Gpo</a:t>
                      </a:r>
                      <a:r>
                        <a:rPr lang="es-CO" sz="1000" dirty="0">
                          <a:effectLst/>
                        </a:rPr>
                        <a:t> IV), 2005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&lt;100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&lt;5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</a:tr>
              <a:tr h="398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Guía </a:t>
                      </a:r>
                      <a:r>
                        <a:rPr lang="es-CO" sz="1000" dirty="0" err="1">
                          <a:effectLst/>
                        </a:rPr>
                        <a:t>MAVDT</a:t>
                      </a:r>
                      <a:r>
                        <a:rPr lang="es-CO" sz="1000" dirty="0">
                          <a:effectLst/>
                        </a:rPr>
                        <a:t> (</a:t>
                      </a:r>
                      <a:r>
                        <a:rPr lang="es-CO" sz="1000" dirty="0" err="1">
                          <a:effectLst/>
                        </a:rPr>
                        <a:t>Gpo</a:t>
                      </a:r>
                      <a:r>
                        <a:rPr lang="es-CO" sz="1000" dirty="0">
                          <a:effectLst/>
                        </a:rPr>
                        <a:t> VII), 2005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&lt;2000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&lt;10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&gt;4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</a:tr>
              <a:tr h="4927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Objetivos de Calidad río Aburrá-</a:t>
                      </a:r>
                      <a:r>
                        <a:rPr lang="es-CO" sz="1000" dirty="0" err="1">
                          <a:effectLst/>
                        </a:rPr>
                        <a:t>RedRío</a:t>
                      </a:r>
                      <a:r>
                        <a:rPr lang="es-CO" sz="1000" dirty="0">
                          <a:effectLst/>
                        </a:rPr>
                        <a:t> (Tramo 3) (Res 2016/2012)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&lt;5000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&lt;1000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&lt;20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&lt;30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&gt;4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4,5 -9,0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&lt;80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&lt;50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</a:tr>
              <a:tr h="679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Objetivos de Calidad río Aburrá-</a:t>
                      </a:r>
                      <a:r>
                        <a:rPr lang="es-CO" sz="1000" dirty="0" err="1">
                          <a:effectLst/>
                        </a:rPr>
                        <a:t>RedRío</a:t>
                      </a:r>
                      <a:r>
                        <a:rPr lang="es-CO" sz="1000" dirty="0">
                          <a:effectLst/>
                        </a:rPr>
                        <a:t> (Tramo 4) (Res 2016/2012)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&lt;60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&lt;110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&gt;4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6,5 - 8,5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&lt;200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&lt;200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82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– DBO</a:t>
            </a:r>
            <a:r>
              <a:rPr lang="es-CO" sz="1800" b="1" baseline="-25000" dirty="0" smtClean="0">
                <a:latin typeface="Kartika" panose="02020503030404060203" pitchFamily="18" charset="0"/>
                <a:cs typeface="Kartika" panose="02020503030404060203" pitchFamily="18" charset="0"/>
              </a:rPr>
              <a:t>5</a:t>
            </a:r>
            <a:endParaRPr lang="es-CO" sz="1800" b="1" baseline="-25000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34113"/>
            <a:ext cx="9167812" cy="500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4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- </a:t>
            </a:r>
            <a:r>
              <a:rPr lang="es-CO" sz="1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DQO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5" y="1412776"/>
            <a:ext cx="9196584" cy="476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976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77" y="1193800"/>
            <a:ext cx="9230927" cy="475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0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47" y="1412776"/>
            <a:ext cx="9289005" cy="469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321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- CF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"/>
          <a:stretch/>
        </p:blipFill>
        <p:spPr bwMode="auto">
          <a:xfrm>
            <a:off x="-15763" y="1268760"/>
            <a:ext cx="9124267" cy="475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 Marcador de contenido"/>
          <p:cNvSpPr txBox="1">
            <a:spLocks/>
          </p:cNvSpPr>
          <p:nvPr/>
        </p:nvSpPr>
        <p:spPr>
          <a:xfrm>
            <a:off x="564902" y="2010268"/>
            <a:ext cx="8566398" cy="12241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CO" sz="2800" b="1" dirty="0" smtClean="0">
              <a:latin typeface="Kartika" panose="02020503030404060203" pitchFamily="18" charset="0"/>
              <a:cs typeface="Kartika" panose="02020503030404060203" pitchFamily="18" charset="0"/>
            </a:endParaRPr>
          </a:p>
          <a:p>
            <a:pPr marL="0" indent="0" algn="ctr">
              <a:buNone/>
            </a:pPr>
            <a:r>
              <a:rPr lang="es-CO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MONITOREO RELICTOS DE BOSQUES</a:t>
            </a:r>
            <a:endParaRPr lang="es-CO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- </a:t>
            </a:r>
            <a:r>
              <a:rPr lang="es-CO" sz="1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CT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" y="1330587"/>
            <a:ext cx="9154819" cy="476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396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– CF y </a:t>
            </a:r>
            <a:r>
              <a:rPr lang="es-CO" sz="1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CT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4" y="1268983"/>
            <a:ext cx="9166967" cy="475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555004" y="3259410"/>
            <a:ext cx="8458893" cy="3391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49" y="3461320"/>
            <a:ext cx="8467725" cy="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5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12776"/>
            <a:ext cx="9280865" cy="461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969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12" y="1412776"/>
            <a:ext cx="9201759" cy="450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7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71" y="-22961"/>
            <a:ext cx="4675479" cy="697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687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053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- CE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7"/>
            <a:ext cx="9131346" cy="485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0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- T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63" y="1268760"/>
            <a:ext cx="9180000" cy="484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(</a:t>
            </a:r>
            <a:r>
              <a:rPr lang="es-CO" sz="1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ICASAP</a:t>
            </a: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)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4572000" y="1484784"/>
            <a:ext cx="3873500" cy="1592386"/>
          </a:xfrm>
          <a:prstGeom prst="rect">
            <a:avLst/>
          </a:prstGeom>
          <a:gradFill rotWithShape="1">
            <a:gsLst>
              <a:gs pos="0">
                <a:sysClr val="window" lastClr="FFFFFF">
                  <a:lumMod val="100000"/>
                  <a:lumOff val="0"/>
                </a:sysClr>
              </a:gs>
              <a:gs pos="50000">
                <a:srgbClr val="FFFFFF"/>
              </a:gs>
              <a:gs pos="100000">
                <a:sysClr val="window" lastClr="FFFFFF">
                  <a:lumMod val="100000"/>
                  <a:lumOff val="0"/>
                </a:sysClr>
              </a:gs>
            </a:gsLst>
            <a:lin ang="5400000" scaled="1"/>
          </a:gra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hangingPunct="1">
              <a:spcBef>
                <a:spcPts val="500"/>
              </a:spcBef>
              <a:spcAft>
                <a:spcPts val="0"/>
              </a:spcAft>
            </a:pPr>
            <a:r>
              <a:rPr lang="es-CO" sz="1400" b="1" dirty="0" err="1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ICA</a:t>
            </a:r>
            <a:r>
              <a:rPr lang="es-CO" sz="1200" baseline="-25000" dirty="0" err="1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SAP</a:t>
            </a:r>
            <a:r>
              <a:rPr lang="es-CO" sz="14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= </a:t>
            </a:r>
            <a:r>
              <a:rPr lang="es-CO" sz="1400" b="1" dirty="0">
                <a:solidFill>
                  <a:srgbClr val="000000"/>
                </a:solidFill>
                <a:effectLst/>
                <a:latin typeface="UniversalMath1 BT"/>
                <a:ea typeface="Times New Roman"/>
                <a:cs typeface="UniversalMath1 BT"/>
              </a:rPr>
              <a:t>S</a:t>
            </a:r>
            <a:r>
              <a:rPr lang="es-CO" sz="14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Pi1 x Qi1 + Pi2 x Qi2 +... Pi</a:t>
            </a:r>
            <a:r>
              <a:rPr lang="es-CO" sz="1400" b="1" baseline="-25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n</a:t>
            </a:r>
            <a:r>
              <a:rPr lang="es-CO" sz="14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x </a:t>
            </a:r>
            <a:r>
              <a:rPr lang="es-CO" sz="1400" b="1" dirty="0" err="1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Qi</a:t>
            </a:r>
            <a:r>
              <a:rPr lang="es-CO" sz="1400" b="1" baseline="-25000" dirty="0" err="1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n</a:t>
            </a:r>
            <a:r>
              <a:rPr lang="es-CO" sz="14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endParaRPr lang="es-CO" sz="1200" dirty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hangingPunct="1">
              <a:spcBef>
                <a:spcPts val="500"/>
              </a:spcBef>
              <a:spcAft>
                <a:spcPts val="0"/>
              </a:spcAft>
            </a:pPr>
            <a:r>
              <a:rPr lang="es-CO" sz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  </a:t>
            </a:r>
            <a:endParaRPr lang="es-CO" sz="1200" dirty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hangingPunct="1">
              <a:spcBef>
                <a:spcPts val="500"/>
              </a:spcBef>
              <a:spcAft>
                <a:spcPts val="0"/>
              </a:spcAft>
            </a:pPr>
            <a:r>
              <a:rPr lang="es-CO" sz="1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  </a:t>
            </a:r>
            <a:r>
              <a:rPr lang="es-CO" sz="10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ICA =</a:t>
            </a:r>
            <a:r>
              <a:rPr lang="es-CO" sz="1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Índice de Calidad del Agua SAP</a:t>
            </a:r>
            <a:endParaRPr lang="es-CO" sz="1200" dirty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hangingPunct="1">
              <a:spcBef>
                <a:spcPts val="500"/>
              </a:spcBef>
              <a:spcAft>
                <a:spcPts val="0"/>
              </a:spcAft>
            </a:pPr>
            <a:r>
              <a:rPr lang="es-CO" sz="1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  </a:t>
            </a:r>
            <a:r>
              <a:rPr lang="es-CO" sz="1000" b="1" dirty="0" err="1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Qi</a:t>
            </a:r>
            <a:r>
              <a:rPr lang="es-CO" sz="10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=</a:t>
            </a:r>
            <a:r>
              <a:rPr lang="es-CO" sz="1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Valor de Calidad del Parámetro</a:t>
            </a:r>
            <a:endParaRPr lang="es-CO" sz="1200" dirty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hangingPunct="1">
              <a:spcBef>
                <a:spcPts val="500"/>
              </a:spcBef>
              <a:spcAft>
                <a:spcPts val="0"/>
              </a:spcAft>
            </a:pPr>
            <a:r>
              <a:rPr lang="es-CO" sz="1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  </a:t>
            </a:r>
            <a:r>
              <a:rPr lang="es-CO" sz="10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Pi =</a:t>
            </a:r>
            <a:r>
              <a:rPr lang="es-CO" sz="1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Nivel o Valor de Ponderación del Parámetro </a:t>
            </a:r>
            <a:endParaRPr lang="es-CO" sz="1200" dirty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hangingPunct="1">
              <a:spcBef>
                <a:spcPts val="500"/>
              </a:spcBef>
              <a:spcAft>
                <a:spcPts val="0"/>
              </a:spcAft>
            </a:pPr>
            <a:r>
              <a:rPr lang="es-CO" sz="1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  </a:t>
            </a:r>
            <a:r>
              <a:rPr lang="es-CO" sz="1000" b="1" dirty="0">
                <a:solidFill>
                  <a:srgbClr val="000000"/>
                </a:solidFill>
                <a:effectLst/>
                <a:latin typeface="Courier New"/>
                <a:ea typeface="Times New Roman"/>
                <a:cs typeface="Times New Roman"/>
              </a:rPr>
              <a:t>∑</a:t>
            </a:r>
            <a:r>
              <a:rPr lang="es-CO" sz="10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= </a:t>
            </a:r>
            <a:r>
              <a:rPr lang="es-CO" sz="1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Función sumatoria</a:t>
            </a:r>
            <a:r>
              <a:rPr lang="es-CO" sz="1000" b="1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endParaRPr lang="es-CO" sz="1200" dirty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hangingPunct="1">
              <a:spcBef>
                <a:spcPts val="500"/>
              </a:spcBef>
              <a:spcAft>
                <a:spcPts val="0"/>
              </a:spcAft>
            </a:pPr>
            <a:r>
              <a:rPr lang="es-CO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34" name="21 Rectángulo"/>
          <p:cNvSpPr/>
          <p:nvPr/>
        </p:nvSpPr>
        <p:spPr>
          <a:xfrm>
            <a:off x="1381035" y="3273424"/>
            <a:ext cx="6863373" cy="587624"/>
          </a:xfrm>
          <a:prstGeom prst="rect">
            <a:avLst/>
          </a:prstGeom>
          <a:gradFill>
            <a:gsLst>
              <a:gs pos="0">
                <a:sysClr val="window" lastClr="FFFFFF">
                  <a:lumMod val="9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95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ICASAP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2015 (V1) = 3*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Qi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CT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)+4*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Qi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(CF)+3*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Qi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(DBO</a:t>
            </a:r>
            <a:r>
              <a:rPr kumimoji="0" lang="es-CO" sz="1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5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)+2*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Qi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DQO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)+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Qi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OD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)+3*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Qi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(%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SAT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OD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)+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Qi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(T)+</a:t>
            </a:r>
            <a:r>
              <a:rPr kumimoji="0" lang="es-CO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Qi</a:t>
            </a: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(CE)(t3)</a:t>
            </a:r>
            <a:endParaRPr kumimoji="0" lang="es-CO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81316"/>
            <a:ext cx="3061761" cy="176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36981"/>
            <a:ext cx="3049277" cy="176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05064"/>
            <a:ext cx="2973077" cy="169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r="20650" b="7367"/>
          <a:stretch/>
        </p:blipFill>
        <p:spPr bwMode="auto">
          <a:xfrm>
            <a:off x="1034108" y="1658092"/>
            <a:ext cx="3352801" cy="141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82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(</a:t>
            </a:r>
            <a:r>
              <a:rPr lang="es-CO" sz="1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ICASAP</a:t>
            </a: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)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9" y="1412777"/>
            <a:ext cx="9113106" cy="476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AGUA - </a:t>
            </a:r>
            <a:r>
              <a:rPr lang="es-CO" sz="1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ICASAP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2" y="1412776"/>
            <a:ext cx="691183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6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2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1026" name="Picture 2" descr="C:\Users\USUARIO\Documents\MESAP 2016-2017\PRESENTACIÓN MESAP 2017 (monitoreos)\Monit Bosques\ANEXO III-2. Fotos aereas bosq 2015\SitiosMONForest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65" y="785970"/>
            <a:ext cx="9216000" cy="61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06667" y="908720"/>
            <a:ext cx="8329828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solidFill>
                  <a:schemeClr val="bg1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BOSQUES Y RELICTOS</a:t>
            </a:r>
            <a:endParaRPr lang="es-CO" sz="1800" b="1" dirty="0">
              <a:solidFill>
                <a:schemeClr val="bg1"/>
              </a:solidFill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6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620688"/>
            <a:ext cx="8576296" cy="5760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CALIDAD DE AGUA   </a:t>
            </a:r>
            <a:r>
              <a:rPr lang="es-CO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ICASAP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16 Imagen" descr="C:\Users\USUARIO\Desktop\CONV SMAM-PR 4600057133\SIG 2015-2016\ENTREGA feb 24 2016\Mapas Monitoreo 24_02_2016\ICASAP 2015 Parte Inferior.1jpg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887" r="1579" b="2037"/>
          <a:stretch/>
        </p:blipFill>
        <p:spPr bwMode="auto">
          <a:xfrm>
            <a:off x="-22641" y="1196753"/>
            <a:ext cx="7371054" cy="5662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17 Imagen" descr="C:\Users\USUARIO\Desktop\CONV SMAM-PR 4600057133\SIG 2015-2016\ENTREGA feb 24 2016\Mapas Monitoreo 24_02_2016\ICASAP 2015 ParteSuperior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2201" r="1458" b="1566"/>
          <a:stretch/>
        </p:blipFill>
        <p:spPr bwMode="auto">
          <a:xfrm>
            <a:off x="6300192" y="1196753"/>
            <a:ext cx="2875062" cy="2067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45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RESULTADOS MONITOREO HUMEDALES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68760"/>
            <a:ext cx="9180000" cy="556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5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RESULTADOS MONITOREO HUMEDALES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94664"/>
            <a:ext cx="9163052" cy="541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7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RESULTADOS </a:t>
            </a:r>
            <a:r>
              <a:rPr lang="es-CO" sz="1800" b="1" dirty="0">
                <a:latin typeface="Kartika" panose="02020503030404060203" pitchFamily="18" charset="0"/>
                <a:cs typeface="Kartika" panose="02020503030404060203" pitchFamily="18" charset="0"/>
              </a:rPr>
              <a:t>MONITOREO HUMEDALES (Perdidos por urbanismo entre 2014 y </a:t>
            </a: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2016 y aún conservados)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70562"/>
            <a:ext cx="7378774" cy="564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7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RESULTADOS MONITOREO HUMEDALES (Perdidos por urbanismo entre 2014 y 2016)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7" r="1558"/>
          <a:stretch/>
        </p:blipFill>
        <p:spPr bwMode="auto">
          <a:xfrm>
            <a:off x="-99659" y="1147053"/>
            <a:ext cx="6108581" cy="22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r="2994"/>
          <a:stretch/>
        </p:blipFill>
        <p:spPr bwMode="auto">
          <a:xfrm>
            <a:off x="3794237" y="3140968"/>
            <a:ext cx="5349763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2093"/>
          <a:stretch/>
        </p:blipFill>
        <p:spPr bwMode="auto">
          <a:xfrm>
            <a:off x="-99660" y="4797152"/>
            <a:ext cx="5691597" cy="215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08922" y="2109365"/>
            <a:ext cx="131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Potrerito</a:t>
            </a:r>
            <a:endParaRPr lang="es-CO" dirty="0"/>
          </a:p>
        </p:txBody>
      </p:sp>
      <p:sp>
        <p:nvSpPr>
          <p:cNvPr id="34" name="33 CuadroTexto"/>
          <p:cNvSpPr txBox="1"/>
          <p:nvPr/>
        </p:nvSpPr>
        <p:spPr>
          <a:xfrm>
            <a:off x="2483768" y="4124730"/>
            <a:ext cx="131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La Florida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777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RESULTADOS MONITOREO HUMEDALES (conservados y en peligro)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2" y="1212752"/>
            <a:ext cx="7344816" cy="36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r="14974"/>
          <a:stretch/>
        </p:blipFill>
        <p:spPr bwMode="auto">
          <a:xfrm>
            <a:off x="1587528" y="4853950"/>
            <a:ext cx="5144712" cy="19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100392" y="2710185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Potrerito, Astilleros</a:t>
            </a:r>
            <a:endParaRPr lang="es-CO" dirty="0"/>
          </a:p>
        </p:txBody>
      </p:sp>
      <p:sp>
        <p:nvSpPr>
          <p:cNvPr id="34" name="33 CuadroTexto"/>
          <p:cNvSpPr txBox="1"/>
          <p:nvPr/>
        </p:nvSpPr>
        <p:spPr>
          <a:xfrm>
            <a:off x="6835054" y="5158933"/>
            <a:ext cx="140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 smtClean="0"/>
              <a:t>Yarumalito</a:t>
            </a:r>
            <a:r>
              <a:rPr lang="es-CO" dirty="0" smtClean="0"/>
              <a:t>, El Salado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777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2 Marcador de contenido"/>
          <p:cNvSpPr txBox="1">
            <a:spLocks/>
          </p:cNvSpPr>
          <p:nvPr/>
        </p:nvSpPr>
        <p:spPr>
          <a:xfrm>
            <a:off x="5364088" y="980729"/>
            <a:ext cx="3695204" cy="6480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RESULTADOS MONITOREO HUMEDALES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5436096" y="116633"/>
            <a:ext cx="36003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54724"/>
              </p:ext>
            </p:extLst>
          </p:nvPr>
        </p:nvGraphicFramePr>
        <p:xfrm>
          <a:off x="107505" y="72414"/>
          <a:ext cx="5184575" cy="6785586"/>
        </p:xfrm>
        <a:graphic>
          <a:graphicData uri="http://schemas.openxmlformats.org/drawingml/2006/table">
            <a:tbl>
              <a:tblPr firstRow="1" firstCol="1" bandRow="1"/>
              <a:tblGrid>
                <a:gridCol w="1934003"/>
                <a:gridCol w="1258310"/>
                <a:gridCol w="957053"/>
                <a:gridCol w="1035209"/>
              </a:tblGrid>
              <a:tr h="383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NOMBRE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Ubicación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Estado actual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Nivel de alerta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09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ASTILLERO.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Sit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1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NINGUNO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4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YARUMALITO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Regular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6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1 BARCINO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Regular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>
                          <a:effectLst/>
                          <a:latin typeface="Arial"/>
                          <a:ea typeface="Times New Roman"/>
                        </a:rPr>
                        <a:t>BAJO</a:t>
                      </a:r>
                      <a:endParaRPr lang="es-CO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94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LA VERDE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BAJO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91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1 LA FLORIDA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6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2 LA FLORIDA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6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1 ZORRITA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Regular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36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LA LAGUNA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>
                          <a:effectLst/>
                          <a:latin typeface="Arial"/>
                          <a:ea typeface="Times New Roman"/>
                        </a:rPr>
                        <a:t>NINGUNO</a:t>
                      </a:r>
                      <a:endParaRPr lang="es-CO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13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LAGUNILLA 1 SILENCIO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6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LAGUNILLA 2 SILENCIO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0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LAGUNILLA 3 SILENCIO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6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LAGUNILLA 4 SILENCIO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ÁREA PROCESO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TURBIDIZACIÓN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BAJO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ÁREA PROCESO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TURBIDIZACIÓN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2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>
                          <a:effectLst/>
                          <a:latin typeface="Arial"/>
                          <a:ea typeface="Times New Roman"/>
                        </a:rPr>
                        <a:t>BAJO</a:t>
                      </a:r>
                      <a:endParaRPr lang="es-CO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ÁREA PROCESO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TURBIDIZACIÓN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3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BAJO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76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ALTA MANGUALA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NINGUNO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4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LIMONA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MEDIA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183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2 EN BARCINO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Regular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2 ZORRITA 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Malo, casi destruido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1 GUINEÍTA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Destruido o inexistente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2 GUINEÍTA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Destruido o inexistente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IGLESIA -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Sit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3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3 GUINEÍTA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Destruido o inexistente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GUINEA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2 AFLUENTE GUINEA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1 AFLUENTE GUINEA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136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ASTILLEROS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Sit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2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Rural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NINGUNO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IGLESIA -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Sit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4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2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IGLESIA -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Sit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1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21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Humedal IGLESIA - </a:t>
                      </a:r>
                      <a:r>
                        <a:rPr lang="es-CO" sz="800" b="1" dirty="0" err="1">
                          <a:effectLst/>
                          <a:latin typeface="Arial"/>
                          <a:ea typeface="Times New Roman"/>
                        </a:rPr>
                        <a:t>Sit</a:t>
                      </a:r>
                      <a:r>
                        <a:rPr lang="es-CO" sz="800" b="1" dirty="0">
                          <a:effectLst/>
                          <a:latin typeface="Arial"/>
                          <a:ea typeface="Times New Roman"/>
                        </a:rPr>
                        <a:t> 2</a:t>
                      </a:r>
                      <a:endParaRPr lang="es-CO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/>
                          <a:ea typeface="Times New Roman"/>
                        </a:rPr>
                        <a:t>Zona de expansión urbana</a:t>
                      </a:r>
                      <a:endParaRPr lang="es-C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02" marR="293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49313"/>
              </p:ext>
            </p:extLst>
          </p:nvPr>
        </p:nvGraphicFramePr>
        <p:xfrm>
          <a:off x="5386884" y="3284984"/>
          <a:ext cx="3721620" cy="648072"/>
        </p:xfrm>
        <a:graphic>
          <a:graphicData uri="http://schemas.openxmlformats.org/drawingml/2006/table">
            <a:tbl>
              <a:tblPr firstRow="1" firstCol="1" bandRow="1"/>
              <a:tblGrid>
                <a:gridCol w="744324"/>
                <a:gridCol w="744324"/>
                <a:gridCol w="744324"/>
                <a:gridCol w="744324"/>
                <a:gridCol w="744324"/>
              </a:tblGrid>
              <a:tr h="43204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Arial"/>
                          <a:ea typeface="Times New Roman"/>
                        </a:rPr>
                        <a:t>COLOR DE ALERTA PARA EL ESTADO DE RIESGO DE HUMEDALES EN SAP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Arial"/>
                          <a:ea typeface="Times New Roman"/>
                        </a:rPr>
                        <a:t>NINGUNO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Arial"/>
                          <a:ea typeface="Times New Roman"/>
                        </a:rPr>
                        <a:t>BAJO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Arial"/>
                          <a:ea typeface="Times New Roman"/>
                        </a:rPr>
                        <a:t>MEDIO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Arial"/>
                          <a:ea typeface="Times New Roman"/>
                        </a:rPr>
                        <a:t>ALTO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Arial"/>
                          <a:ea typeface="Times New Roman"/>
                        </a:rPr>
                        <a:t>MUY ALTO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3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23" name="1 Título"/>
          <p:cNvSpPr txBox="1">
            <a:spLocks/>
          </p:cNvSpPr>
          <p:nvPr/>
        </p:nvSpPr>
        <p:spPr>
          <a:xfrm>
            <a:off x="5364088" y="116633"/>
            <a:ext cx="36003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6012160" y="980729"/>
            <a:ext cx="2448272" cy="3240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BIOINDICACIÓN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259632" y="3959865"/>
            <a:ext cx="3216052" cy="2061423"/>
            <a:chOff x="4689699" y="3645024"/>
            <a:chExt cx="3216052" cy="2061423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62690" r="42272"/>
            <a:stretch/>
          </p:blipFill>
          <p:spPr bwMode="auto">
            <a:xfrm>
              <a:off x="4689699" y="3645024"/>
              <a:ext cx="3216052" cy="2061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69" t="66385" r="11444" b="1754"/>
            <a:stretch/>
          </p:blipFill>
          <p:spPr bwMode="auto">
            <a:xfrm>
              <a:off x="5651921" y="3828826"/>
              <a:ext cx="1152525" cy="1760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5803900"/>
            <a:ext cx="90662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124782" y="1412776"/>
            <a:ext cx="39812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Realizada tanto en cauces de quebradas </a:t>
            </a:r>
          </a:p>
          <a:p>
            <a:pPr algn="ctr"/>
            <a:r>
              <a:rPr lang="es-CO" dirty="0" smtClean="0"/>
              <a:t>como en humedales y complementa </a:t>
            </a:r>
          </a:p>
          <a:p>
            <a:pPr algn="ctr"/>
            <a:r>
              <a:rPr lang="es-CO" dirty="0" smtClean="0"/>
              <a:t>la caracterización y evaluación </a:t>
            </a:r>
          </a:p>
          <a:p>
            <a:pPr algn="ctr"/>
            <a:r>
              <a:rPr lang="es-CO" dirty="0" smtClean="0"/>
              <a:t>físico-química</a:t>
            </a:r>
          </a:p>
          <a:p>
            <a:pPr algn="ctr"/>
            <a:r>
              <a:rPr lang="es-CO" dirty="0" smtClean="0"/>
              <a:t>Se usó el método </a:t>
            </a:r>
            <a:r>
              <a:rPr lang="es-CO" dirty="0" err="1" smtClean="0"/>
              <a:t>BMWP</a:t>
            </a:r>
            <a:r>
              <a:rPr lang="es-CO" dirty="0" smtClean="0"/>
              <a:t>/Col</a:t>
            </a:r>
            <a:endParaRPr lang="es-CO" dirty="0"/>
          </a:p>
        </p:txBody>
      </p:sp>
      <p:grpSp>
        <p:nvGrpSpPr>
          <p:cNvPr id="6" name="5 Grupo"/>
          <p:cNvGrpSpPr/>
          <p:nvPr/>
        </p:nvGrpSpPr>
        <p:grpSpPr>
          <a:xfrm>
            <a:off x="4518232" y="3351253"/>
            <a:ext cx="4630381" cy="3506747"/>
            <a:chOff x="4518232" y="3351253"/>
            <a:chExt cx="4630381" cy="3506747"/>
          </a:xfrm>
        </p:grpSpPr>
        <p:sp>
          <p:nvSpPr>
            <p:cNvPr id="3" name="2 Rectángulo"/>
            <p:cNvSpPr/>
            <p:nvPr/>
          </p:nvSpPr>
          <p:spPr>
            <a:xfrm>
              <a:off x="4518232" y="4990576"/>
              <a:ext cx="4630381" cy="1867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277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6" b="3050"/>
            <a:stretch/>
          </p:blipFill>
          <p:spPr bwMode="auto">
            <a:xfrm>
              <a:off x="4644008" y="3351253"/>
              <a:ext cx="4499992" cy="3506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4 Grupo"/>
          <p:cNvGrpSpPr/>
          <p:nvPr/>
        </p:nvGrpSpPr>
        <p:grpSpPr>
          <a:xfrm>
            <a:off x="-31470" y="-17162"/>
            <a:ext cx="5107526" cy="3550069"/>
            <a:chOff x="-31470" y="-17162"/>
            <a:chExt cx="5107526" cy="3550069"/>
          </a:xfrm>
        </p:grpSpPr>
        <p:sp>
          <p:nvSpPr>
            <p:cNvPr id="22" name="21 Rectángulo"/>
            <p:cNvSpPr/>
            <p:nvPr/>
          </p:nvSpPr>
          <p:spPr>
            <a:xfrm>
              <a:off x="-19488" y="-17162"/>
              <a:ext cx="4951528" cy="3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277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74" b="36276"/>
            <a:stretch/>
          </p:blipFill>
          <p:spPr bwMode="auto">
            <a:xfrm>
              <a:off x="-31470" y="57122"/>
              <a:ext cx="5107526" cy="3443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354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 txBox="1">
            <a:spLocks/>
          </p:cNvSpPr>
          <p:nvPr/>
        </p:nvSpPr>
        <p:spPr>
          <a:xfrm>
            <a:off x="555003" y="692697"/>
            <a:ext cx="8576297" cy="5760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RESULTADOS MONITOREO RETIROS - </a:t>
            </a:r>
            <a:r>
              <a:rPr lang="es-CO" sz="24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IIRSAP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090793"/>
              </p:ext>
            </p:extLst>
          </p:nvPr>
        </p:nvGraphicFramePr>
        <p:xfrm>
          <a:off x="5361368" y="3436307"/>
          <a:ext cx="3603120" cy="1578217"/>
        </p:xfrm>
        <a:graphic>
          <a:graphicData uri="http://schemas.openxmlformats.org/drawingml/2006/table">
            <a:tbl>
              <a:tblPr firstRow="1" firstCol="1" bandRow="1"/>
              <a:tblGrid>
                <a:gridCol w="631355"/>
                <a:gridCol w="1377502"/>
                <a:gridCol w="1594263"/>
              </a:tblGrid>
              <a:tr h="344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/>
                          <a:ea typeface="Times New Roman"/>
                        </a:rPr>
                        <a:t>NIVEL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/>
                          <a:ea typeface="Times New Roman"/>
                        </a:rPr>
                        <a:t>CALIDAD RETIROS - </a:t>
                      </a:r>
                      <a:r>
                        <a:rPr lang="es-CO" sz="1100" b="1" dirty="0" err="1">
                          <a:effectLst/>
                          <a:latin typeface="Arial"/>
                          <a:ea typeface="Times New Roman"/>
                        </a:rPr>
                        <a:t>IIRSAP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Valoración 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MUY BUENO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/>
                          <a:ea typeface="Times New Roman"/>
                        </a:rPr>
                        <a:t>0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Arial"/>
                          <a:ea typeface="Times New Roman"/>
                        </a:rPr>
                        <a:t>0,1 - 4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REGULAR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Arial"/>
                          <a:ea typeface="Times New Roman"/>
                        </a:rPr>
                        <a:t>4,1 - 10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Arial"/>
                          <a:ea typeface="Times New Roman"/>
                        </a:rPr>
                        <a:t>10,1 - 24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MUY MALO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Arial"/>
                          <a:ea typeface="Times New Roman"/>
                        </a:rPr>
                        <a:t>24,1 - 69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0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INEXISTENTE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81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/>
                          <a:ea typeface="Times New Roman"/>
                        </a:rPr>
                        <a:t>Totalmente cubierto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202768" y="1412776"/>
            <a:ext cx="381642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/>
              <a:t>IIRSAP</a:t>
            </a:r>
            <a:r>
              <a:rPr lang="es-CO" sz="2400" b="1" dirty="0"/>
              <a:t> </a:t>
            </a:r>
            <a:r>
              <a:rPr lang="es-CO" sz="2400" dirty="0"/>
              <a:t>= S VC</a:t>
            </a:r>
            <a:r>
              <a:rPr lang="es-CO" sz="2400" baseline="-25000" dirty="0"/>
              <a:t>1</a:t>
            </a:r>
            <a:r>
              <a:rPr lang="es-CO" sz="2400" dirty="0"/>
              <a:t>+ </a:t>
            </a:r>
            <a:r>
              <a:rPr lang="es-CO" sz="2400" dirty="0" smtClean="0"/>
              <a:t>VC</a:t>
            </a:r>
            <a:r>
              <a:rPr lang="es-CO" sz="2400" baseline="-25000" dirty="0" smtClean="0"/>
              <a:t>2</a:t>
            </a:r>
            <a:r>
              <a:rPr lang="es-CO" sz="2400" dirty="0" smtClean="0"/>
              <a:t>... </a:t>
            </a:r>
            <a:r>
              <a:rPr lang="es-CO" sz="2400" dirty="0" err="1" smtClean="0"/>
              <a:t>VC</a:t>
            </a:r>
            <a:r>
              <a:rPr lang="es-CO" sz="2400" baseline="-25000" dirty="0" err="1" smtClean="0"/>
              <a:t>n</a:t>
            </a:r>
            <a:endParaRPr lang="es-CO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9870"/>
              </p:ext>
            </p:extLst>
          </p:nvPr>
        </p:nvGraphicFramePr>
        <p:xfrm>
          <a:off x="27647" y="1412783"/>
          <a:ext cx="5153781" cy="3864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993"/>
                <a:gridCol w="882056"/>
                <a:gridCol w="3345732"/>
              </a:tblGrid>
              <a:tr h="376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VALOR DE CALIDAD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CATEGORÍA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TIPO DE AFECTACIÓN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AGRO (INDUSTRIA) EN RETIROS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BASURAS Y/O ESCOMBROS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CANALIZACIÓN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CONSTRUCCIONES CIVILES 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CONTAMINACIÓN (AGRO)INDUSTRIAL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CULTIVO EN RETIROS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DESCARGA AGUAS RESID. (&lt;10 viv.)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4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DESCARGA AGUAS RESID. (&gt;10 viv.)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DESLIZAMIENTOS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MINERÍA DE CAUCE O RETIROS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POCA COBERTURA ARBÓREA O SIN ELLA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POTRERO EN RETIROS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SOCAVAMIENTOS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TAPONAMIENTO DE CAUCE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VIVIENDAS EN RETIROS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5292080" y="2021939"/>
            <a:ext cx="3563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/>
              <a:t>Donde: </a:t>
            </a:r>
          </a:p>
          <a:p>
            <a:r>
              <a:rPr lang="es-CO" sz="1200" b="1" dirty="0" err="1" smtClean="0"/>
              <a:t>IIRSAP</a:t>
            </a:r>
            <a:r>
              <a:rPr lang="es-CO" sz="1200" dirty="0" smtClean="0"/>
              <a:t> es el Índice de Intervención de Retiros (0 – 69)</a:t>
            </a:r>
          </a:p>
          <a:p>
            <a:r>
              <a:rPr lang="es-CO" sz="1200" b="1" dirty="0" err="1" smtClean="0"/>
              <a:t>VC</a:t>
            </a:r>
            <a:r>
              <a:rPr lang="es-CO" sz="1200" dirty="0" smtClean="0"/>
              <a:t> </a:t>
            </a:r>
            <a:r>
              <a:rPr lang="es-CO" sz="1200" dirty="0"/>
              <a:t>es el valor de calidad de cada intervención presente en el tramo evaluado</a:t>
            </a:r>
          </a:p>
        </p:txBody>
      </p:sp>
    </p:spTree>
    <p:extLst>
      <p:ext uri="{BB962C8B-B14F-4D97-AF65-F5344CB8AC3E}">
        <p14:creationId xmlns:p14="http://schemas.microsoft.com/office/powerpoint/2010/main" val="104582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2 Marcador de contenido"/>
          <p:cNvSpPr txBox="1">
            <a:spLocks/>
          </p:cNvSpPr>
          <p:nvPr/>
        </p:nvSpPr>
        <p:spPr>
          <a:xfrm>
            <a:off x="555004" y="764705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AFECTACIONES EN RETIROS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70" y="1175487"/>
            <a:ext cx="8316002" cy="575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53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25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7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8" name="27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2" name="31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33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9" name="28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30" name="29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7746" y="764705"/>
            <a:ext cx="8329828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BOSQUES Y RELICTOS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792840" y="1232364"/>
            <a:ext cx="8099640" cy="1836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AutoNum type="arabicPeriod"/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Además de las 10 coberturas monitoreadas tradicionalmente, se incluyeron nuevas con enfoque de microcuenca</a:t>
            </a:r>
          </a:p>
          <a:p>
            <a:pPr algn="just">
              <a:buFont typeface="Arial" pitchFamily="34" charset="0"/>
              <a:buAutoNum type="arabicPeriod"/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trabajó en las microcuencas La Candela, La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Sorbetana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La Despensa, La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Limona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La Manguala, y en las veredas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Yarumalito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y La Verde</a:t>
            </a:r>
          </a:p>
          <a:p>
            <a:pPr algn="just">
              <a:buFont typeface="Arial" pitchFamily="34" charset="0"/>
              <a:buAutoNum type="arabicPeriod"/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</a:p>
          <a:p>
            <a:pPr algn="just">
              <a:buFont typeface="Arial" pitchFamily="34" charset="0"/>
              <a:buAutoNum type="arabicPeriod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22675"/>
            <a:ext cx="451485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3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2 Marcador de contenido"/>
          <p:cNvSpPr txBox="1">
            <a:spLocks/>
          </p:cNvSpPr>
          <p:nvPr/>
        </p:nvSpPr>
        <p:spPr>
          <a:xfrm>
            <a:off x="555004" y="692696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AFECTACIONES EN RETIROS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3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3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"/>
          <a:stretch/>
        </p:blipFill>
        <p:spPr bwMode="auto">
          <a:xfrm>
            <a:off x="-103479" y="1340768"/>
            <a:ext cx="9247479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03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2 Marcador de contenido"/>
          <p:cNvSpPr txBox="1">
            <a:spLocks/>
          </p:cNvSpPr>
          <p:nvPr/>
        </p:nvSpPr>
        <p:spPr>
          <a:xfrm>
            <a:off x="555004" y="692696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AFECTACIONES EN RETIROS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1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79" y="1124744"/>
            <a:ext cx="9234779" cy="5733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06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 txBox="1">
            <a:spLocks/>
          </p:cNvSpPr>
          <p:nvPr/>
        </p:nvSpPr>
        <p:spPr>
          <a:xfrm>
            <a:off x="539552" y="476672"/>
            <a:ext cx="8576296" cy="5615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ÍNDICE DE INTERVENCIÓN DE RETIROS   </a:t>
            </a:r>
            <a:r>
              <a:rPr lang="es-CO" sz="2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IIRSAP</a:t>
            </a:r>
            <a:endParaRPr lang="es-CO" sz="2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577602" y="-27384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38212"/>
            <a:ext cx="7645939" cy="585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01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0" name="29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8" name="27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292080" y="116633"/>
            <a:ext cx="374441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86" y="-57035"/>
            <a:ext cx="5303958" cy="692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6444208" y="148478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IIRSAP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88" y="1684494"/>
            <a:ext cx="2256000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-84415" y="-1695"/>
            <a:ext cx="9081505" cy="6884948"/>
            <a:chOff x="-84415" y="-1695"/>
            <a:chExt cx="9081505" cy="6884948"/>
          </a:xfrm>
        </p:grpSpPr>
        <p:grpSp>
          <p:nvGrpSpPr>
            <p:cNvPr id="12" name="11 Grupo"/>
            <p:cNvGrpSpPr/>
            <p:nvPr/>
          </p:nvGrpSpPr>
          <p:grpSpPr>
            <a:xfrm>
              <a:off x="-52231" y="-1695"/>
              <a:ext cx="9049321" cy="6842800"/>
              <a:chOff x="-52231" y="-1695"/>
              <a:chExt cx="9049321" cy="6842800"/>
            </a:xfrm>
          </p:grpSpPr>
          <p:grpSp>
            <p:nvGrpSpPr>
              <p:cNvPr id="10" name="9 Grupo"/>
              <p:cNvGrpSpPr/>
              <p:nvPr/>
            </p:nvGrpSpPr>
            <p:grpSpPr>
              <a:xfrm>
                <a:off x="6876255" y="1029378"/>
                <a:ext cx="2120835" cy="5458142"/>
                <a:chOff x="6876255" y="1029378"/>
                <a:chExt cx="2120835" cy="5458142"/>
              </a:xfrm>
            </p:grpSpPr>
            <p:pic>
              <p:nvPicPr>
                <p:cNvPr id="34" name="33 Imagen" descr="C:\Users\CM\Desktop\MONITOREOS 2015\fotos retiros\Chorrera media baja (camel).JPG"/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6256" y="3883700"/>
                  <a:ext cx="2088232" cy="26038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872" name="Picture 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6255" y="1029378"/>
                  <a:ext cx="2120835" cy="27596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6" name="5 Grupo"/>
              <p:cNvGrpSpPr/>
              <p:nvPr/>
            </p:nvGrpSpPr>
            <p:grpSpPr>
              <a:xfrm>
                <a:off x="-52231" y="-1695"/>
                <a:ext cx="6865043" cy="1715434"/>
                <a:chOff x="-52231" y="-1695"/>
                <a:chExt cx="6865043" cy="1715434"/>
              </a:xfrm>
            </p:grpSpPr>
            <p:pic>
              <p:nvPicPr>
                <p:cNvPr id="36867" name="Picture 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7207" y="11126"/>
                  <a:ext cx="2255605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871" name="Picture 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1246" y="-1695"/>
                  <a:ext cx="2255605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873" name="Picture 9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2231" y="21266"/>
                  <a:ext cx="2256236" cy="16924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9" name="8 Grupo"/>
              <p:cNvGrpSpPr/>
              <p:nvPr/>
            </p:nvGrpSpPr>
            <p:grpSpPr>
              <a:xfrm>
                <a:off x="-36258" y="5142739"/>
                <a:ext cx="6847574" cy="1698366"/>
                <a:chOff x="-36258" y="5142739"/>
                <a:chExt cx="6847574" cy="1698366"/>
              </a:xfrm>
            </p:grpSpPr>
            <p:pic>
              <p:nvPicPr>
                <p:cNvPr id="36870" name="Picture 6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258" y="5142739"/>
                  <a:ext cx="2255605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874" name="Picture 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5715" y="5149105"/>
                  <a:ext cx="2255601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875" name="Picture 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744" y="5142739"/>
                  <a:ext cx="2255601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7 Grupo"/>
              <p:cNvGrpSpPr/>
              <p:nvPr/>
            </p:nvGrpSpPr>
            <p:grpSpPr>
              <a:xfrm>
                <a:off x="-52230" y="3397739"/>
                <a:ext cx="6865038" cy="1711565"/>
                <a:chOff x="-52230" y="3397739"/>
                <a:chExt cx="6865038" cy="1711565"/>
              </a:xfrm>
            </p:grpSpPr>
            <p:pic>
              <p:nvPicPr>
                <p:cNvPr id="36868" name="Picture 4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2230" y="3414450"/>
                  <a:ext cx="2255605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869" name="Picture 5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7203" y="3417304"/>
                  <a:ext cx="2255605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877" name="Picture 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8219" y="3397739"/>
                  <a:ext cx="2255601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7" name="6 Grupo"/>
              <p:cNvGrpSpPr/>
              <p:nvPr/>
            </p:nvGrpSpPr>
            <p:grpSpPr>
              <a:xfrm>
                <a:off x="2258219" y="1684108"/>
                <a:ext cx="4554589" cy="1732055"/>
                <a:chOff x="2258219" y="1684108"/>
                <a:chExt cx="4554589" cy="1732055"/>
              </a:xfrm>
            </p:grpSpPr>
            <p:pic>
              <p:nvPicPr>
                <p:cNvPr id="36876" name="Picture 12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7207" y="1684108"/>
                  <a:ext cx="2255601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878" name="Picture 14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8219" y="1724163"/>
                  <a:ext cx="2255601" cy="169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5" name="4 Grupo"/>
            <p:cNvGrpSpPr/>
            <p:nvPr/>
          </p:nvGrpSpPr>
          <p:grpSpPr>
            <a:xfrm>
              <a:off x="-84415" y="-1695"/>
              <a:ext cx="9078139" cy="6884948"/>
              <a:chOff x="-84415" y="-1695"/>
              <a:chExt cx="9078139" cy="6884948"/>
            </a:xfrm>
          </p:grpSpPr>
          <p:sp>
            <p:nvSpPr>
              <p:cNvPr id="2" name="1 Rectángulo"/>
              <p:cNvSpPr/>
              <p:nvPr/>
            </p:nvSpPr>
            <p:spPr>
              <a:xfrm>
                <a:off x="2203375" y="-1695"/>
                <a:ext cx="64369" cy="68364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34 Rectángulo"/>
              <p:cNvSpPr/>
              <p:nvPr/>
            </p:nvSpPr>
            <p:spPr>
              <a:xfrm>
                <a:off x="4506851" y="11126"/>
                <a:ext cx="64369" cy="68364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35 Rectángulo"/>
              <p:cNvSpPr/>
              <p:nvPr/>
            </p:nvSpPr>
            <p:spPr>
              <a:xfrm>
                <a:off x="6811316" y="934"/>
                <a:ext cx="64369" cy="68364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3 Rectángulo"/>
              <p:cNvSpPr/>
              <p:nvPr/>
            </p:nvSpPr>
            <p:spPr>
              <a:xfrm>
                <a:off x="-36258" y="5089738"/>
                <a:ext cx="6912000" cy="7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39 Rectángulo"/>
              <p:cNvSpPr/>
              <p:nvPr/>
            </p:nvSpPr>
            <p:spPr>
              <a:xfrm>
                <a:off x="-84415" y="46819"/>
                <a:ext cx="64369" cy="68364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40 Rectángulo"/>
              <p:cNvSpPr/>
              <p:nvPr/>
            </p:nvSpPr>
            <p:spPr>
              <a:xfrm>
                <a:off x="-20046" y="10819"/>
                <a:ext cx="6912000" cy="7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-51716" y="1677739"/>
                <a:ext cx="6912000" cy="7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42 Rectángulo"/>
              <p:cNvSpPr/>
              <p:nvPr/>
            </p:nvSpPr>
            <p:spPr>
              <a:xfrm>
                <a:off x="-42551" y="3366320"/>
                <a:ext cx="6912000" cy="7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43 Rectángulo"/>
              <p:cNvSpPr/>
              <p:nvPr/>
            </p:nvSpPr>
            <p:spPr>
              <a:xfrm>
                <a:off x="-52231" y="6794377"/>
                <a:ext cx="6912000" cy="7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5" name="44 Rectángulo"/>
              <p:cNvSpPr/>
              <p:nvPr/>
            </p:nvSpPr>
            <p:spPr>
              <a:xfrm>
                <a:off x="8935485" y="980727"/>
                <a:ext cx="45719" cy="55067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45 Rectángulo"/>
              <p:cNvSpPr/>
              <p:nvPr/>
            </p:nvSpPr>
            <p:spPr>
              <a:xfrm>
                <a:off x="6829863" y="980736"/>
                <a:ext cx="2160000" cy="7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46 Rectángulo"/>
              <p:cNvSpPr/>
              <p:nvPr/>
            </p:nvSpPr>
            <p:spPr>
              <a:xfrm>
                <a:off x="6821204" y="6451520"/>
                <a:ext cx="2160000" cy="7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6833724" y="3795564"/>
                <a:ext cx="2160000" cy="7207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74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 txBox="1">
            <a:spLocks/>
          </p:cNvSpPr>
          <p:nvPr/>
        </p:nvSpPr>
        <p:spPr>
          <a:xfrm>
            <a:off x="539552" y="476672"/>
            <a:ext cx="8576296" cy="5615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ÍNDICE DE INTERVENCIÓN DE RETIROS   </a:t>
            </a:r>
            <a:r>
              <a:rPr lang="es-CO" sz="2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IIRSAP</a:t>
            </a:r>
            <a:endParaRPr lang="es-CO" sz="2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577602" y="-27384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849"/>
            <a:ext cx="9130535" cy="475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83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 txBox="1">
            <a:spLocks/>
          </p:cNvSpPr>
          <p:nvPr/>
        </p:nvSpPr>
        <p:spPr>
          <a:xfrm>
            <a:off x="539552" y="476672"/>
            <a:ext cx="8576296" cy="5615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ÍNDICE DE INTERVENCIÓN DE RETIROS   </a:t>
            </a:r>
            <a:r>
              <a:rPr lang="es-CO" sz="28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IIRSAP</a:t>
            </a:r>
            <a:endParaRPr lang="es-CO" sz="2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577602" y="-27384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31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/>
          <a:stretch/>
        </p:blipFill>
        <p:spPr bwMode="auto">
          <a:xfrm>
            <a:off x="1475656" y="1038212"/>
            <a:ext cx="5904656" cy="5768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642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991" y="619848"/>
            <a:ext cx="8610009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HALLAZGOS EN AGUAS, RETIROS Y HUMEDALES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792839" y="1232364"/>
            <a:ext cx="8243655" cy="51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Sólo 3 de las 14 partes altas de las quebradas que tienen bocatomas de acueductos comunitarios (aguas tratadas y crudas) presentan un estado de calidad de agua excelente, las demás presentan deficiencias por calidad ambiental de acuerdo con el índice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ICASAP</a:t>
            </a: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77% de los tramos de las 20 quebradas evaluadas presentan niveles de calidad entre regular y muy mala, generando pérdidas en los servicios ambientales que ofrecen estas microcuencas. Esta mala calidad está ligada a intervenciones en retiros, descargas directas de aguas residuales, suspensión del programa de reconversión agrotecnológica, pocos predios y áreas adquiridas para la conservación y protección del agua, baja cultura ambiental, entre otros factores.</a:t>
            </a:r>
          </a:p>
          <a:p>
            <a:pPr marL="265113" indent="-26511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75% de los tramos de retiros de quebradas están en niveles de calidad ambiental entre regulares y muy malos, lo cual refleja el bajo nivel de control, los escasos compromisos institucionales por la restauración y la debilidad en la cultura ambiental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el sentido de pertenencia ciudadano y empresarial</a:t>
            </a:r>
          </a:p>
          <a:p>
            <a:pPr marL="265113" indent="-265113" algn="just">
              <a:spcBef>
                <a:spcPts val="1200"/>
              </a:spcBef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just">
              <a:spcBef>
                <a:spcPts val="1200"/>
              </a:spcBef>
              <a:buNone/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4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991" y="619848"/>
            <a:ext cx="8610009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HALLAZGOS EN AGUAS, RETIROS Y HUMEDALES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792839" y="1124744"/>
            <a:ext cx="8243655" cy="5207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Sólo el 13% de los humedales están protegidos. El 70% presentan riesgos medios hasta muy altos de ser destruidos.  Y el 20% ya desaparecieron en los últimos 3 años, a pesar de las alertas y llamados a las instituciones para que los protegieran.</a:t>
            </a:r>
          </a:p>
          <a:p>
            <a:pPr marL="265113" indent="-26511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 gran medida la perdida de retiros de quebradas, el deterioro en la calidad del agua y la degradación o perdida de humedales se relaciona con el incumplimiento estatal en cumplir la norma relacionada con el art. 111 de la ley 99/93 y del decreto 953 de 2013 y otra similar.</a:t>
            </a:r>
          </a:p>
          <a:p>
            <a:pPr marL="265113" indent="-265113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crisis crónica (desde hace por lo neos 6 años) relacionada con suministro de agua para consumo humano, uso agropecuario y recreativo tiene que ver predominantemente con la mala gestión institucional y social de las problemáticas  detectadas en retiros y calidad del agua, no tanto en la oferta total de las microcuencas.</a:t>
            </a:r>
          </a:p>
          <a:p>
            <a:pPr marL="265113" indent="-265113" algn="just">
              <a:spcBef>
                <a:spcPts val="1200"/>
              </a:spcBef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just">
              <a:spcBef>
                <a:spcPts val="1200"/>
              </a:spcBef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just">
              <a:spcBef>
                <a:spcPts val="1200"/>
              </a:spcBef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just">
              <a:spcBef>
                <a:spcPts val="1200"/>
              </a:spcBef>
              <a:buNone/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360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991" y="619848"/>
            <a:ext cx="8610009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ALGUNAS RECOMENDACIONES EN AGUAS, RETIROS Y HUMEDALES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683567" y="1232364"/>
            <a:ext cx="8352927" cy="47889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La gran mayoría de las afectaciones de retiros y algunas causas de afectaciones en la calidad del agua, pueden ser gestionadas con 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los programas de monitoreo ambiental, reconversión agrotecnológica y adquisición de predios para la conservación del agua, así como con un control mas eficiente. En el caso del programa de reconversión debe realizarse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respetando la metodología y el enfoque original de las primeras fases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Debe haber la garantía de continuidad en todos estos programas, pues sus interrupciones hacen perder logros importantes de fases anteriores.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Debe garantizarse la participación organizativa y comunitaria local, pues históricamente se ha demostrado que los operadores externos no han comprendido ni ejecutado bien los proyectos.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Debe eliminarse el gran desfase existente entre los recursos que por ley deben ser invertidos en la conservación del agua y los que realmente están invirtiéndose, pues en el mejor de los casos llegan sólo al 30% de lo que obliga la norma (Ley 99/93;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953/2013,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2099/2016,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870/2017, etc.)</a:t>
            </a:r>
          </a:p>
          <a:p>
            <a:pPr marL="269875" indent="-269875" algn="just">
              <a:spcBef>
                <a:spcPts val="1200"/>
              </a:spcBef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just">
              <a:spcBef>
                <a:spcPts val="1200"/>
              </a:spcBef>
              <a:buNone/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3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7602" y="764705"/>
            <a:ext cx="8566398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PRINCIPALES RESULTADOS MONITOREO BOSQUES Y RELICTOS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792840" y="1232364"/>
            <a:ext cx="8099640" cy="50350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+mj-lt"/>
              <a:buAutoNum type="arabicPeriod" startAt="4"/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Principales resultados:</a:t>
            </a:r>
          </a:p>
          <a:p>
            <a:pPr marL="6223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mayoría de relictos se encuentran en medio de zonas de conflicto de uso y están presionados</a:t>
            </a:r>
          </a:p>
          <a:p>
            <a:pPr marL="6223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Algunos relictos se han degradado en calidad (algunos sectores en La Despensa, La Candela, La Manguala, La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Sorbetana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y vereda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Yarumalito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marL="6223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Algunos relictos han mejorado en calidad y tamaño (los relacionados con las reservas públicas en la Manguala y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Limona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223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falta de estímulos a la conservación es el principal factor de degradación de los bosques</a:t>
            </a:r>
          </a:p>
          <a:p>
            <a:pPr marL="6223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Los acueductos comunitarios y el estado no contribuyen a la conservación de las partes altas de las cuencas proveedoras de agua, lo cual estimula a los propietarios privados a su cambio de uso</a:t>
            </a:r>
          </a:p>
          <a:p>
            <a:pPr marL="622300" indent="-266700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 general la degradación predomina sobre la restauración y conservación</a:t>
            </a:r>
          </a:p>
          <a:p>
            <a:pPr marL="622300" indent="-266700" algn="just"/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6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991" y="619848"/>
            <a:ext cx="8610009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ALGUNAS RECOMENDACIONES EN AGUAS, RETIROS Y HUMEDALES</a:t>
            </a: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6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7" name="26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1" name="30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31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32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9" name="28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9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1 Título"/>
          <p:cNvSpPr txBox="1">
            <a:spLocks/>
          </p:cNvSpPr>
          <p:nvPr/>
        </p:nvSpPr>
        <p:spPr>
          <a:xfrm>
            <a:off x="577602" y="116633"/>
            <a:ext cx="8458893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683567" y="1232364"/>
            <a:ext cx="8352927" cy="4788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recomienda realizar un estudio sobre la capacidad de carga poblacional en el corregimiento, de acuerdo con la oferta de bienes y servicios ecosistémicos en función de lograr la sostenibilidad socioambiental (este estudio debe ser participativo y preferiblemente desarrollado por habitantes y organizaciones locales, dado que requerirá un profundo conocimiento del territorio.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Urge implementar el estudio planteado en el </a:t>
            </a:r>
            <a:r>
              <a:rPr lang="es-CO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PAALSAP</a:t>
            </a: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relacionado con la identificación y valoración de los bienes y servicios ambientales de los ecosistemas en el corregimiento. Sin esta herramienta las decisiones de política pública ambiental tendrán deficiencias de enfoque y probablemente baja efectividad.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 necesario priorizar y convertir en política pública el fortalecimiento de la Mesa Ambiental como coordinadora del Observatorio Ambiental Local, pues es el mejor aliado de la comunidad y de las instituciones en cuanto a mantener actualizado los eventos relacionados con los monitoreos ambientales en la localidad y generar alertas con sustento técnico.</a:t>
            </a:r>
          </a:p>
          <a:p>
            <a:pPr marL="269875" indent="-269875" algn="just">
              <a:spcBef>
                <a:spcPts val="1200"/>
              </a:spcBef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Bef>
                <a:spcPts val="1200"/>
              </a:spcBef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just">
              <a:spcBef>
                <a:spcPts val="1200"/>
              </a:spcBef>
              <a:buNone/>
            </a:pPr>
            <a:endParaRPr lang="es-CO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82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09374"/>
            <a:ext cx="6888807" cy="609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1 Título"/>
          <p:cNvSpPr txBox="1">
            <a:spLocks/>
          </p:cNvSpPr>
          <p:nvPr/>
        </p:nvSpPr>
        <p:spPr>
          <a:xfrm>
            <a:off x="577602" y="-27384"/>
            <a:ext cx="845889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MONITOREOS AMBIENTALES EN FUNCIÓN DE LOS SERVICIOS ECOSISTÉMICOS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" y="725997"/>
            <a:ext cx="8192239" cy="522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1 Título"/>
          <p:cNvSpPr txBox="1">
            <a:spLocks/>
          </p:cNvSpPr>
          <p:nvPr/>
        </p:nvSpPr>
        <p:spPr>
          <a:xfrm>
            <a:off x="577602" y="-27384"/>
            <a:ext cx="845889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MONITOREOS AMBIENTALES EN FUNCIÓN DE LOS SERVICIOS ECOSISTÉMICOS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1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826715"/>
              </p:ext>
            </p:extLst>
          </p:nvPr>
        </p:nvGraphicFramePr>
        <p:xfrm>
          <a:off x="128632" y="1424832"/>
          <a:ext cx="8835856" cy="3887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4096"/>
                <a:gridCol w="1851779"/>
                <a:gridCol w="1794211"/>
                <a:gridCol w="1918942"/>
                <a:gridCol w="1796828"/>
              </a:tblGrid>
              <a:tr h="617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Año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Ingresos corrientes proyectados ($)*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Ingresos corrientes ejecutados ($)*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inversión obligada (art 111, ley 99/93)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Inversiones reales (art 111, ley 99/93)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2009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1.580.842.784.269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1.720.492.624.189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15.808.427.843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11.205.361.387***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2010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1.665.868.936.287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1.854.851.051.819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16.658.689.363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2011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1.813.719.722.452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1.984.942.446.038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18.137.197.225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4.897.668.835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2012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1.940.680.103.024**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2.123.888.417.261**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19.406.801.030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5.200.000.000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2013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2.057.120.909.205**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2.251.321.722.297**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20.571.209.092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7.218.303.250****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2014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2.189.964.721.575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2.392.489.697.363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21.899.647.216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2015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2.170.986.586.717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2.563.393.459.135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21.709.865.867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4.495.532.814*****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3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Total 2009-2015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13.419.183.763.529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14.891.379.418.102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134.191.837.635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33.016.866.286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63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Total 2013-2015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6.418.072.217.497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7.207.204.878.795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64.180.722.175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11.713.836.064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79336" y="5447546"/>
            <a:ext cx="728109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 Ingresos corrientes proyectados y ejecutados en el año. Datos de Hacienda Municipal de Medellín, en su página WEB</a:t>
            </a:r>
            <a:endParaRPr kumimoji="0" lang="es-CO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** Datos inferidos</a:t>
            </a:r>
            <a:endParaRPr kumimoji="0" lang="es-CO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*** Incluye inversión realizada entre 2009 y 2010;</a:t>
            </a:r>
            <a:endParaRPr kumimoji="0" lang="es-CO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**** Incluye inversión realizada entre 2013 y 2014; </a:t>
            </a:r>
            <a:endParaRPr kumimoji="0" lang="es-CO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*****Dato preliminar</a:t>
            </a:r>
            <a:endParaRPr kumimoji="0" lang="es-ES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485362" y="1124744"/>
            <a:ext cx="66419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200" b="1" i="0" u="none" strike="noStrike" cap="none" normalizeH="0" baseline="0" dirty="0" smtClean="0" bmk="_Toc47416484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Rubros obligados e implementados en Medellín en cumplimiento de la ley 99 de 1993</a:t>
            </a:r>
            <a:endParaRPr kumimoji="0" lang="es-CO" altLang="es-CO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1 Título"/>
          <p:cNvSpPr txBox="1">
            <a:spLocks/>
          </p:cNvSpPr>
          <p:nvPr/>
        </p:nvSpPr>
        <p:spPr>
          <a:xfrm>
            <a:off x="577602" y="-27384"/>
            <a:ext cx="8458893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AVANCES EN LAS INVERSIONES OBLIGADAS DEL MUNICIPIO DE MEDELLÍN EN ÁREAS DE IMPORTANCIA ESTRATÉGICA PARA LA CONSERVACIÓN DEL AGUA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2 Marcador de contenido"/>
          <p:cNvSpPr txBox="1">
            <a:spLocks/>
          </p:cNvSpPr>
          <p:nvPr/>
        </p:nvSpPr>
        <p:spPr>
          <a:xfrm>
            <a:off x="539552" y="476672"/>
            <a:ext cx="8576296" cy="5615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2400" b="1" dirty="0" smtClean="0">
                <a:latin typeface="Kartika" panose="02020503030404060203" pitchFamily="18" charset="0"/>
                <a:cs typeface="Kartika" panose="02020503030404060203" pitchFamily="18" charset="0"/>
              </a:rPr>
              <a:t>Observatorio Ambiental Local - </a:t>
            </a:r>
            <a:r>
              <a:rPr lang="es-CO" sz="2400" b="1" dirty="0" err="1" smtClean="0">
                <a:latin typeface="Kartika" panose="02020503030404060203" pitchFamily="18" charset="0"/>
                <a:cs typeface="Kartika" panose="02020503030404060203" pitchFamily="18" charset="0"/>
              </a:rPr>
              <a:t>OALSAP</a:t>
            </a:r>
            <a:endParaRPr lang="es-CO" sz="24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577602" y="-27384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2 Marcador de contenido"/>
          <p:cNvSpPr txBox="1">
            <a:spLocks/>
          </p:cNvSpPr>
          <p:nvPr/>
        </p:nvSpPr>
        <p:spPr>
          <a:xfrm>
            <a:off x="475671" y="1196752"/>
            <a:ext cx="8576296" cy="43204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El observatorio ambiental SAP está coordinado por la Mesa </a:t>
            </a: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A</a:t>
            </a: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mbiental y tiene carácter participativo. </a:t>
            </a:r>
          </a:p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En su desarrollo intervienen recursos públicos y privados (organizaciones locales), así como logística, conocimiento y gestión comunitaria.</a:t>
            </a:r>
          </a:p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Funciona desde hace cerca de 5 años y ha incorporado los monitoreos ambientales realizados durante cerca de 10 años en el corregimiento. Así mismo ha generado nuevas líneas de monitoreos ambientales participativos</a:t>
            </a:r>
          </a:p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Ha apoyado otros proceso en localidades cercanas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La información generada puede consultarse en formato físico en el Aula Ambiental La Toluca, en el parque biblioteca y virtualmente en </a:t>
            </a: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la pagina </a:t>
            </a: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  <a:hlinkClick r:id="rId4"/>
              </a:rPr>
              <a:t>https://proromeral.wordpress.com</a:t>
            </a: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  <a:hlinkClick r:id="rId4"/>
              </a:rPr>
              <a:t>/</a:t>
            </a: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 </a:t>
            </a:r>
          </a:p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endParaRPr lang="es-CO" sz="2800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320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20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2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3" name="22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27" name="26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27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28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25" name="24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5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1068760" y="833452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latin typeface="Futura Md BT" panose="020B0602020204020303" pitchFamily="34" charset="0"/>
              </a:rPr>
              <a:t>GRACIAS POR SU ATENCIÓN Y LE INVITAMOS A PARTICIPAR EN LOS PROCESOS DE MONITOREOS AMBIENTALES  Y RESTAURACIÓN ECOLÓGICA EN EL CORREGIMIENTO</a:t>
            </a:r>
            <a:endParaRPr lang="es-CO" sz="2800" b="1" dirty="0">
              <a:latin typeface="Futura Md BT" panose="020B0602020204020303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79338" y="3422704"/>
            <a:ext cx="7090222" cy="1938992"/>
          </a:xfrm>
          <a:prstGeom prst="rect">
            <a:avLst/>
          </a:prstGeom>
          <a:pattFill prst="lgCheck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2400" b="1" i="1" dirty="0" smtClean="0"/>
          </a:p>
          <a:p>
            <a:pPr algn="ctr"/>
            <a:r>
              <a:rPr lang="es-CO" sz="2400" b="1" i="1" dirty="0" smtClean="0"/>
              <a:t>ASÍ MISMO LE INVITAMOS A SUSCRIBIRSE A LA ALIANZA EN DEFENSA Y RESTAURACIÓN DE LA MICROCUENCA LA </a:t>
            </a:r>
            <a:r>
              <a:rPr lang="es-CO" sz="2400" b="1" i="1" dirty="0" err="1" smtClean="0"/>
              <a:t>CABUYALA</a:t>
            </a:r>
            <a:endParaRPr lang="es-CO" sz="2400" b="1" i="1" dirty="0" smtClean="0"/>
          </a:p>
          <a:p>
            <a:pPr algn="ctr"/>
            <a:endParaRPr lang="es-CO" sz="2400" b="1" i="1" dirty="0"/>
          </a:p>
        </p:txBody>
      </p:sp>
    </p:spTree>
    <p:extLst>
      <p:ext uri="{BB962C8B-B14F-4D97-AF65-F5344CB8AC3E}">
        <p14:creationId xmlns:p14="http://schemas.microsoft.com/office/powerpoint/2010/main" val="301928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25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30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31" name="30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5" name="34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35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36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2" name="31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33" name="32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33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" name="23 Imagen" descr="D:\NUEVOSARTCHICOS\proromeral\MONITOREO RECURSOS NATURALES\11 mar. 2015\IMG_68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40" y="764705"/>
            <a:ext cx="3136628" cy="256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24 Imagen" descr="D:\NUEVOSARTCHICOS\proromeral\MONITOREO RECURSOS NATURALES\11 mar. 2015\IMG_68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764705"/>
            <a:ext cx="3168351" cy="256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26 Imagen" descr="D:\NUEVOSARTCHICOS\proromeral\MONITOREO RECURSOS NATURALES\monitoreobarcino-8\SITIO 8\MONITOREO ANTERIOR\IMG_069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68" y="3366371"/>
            <a:ext cx="3186531" cy="264085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 Marcador de contenido"/>
          <p:cNvSpPr>
            <a:spLocks noGrp="1"/>
          </p:cNvSpPr>
          <p:nvPr>
            <p:ph idx="1"/>
          </p:nvPr>
        </p:nvSpPr>
        <p:spPr>
          <a:xfrm>
            <a:off x="1521940" y="5965055"/>
            <a:ext cx="5307336" cy="750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Algunos sitios con procesos de degradación en la calidad de los relictos</a:t>
            </a:r>
            <a:endParaRPr lang="es-CO" sz="1800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pic>
        <p:nvPicPr>
          <p:cNvPr id="29" name="28 Imagen" descr="D:\NUEVOSARTCHICOS\proromeral\MONITOREO RECURSOS NATURALES\PRECAMPO MONITOREO DE BOSQUES\SITIO 5\MONITOREO 2015-5\IMG_63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00" y="3428608"/>
            <a:ext cx="3206576" cy="257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9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25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26" name="25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5" name="34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35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36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33" name="32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33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2 Marcador de contenido"/>
          <p:cNvSpPr>
            <a:spLocks noGrp="1"/>
          </p:cNvSpPr>
          <p:nvPr>
            <p:ph idx="1"/>
          </p:nvPr>
        </p:nvSpPr>
        <p:spPr>
          <a:xfrm>
            <a:off x="1521940" y="5965055"/>
            <a:ext cx="5307336" cy="750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dirty="0" smtClean="0">
                <a:latin typeface="Kartika" panose="02020503030404060203" pitchFamily="18" charset="0"/>
                <a:cs typeface="Kartika" panose="02020503030404060203" pitchFamily="18" charset="0"/>
              </a:rPr>
              <a:t>Algunos sitios con procesos de mejoramiento en la calidad de los relictos</a:t>
            </a:r>
            <a:endParaRPr lang="es-CO" sz="1800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pic>
        <p:nvPicPr>
          <p:cNvPr id="29" name="28 Imagen" descr="D:\NUEVOSARTCHICOS\proromeral\MONITOREO RECURSOS NATURALES\LIMONAMANGUALÑA\Marzo 17\IMG_05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59112"/>
            <a:ext cx="3403400" cy="238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29 Imagen" descr="D:\NUEVOSARTCHICOS\proromeral\MONITOREO RECURSOS NATURALES\LIMONAMANGUALÑA\Marzo 17\IMG_04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5"/>
            <a:ext cx="3060178" cy="23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/>
          <p:nvPr/>
        </p:nvPicPr>
        <p:blipFill rotWithShape="1">
          <a:blip r:embed="rId6"/>
          <a:srcRect l="1845" t="2758" r="2802"/>
          <a:stretch/>
        </p:blipFill>
        <p:spPr bwMode="auto">
          <a:xfrm>
            <a:off x="1403648" y="3334396"/>
            <a:ext cx="3403400" cy="2573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31 Imagen" descr="D:\NUEVOSARTCHICOS\proromeral\MONITOREO RECURSOS NATURALES\MONITOMANGUALA\Marzo 25\IMG_134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/>
          <a:stretch/>
        </p:blipFill>
        <p:spPr bwMode="auto">
          <a:xfrm>
            <a:off x="5364088" y="3501008"/>
            <a:ext cx="3192646" cy="2344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7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28 Grupo"/>
          <p:cNvGrpSpPr/>
          <p:nvPr/>
        </p:nvGrpSpPr>
        <p:grpSpPr>
          <a:xfrm>
            <a:off x="-108520" y="-105297"/>
            <a:ext cx="1284449" cy="7080746"/>
            <a:chOff x="-1404664" y="-352999"/>
            <a:chExt cx="1284449" cy="7080746"/>
          </a:xfrm>
        </p:grpSpPr>
        <p:sp>
          <p:nvSpPr>
            <p:cNvPr id="30" name="12 Rectángulo"/>
            <p:cNvSpPr/>
            <p:nvPr/>
          </p:nvSpPr>
          <p:spPr>
            <a:xfrm>
              <a:off x="-1404664" y="-352999"/>
              <a:ext cx="614290" cy="7056000"/>
            </a:xfrm>
            <a:custGeom>
              <a:avLst/>
              <a:gdLst>
                <a:gd name="connsiteX0" fmla="*/ 0 w 576064"/>
                <a:gd name="connsiteY0" fmla="*/ 0 h 6858000"/>
                <a:gd name="connsiteX1" fmla="*/ 576064 w 576064"/>
                <a:gd name="connsiteY1" fmla="*/ 0 h 6858000"/>
                <a:gd name="connsiteX2" fmla="*/ 576064 w 576064"/>
                <a:gd name="connsiteY2" fmla="*/ 6858000 h 6858000"/>
                <a:gd name="connsiteX3" fmla="*/ 0 w 576064"/>
                <a:gd name="connsiteY3" fmla="*/ 6858000 h 6858000"/>
                <a:gd name="connsiteX4" fmla="*/ 0 w 576064"/>
                <a:gd name="connsiteY4" fmla="*/ 0 h 6858000"/>
                <a:gd name="connsiteX0" fmla="*/ 165100 w 576064"/>
                <a:gd name="connsiteY0" fmla="*/ 0 h 6972300"/>
                <a:gd name="connsiteX1" fmla="*/ 576064 w 576064"/>
                <a:gd name="connsiteY1" fmla="*/ 114300 h 6972300"/>
                <a:gd name="connsiteX2" fmla="*/ 576064 w 576064"/>
                <a:gd name="connsiteY2" fmla="*/ 6972300 h 6972300"/>
                <a:gd name="connsiteX3" fmla="*/ 0 w 576064"/>
                <a:gd name="connsiteY3" fmla="*/ 6972300 h 6972300"/>
                <a:gd name="connsiteX4" fmla="*/ 165100 w 576064"/>
                <a:gd name="connsiteY4" fmla="*/ 0 h 6972300"/>
                <a:gd name="connsiteX0" fmla="*/ 12700 w 423664"/>
                <a:gd name="connsiteY0" fmla="*/ 0 h 7112000"/>
                <a:gd name="connsiteX1" fmla="*/ 423664 w 423664"/>
                <a:gd name="connsiteY1" fmla="*/ 114300 h 7112000"/>
                <a:gd name="connsiteX2" fmla="*/ 423664 w 423664"/>
                <a:gd name="connsiteY2" fmla="*/ 6972300 h 7112000"/>
                <a:gd name="connsiteX3" fmla="*/ 0 w 423664"/>
                <a:gd name="connsiteY3" fmla="*/ 7112000 h 7112000"/>
                <a:gd name="connsiteX4" fmla="*/ 12700 w 423664"/>
                <a:gd name="connsiteY4" fmla="*/ 0 h 7112000"/>
                <a:gd name="connsiteX0" fmla="*/ 12700 w 423664"/>
                <a:gd name="connsiteY0" fmla="*/ 25400 h 6997700"/>
                <a:gd name="connsiteX1" fmla="*/ 423664 w 423664"/>
                <a:gd name="connsiteY1" fmla="*/ 0 h 6997700"/>
                <a:gd name="connsiteX2" fmla="*/ 423664 w 423664"/>
                <a:gd name="connsiteY2" fmla="*/ 6858000 h 6997700"/>
                <a:gd name="connsiteX3" fmla="*/ 0 w 423664"/>
                <a:gd name="connsiteY3" fmla="*/ 6997700 h 6997700"/>
                <a:gd name="connsiteX4" fmla="*/ 12700 w 423664"/>
                <a:gd name="connsiteY4" fmla="*/ 25400 h 6997700"/>
                <a:gd name="connsiteX0" fmla="*/ 12700 w 423664"/>
                <a:gd name="connsiteY0" fmla="*/ 25400 h 6858000"/>
                <a:gd name="connsiteX1" fmla="*/ 423664 w 423664"/>
                <a:gd name="connsiteY1" fmla="*/ 0 h 6858000"/>
                <a:gd name="connsiteX2" fmla="*/ 423664 w 423664"/>
                <a:gd name="connsiteY2" fmla="*/ 6858000 h 6858000"/>
                <a:gd name="connsiteX3" fmla="*/ 0 w 423664"/>
                <a:gd name="connsiteY3" fmla="*/ 6858000 h 6858000"/>
                <a:gd name="connsiteX4" fmla="*/ 12700 w 423664"/>
                <a:gd name="connsiteY4" fmla="*/ 254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4" h="6858000">
                  <a:moveTo>
                    <a:pt x="12700" y="25400"/>
                  </a:moveTo>
                  <a:lnTo>
                    <a:pt x="423664" y="0"/>
                  </a:lnTo>
                  <a:lnTo>
                    <a:pt x="423664" y="6858000"/>
                  </a:lnTo>
                  <a:lnTo>
                    <a:pt x="0" y="6858000"/>
                  </a:lnTo>
                  <a:cubicBezTo>
                    <a:pt x="4233" y="4487333"/>
                    <a:pt x="8467" y="2396067"/>
                    <a:pt x="12700" y="254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31" name="30 Grupo"/>
            <p:cNvGrpSpPr/>
            <p:nvPr/>
          </p:nvGrpSpPr>
          <p:grpSpPr>
            <a:xfrm rot="-180000">
              <a:off x="-1230049" y="-352786"/>
              <a:ext cx="769248" cy="6692961"/>
              <a:chOff x="-1146774" y="-352999"/>
              <a:chExt cx="769248" cy="6867575"/>
            </a:xfrm>
          </p:grpSpPr>
          <p:sp>
            <p:nvSpPr>
              <p:cNvPr id="35" name="34 Doble onda"/>
              <p:cNvSpPr/>
              <p:nvPr/>
            </p:nvSpPr>
            <p:spPr>
              <a:xfrm rot="5400000">
                <a:off x="-4160730" y="2732965"/>
                <a:ext cx="6768752" cy="740839"/>
              </a:xfrm>
              <a:prstGeom prst="doubleWav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35 Doble onda"/>
              <p:cNvSpPr/>
              <p:nvPr/>
            </p:nvSpPr>
            <p:spPr>
              <a:xfrm rot="5400000">
                <a:off x="-4134290" y="2733341"/>
                <a:ext cx="6715871" cy="740839"/>
              </a:xfrm>
              <a:prstGeom prst="doubleWav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36 Doble onda"/>
              <p:cNvSpPr/>
              <p:nvPr/>
            </p:nvSpPr>
            <p:spPr>
              <a:xfrm rot="5220000">
                <a:off x="-4102917" y="2762370"/>
                <a:ext cx="6768752" cy="682030"/>
              </a:xfrm>
              <a:prstGeom prst="doubleWav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28 Doble onda"/>
              <p:cNvSpPr/>
              <p:nvPr/>
            </p:nvSpPr>
            <p:spPr>
              <a:xfrm rot="5400000">
                <a:off x="-4195939" y="2908115"/>
                <a:ext cx="6867575" cy="345348"/>
              </a:xfrm>
              <a:custGeom>
                <a:avLst/>
                <a:gdLst>
                  <a:gd name="connsiteX0" fmla="*/ 0 w 6768752"/>
                  <a:gd name="connsiteY0" fmla="*/ 22500 h 360000"/>
                  <a:gd name="connsiteX1" fmla="*/ 3384376 w 6768752"/>
                  <a:gd name="connsiteY1" fmla="*/ 22500 h 360000"/>
                  <a:gd name="connsiteX2" fmla="*/ 6768752 w 6768752"/>
                  <a:gd name="connsiteY2" fmla="*/ 22500 h 360000"/>
                  <a:gd name="connsiteX3" fmla="*/ 6768752 w 6768752"/>
                  <a:gd name="connsiteY3" fmla="*/ 337500 h 360000"/>
                  <a:gd name="connsiteX4" fmla="*/ 3384376 w 6768752"/>
                  <a:gd name="connsiteY4" fmla="*/ 337500 h 360000"/>
                  <a:gd name="connsiteX5" fmla="*/ 0 w 6768752"/>
                  <a:gd name="connsiteY5" fmla="*/ 337500 h 360000"/>
                  <a:gd name="connsiteX6" fmla="*/ 0 w 6768752"/>
                  <a:gd name="connsiteY6" fmla="*/ 22500 h 360000"/>
                  <a:gd name="connsiteX0" fmla="*/ 0 w 6768752"/>
                  <a:gd name="connsiteY0" fmla="*/ 86331 h 422981"/>
                  <a:gd name="connsiteX1" fmla="*/ 3384376 w 6768752"/>
                  <a:gd name="connsiteY1" fmla="*/ 86331 h 422981"/>
                  <a:gd name="connsiteX2" fmla="*/ 6768752 w 6768752"/>
                  <a:gd name="connsiteY2" fmla="*/ 86331 h 422981"/>
                  <a:gd name="connsiteX3" fmla="*/ 6768752 w 6768752"/>
                  <a:gd name="connsiteY3" fmla="*/ 401331 h 422981"/>
                  <a:gd name="connsiteX4" fmla="*/ 3384376 w 6768752"/>
                  <a:gd name="connsiteY4" fmla="*/ 401331 h 422981"/>
                  <a:gd name="connsiteX5" fmla="*/ 0 w 6768752"/>
                  <a:gd name="connsiteY5" fmla="*/ 401331 h 422981"/>
                  <a:gd name="connsiteX6" fmla="*/ 0 w 6768752"/>
                  <a:gd name="connsiteY6" fmla="*/ 86331 h 422981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461218"/>
                  <a:gd name="connsiteX1" fmla="*/ 3384376 w 6768752"/>
                  <a:gd name="connsiteY1" fmla="*/ 31918 h 461218"/>
                  <a:gd name="connsiteX2" fmla="*/ 6768752 w 6768752"/>
                  <a:gd name="connsiteY2" fmla="*/ 31918 h 461218"/>
                  <a:gd name="connsiteX3" fmla="*/ 6768752 w 6768752"/>
                  <a:gd name="connsiteY3" fmla="*/ 346918 h 461218"/>
                  <a:gd name="connsiteX4" fmla="*/ 3384376 w 6768752"/>
                  <a:gd name="connsiteY4" fmla="*/ 346918 h 461218"/>
                  <a:gd name="connsiteX5" fmla="*/ 50800 w 6768752"/>
                  <a:gd name="connsiteY5" fmla="*/ 461218 h 461218"/>
                  <a:gd name="connsiteX6" fmla="*/ 0 w 6768752"/>
                  <a:gd name="connsiteY6" fmla="*/ 31918 h 4612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21518 h 368568"/>
                  <a:gd name="connsiteX6" fmla="*/ 0 w 6768752"/>
                  <a:gd name="connsiteY6" fmla="*/ 31918 h 368568"/>
                  <a:gd name="connsiteX0" fmla="*/ 0 w 6768752"/>
                  <a:gd name="connsiteY0" fmla="*/ 31918 h 372318"/>
                  <a:gd name="connsiteX1" fmla="*/ 3384376 w 6768752"/>
                  <a:gd name="connsiteY1" fmla="*/ 31918 h 372318"/>
                  <a:gd name="connsiteX2" fmla="*/ 6768752 w 6768752"/>
                  <a:gd name="connsiteY2" fmla="*/ 31918 h 372318"/>
                  <a:gd name="connsiteX3" fmla="*/ 6768752 w 6768752"/>
                  <a:gd name="connsiteY3" fmla="*/ 346918 h 372318"/>
                  <a:gd name="connsiteX4" fmla="*/ 3384376 w 6768752"/>
                  <a:gd name="connsiteY4" fmla="*/ 346918 h 372318"/>
                  <a:gd name="connsiteX5" fmla="*/ 76200 w 6768752"/>
                  <a:gd name="connsiteY5" fmla="*/ 372318 h 372318"/>
                  <a:gd name="connsiteX6" fmla="*/ 0 w 6768752"/>
                  <a:gd name="connsiteY6" fmla="*/ 31918 h 37231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088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7838"/>
                  <a:gd name="connsiteX1" fmla="*/ 3384376 w 6768752"/>
                  <a:gd name="connsiteY1" fmla="*/ 31918 h 377838"/>
                  <a:gd name="connsiteX2" fmla="*/ 6768752 w 6768752"/>
                  <a:gd name="connsiteY2" fmla="*/ 31918 h 377838"/>
                  <a:gd name="connsiteX3" fmla="*/ 6768752 w 6768752"/>
                  <a:gd name="connsiteY3" fmla="*/ 346918 h 377838"/>
                  <a:gd name="connsiteX4" fmla="*/ 3384376 w 6768752"/>
                  <a:gd name="connsiteY4" fmla="*/ 346918 h 377838"/>
                  <a:gd name="connsiteX5" fmla="*/ 50800 w 6768752"/>
                  <a:gd name="connsiteY5" fmla="*/ 346918 h 377838"/>
                  <a:gd name="connsiteX6" fmla="*/ 0 w 6768752"/>
                  <a:gd name="connsiteY6" fmla="*/ 31918 h 377838"/>
                  <a:gd name="connsiteX0" fmla="*/ 0 w 6768752"/>
                  <a:gd name="connsiteY0" fmla="*/ 31918 h 368568"/>
                  <a:gd name="connsiteX1" fmla="*/ 3384376 w 6768752"/>
                  <a:gd name="connsiteY1" fmla="*/ 31918 h 368568"/>
                  <a:gd name="connsiteX2" fmla="*/ 6768752 w 6768752"/>
                  <a:gd name="connsiteY2" fmla="*/ 31918 h 368568"/>
                  <a:gd name="connsiteX3" fmla="*/ 6768752 w 6768752"/>
                  <a:gd name="connsiteY3" fmla="*/ 346918 h 368568"/>
                  <a:gd name="connsiteX4" fmla="*/ 3384376 w 6768752"/>
                  <a:gd name="connsiteY4" fmla="*/ 346918 h 368568"/>
                  <a:gd name="connsiteX5" fmla="*/ 50800 w 6768752"/>
                  <a:gd name="connsiteY5" fmla="*/ 346918 h 368568"/>
                  <a:gd name="connsiteX6" fmla="*/ 0 w 6768752"/>
                  <a:gd name="connsiteY6" fmla="*/ 31918 h 368568"/>
                  <a:gd name="connsiteX0" fmla="*/ 0 w 6768752"/>
                  <a:gd name="connsiteY0" fmla="*/ 31918 h 371598"/>
                  <a:gd name="connsiteX1" fmla="*/ 3384376 w 6768752"/>
                  <a:gd name="connsiteY1" fmla="*/ 31918 h 371598"/>
                  <a:gd name="connsiteX2" fmla="*/ 6768752 w 6768752"/>
                  <a:gd name="connsiteY2" fmla="*/ 31918 h 371598"/>
                  <a:gd name="connsiteX3" fmla="*/ 6768752 w 6768752"/>
                  <a:gd name="connsiteY3" fmla="*/ 346918 h 371598"/>
                  <a:gd name="connsiteX4" fmla="*/ 3384376 w 6768752"/>
                  <a:gd name="connsiteY4" fmla="*/ 346918 h 371598"/>
                  <a:gd name="connsiteX5" fmla="*/ 50800 w 6768752"/>
                  <a:gd name="connsiteY5" fmla="*/ 346918 h 371598"/>
                  <a:gd name="connsiteX6" fmla="*/ 0 w 6768752"/>
                  <a:gd name="connsiteY6" fmla="*/ 31918 h 371598"/>
                  <a:gd name="connsiteX0" fmla="*/ 0 w 6768752"/>
                  <a:gd name="connsiteY0" fmla="*/ 23482 h 363162"/>
                  <a:gd name="connsiteX1" fmla="*/ 3384376 w 6768752"/>
                  <a:gd name="connsiteY1" fmla="*/ 23482 h 363162"/>
                  <a:gd name="connsiteX2" fmla="*/ 6768752 w 6768752"/>
                  <a:gd name="connsiteY2" fmla="*/ 23482 h 363162"/>
                  <a:gd name="connsiteX3" fmla="*/ 6768752 w 6768752"/>
                  <a:gd name="connsiteY3" fmla="*/ 338482 h 363162"/>
                  <a:gd name="connsiteX4" fmla="*/ 3384376 w 6768752"/>
                  <a:gd name="connsiteY4" fmla="*/ 338482 h 363162"/>
                  <a:gd name="connsiteX5" fmla="*/ 50800 w 6768752"/>
                  <a:gd name="connsiteY5" fmla="*/ 338482 h 363162"/>
                  <a:gd name="connsiteX6" fmla="*/ 0 w 6768752"/>
                  <a:gd name="connsiteY6" fmla="*/ 23482 h 3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752" h="363162">
                    <a:moveTo>
                      <a:pt x="0" y="23482"/>
                    </a:moveTo>
                    <a:cubicBezTo>
                      <a:pt x="1128125" y="-51518"/>
                      <a:pt x="2205454" y="123882"/>
                      <a:pt x="3384376" y="23482"/>
                    </a:cubicBezTo>
                    <a:cubicBezTo>
                      <a:pt x="4563298" y="-76918"/>
                      <a:pt x="5627927" y="187382"/>
                      <a:pt x="6768752" y="23482"/>
                    </a:cubicBezTo>
                    <a:lnTo>
                      <a:pt x="6768752" y="338482"/>
                    </a:lnTo>
                    <a:cubicBezTo>
                      <a:pt x="5640627" y="413482"/>
                      <a:pt x="4512501" y="263482"/>
                      <a:pt x="3384376" y="338482"/>
                    </a:cubicBezTo>
                    <a:cubicBezTo>
                      <a:pt x="2256251" y="413482"/>
                      <a:pt x="1153525" y="288882"/>
                      <a:pt x="50800" y="338482"/>
                    </a:cubicBezTo>
                    <a:lnTo>
                      <a:pt x="0" y="23482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2" name="31 Grupo"/>
            <p:cNvGrpSpPr/>
            <p:nvPr/>
          </p:nvGrpSpPr>
          <p:grpSpPr>
            <a:xfrm>
              <a:off x="-1404089" y="5311852"/>
              <a:ext cx="1283874" cy="1415895"/>
              <a:chOff x="-1392538" y="5305903"/>
              <a:chExt cx="1283874" cy="1415895"/>
            </a:xfrm>
          </p:grpSpPr>
          <p:sp>
            <p:nvSpPr>
              <p:cNvPr id="33" name="32 Lágrima"/>
              <p:cNvSpPr/>
              <p:nvPr/>
            </p:nvSpPr>
            <p:spPr>
              <a:xfrm rot="18742350">
                <a:off x="-1458549" y="5371914"/>
                <a:ext cx="1415895" cy="1283874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33 Lágrima"/>
              <p:cNvSpPr/>
              <p:nvPr/>
            </p:nvSpPr>
            <p:spPr>
              <a:xfrm rot="18742350">
                <a:off x="-1051641" y="6046776"/>
                <a:ext cx="555889" cy="527748"/>
              </a:xfrm>
              <a:prstGeom prst="teardrop">
                <a:avLst>
                  <a:gd name="adj" fmla="val 168218"/>
                </a:avLst>
              </a:prstGeom>
              <a:gradFill flip="none" rotWithShape="1">
                <a:gsLst>
                  <a:gs pos="2083">
                    <a:schemeClr val="bg1"/>
                  </a:gs>
                  <a:gs pos="15000">
                    <a:schemeClr val="accent1">
                      <a:lumMod val="20000"/>
                      <a:lumOff val="80000"/>
                    </a:schemeClr>
                  </a:gs>
                  <a:gs pos="26000">
                    <a:schemeClr val="accent1">
                      <a:tint val="44500"/>
                      <a:satMod val="160000"/>
                    </a:schemeClr>
                  </a:gs>
                  <a:gs pos="77000">
                    <a:schemeClr val="tx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27" name="26 Imagen" descr="C:\Users\USUARIO\Desktop\TERMINADOS\MONIT RELICTOS BOSQUES 2015\ANEXOS Relictos Bosques 2015\ANEXO III-2. Fotos aereas bosq 2015\SERVIDOR2\SITIO MONITOREO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36712"/>
            <a:ext cx="7488832" cy="602987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AGUAS, BOSQUES Y SUELOS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" name="23 Imagen" descr="C:\Users\USUARIO\Desktop\TERMINADOS\MONIT RELICTOS BOSQUES 2015\ANEXOS Relictos Bosques 2015\ANEXO III-2. Fotos aereas bosq 2015\SERVIDOR2\SITIO MONITOREO 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8601"/>
            <a:ext cx="8321754" cy="5996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24 Imagen" descr="C:\Users\USUARIO\Desktop\TERMINADOS\MONIT RELICTOS BOSQUES 2015\ANEXOS Relictos Bosques 2015\ANEXO III-2. Fotos aereas bosq 2015\SERVIDOR2\SITIO MONITOREO 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10109"/>
            <a:ext cx="7952332" cy="600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25 Imagen" descr="C:\Users\USUARIO\Desktop\TERMINADOS\MONIT RELICTOS BOSQUES 2015\ANEXOS Relictos Bosques 2015\ANEXO III-2. Fotos aereas bosq 2015\SERVIDOR2\SITIO MONITOREO 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5"/>
            <a:ext cx="7611592" cy="604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27 Imagen" descr="C:\Users\USUARIO\Desktop\TERMINADOS\MONIT RELICTOS BOSQUES 2015\ANEXOS Relictos Bosques 2015\ANEXO III-2. Fotos aereas bosq 2015\SERVIDOR2\SITIO MONITOREO 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21307"/>
            <a:ext cx="7356524" cy="6064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19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21" name="4 Imagen" descr="LOGO PROROMERAL TRANSPAREN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8 Imagen" descr="logo mesa ambiental (DEF)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3608</Words>
  <Application>Microsoft Office PowerPoint</Application>
  <PresentationFormat>Presentación en pantalla (4:3)</PresentationFormat>
  <Paragraphs>581</Paragraphs>
  <Slides>65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7" baseType="lpstr">
      <vt:lpstr>SimSun</vt:lpstr>
      <vt:lpstr>SimSun</vt:lpstr>
      <vt:lpstr>Arial</vt:lpstr>
      <vt:lpstr>Blue Highway</vt:lpstr>
      <vt:lpstr>Calibri</vt:lpstr>
      <vt:lpstr>Courier New</vt:lpstr>
      <vt:lpstr>Eras Demi ITC</vt:lpstr>
      <vt:lpstr>Futura Md BT</vt:lpstr>
      <vt:lpstr>Kartika</vt:lpstr>
      <vt:lpstr>Times New Roman</vt:lpstr>
      <vt:lpstr>UniversalMath1 BT</vt:lpstr>
      <vt:lpstr>Tema de Office</vt:lpstr>
      <vt:lpstr>MONITOREO DE AGUAS, BOSQUES Y SUELOS EN SAP   Avances del Observatorio Ambiental Local (OALSAP)  con énfasis en la gestión y manejo  de los bienes y servicios ambientales del territorio</vt:lpstr>
      <vt:lpstr>MONITOREO DE AGUAS, BOSQUES Y SUELOS EN SAP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Admon</cp:lastModifiedBy>
  <cp:revision>170</cp:revision>
  <dcterms:created xsi:type="dcterms:W3CDTF">2017-09-03T23:13:01Z</dcterms:created>
  <dcterms:modified xsi:type="dcterms:W3CDTF">2021-02-02T20:25:12Z</dcterms:modified>
</cp:coreProperties>
</file>