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8"/>
  </p:notesMasterIdLst>
  <p:sldIdLst>
    <p:sldId id="256" r:id="rId2"/>
    <p:sldId id="366" r:id="rId3"/>
    <p:sldId id="365" r:id="rId4"/>
    <p:sldId id="369" r:id="rId5"/>
    <p:sldId id="367" r:id="rId6"/>
    <p:sldId id="370" r:id="rId7"/>
    <p:sldId id="374" r:id="rId8"/>
    <p:sldId id="360" r:id="rId9"/>
    <p:sldId id="375" r:id="rId10"/>
    <p:sldId id="361" r:id="rId11"/>
    <p:sldId id="335" r:id="rId12"/>
    <p:sldId id="334" r:id="rId13"/>
    <p:sldId id="336" r:id="rId14"/>
    <p:sldId id="338" r:id="rId15"/>
    <p:sldId id="339" r:id="rId16"/>
    <p:sldId id="341" r:id="rId17"/>
    <p:sldId id="342" r:id="rId18"/>
    <p:sldId id="344" r:id="rId19"/>
    <p:sldId id="372" r:id="rId20"/>
    <p:sldId id="362" r:id="rId21"/>
    <p:sldId id="363" r:id="rId22"/>
    <p:sldId id="376" r:id="rId23"/>
    <p:sldId id="354" r:id="rId24"/>
    <p:sldId id="259" r:id="rId25"/>
    <p:sldId id="266" r:id="rId26"/>
    <p:sldId id="352" r:id="rId27"/>
    <p:sldId id="353" r:id="rId28"/>
    <p:sldId id="364" r:id="rId29"/>
    <p:sldId id="317" r:id="rId30"/>
    <p:sldId id="377" r:id="rId31"/>
    <p:sldId id="355" r:id="rId32"/>
    <p:sldId id="356" r:id="rId33"/>
    <p:sldId id="348" r:id="rId34"/>
    <p:sldId id="349" r:id="rId35"/>
    <p:sldId id="276" r:id="rId36"/>
    <p:sldId id="316" r:id="rId3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eCgT5+t1hdZrNGAJ8u96mA==" hashData="pNQ5XAigDIANrmCCxnJqfACnMnRhhYhYx68onjJJao3qxCaLCinQ3PjLe+Kvibr5Ohf9rTA3bULktJdgPkH8N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28" autoAdjust="0"/>
  </p:normalViewPr>
  <p:slideViewPr>
    <p:cSldViewPr>
      <p:cViewPr varScale="1">
        <p:scale>
          <a:sx n="87" d="100"/>
          <a:sy n="87" d="100"/>
        </p:scale>
        <p:origin x="15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7DE8F-D753-4EB4-B38B-DF82591CB29C}" type="datetimeFigureOut">
              <a:rPr lang="es-CO" smtClean="0"/>
              <a:t>02/02/2021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FBD64-B5C7-422A-8CF7-2AD72F66D1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1321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CBB43-7BAF-41F5-9055-627594C22A00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89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CBB43-7BAF-41F5-9055-627594C22A00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89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r="-1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proromeral.wordpress.com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2 Subtítulo"/>
          <p:cNvSpPr txBox="1">
            <a:spLocks/>
          </p:cNvSpPr>
          <p:nvPr/>
        </p:nvSpPr>
        <p:spPr>
          <a:xfrm>
            <a:off x="251520" y="188640"/>
            <a:ext cx="8722956" cy="12961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s-CO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SITUACIÓN ACTUAL DEL AGUA PARA USO AMBIENTAL Y HUMANO, Y DE LOS ECOSISTEMAS DE SOPORTE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s-CO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SAN ANTONIO DE PRADO – MEDELLÍN</a:t>
            </a:r>
          </a:p>
        </p:txBody>
      </p:sp>
      <p:sp>
        <p:nvSpPr>
          <p:cNvPr id="42" name="2 Subtítulo"/>
          <p:cNvSpPr txBox="1">
            <a:spLocks/>
          </p:cNvSpPr>
          <p:nvPr/>
        </p:nvSpPr>
        <p:spPr>
          <a:xfrm>
            <a:off x="6372200" y="4941168"/>
            <a:ext cx="2627784" cy="2889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Medellín, 20 de abril de 2018</a:t>
            </a:r>
          </a:p>
        </p:txBody>
      </p:sp>
      <p:pic>
        <p:nvPicPr>
          <p:cNvPr id="1026" name="Picture 2" descr="C:\Users\USUARIO\Desktop\presentacion cabildo del agua\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05595"/>
            <a:ext cx="2635993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67744" y="3284984"/>
            <a:ext cx="6555555" cy="1267421"/>
          </a:xfrm>
        </p:spPr>
        <p:txBody>
          <a:bodyPr>
            <a:normAutofit/>
          </a:bodyPr>
          <a:lstStyle/>
          <a:p>
            <a:pPr algn="r"/>
            <a:r>
              <a:rPr lang="es-CO" sz="1400" dirty="0"/>
              <a:t/>
            </a:r>
            <a:br>
              <a:rPr lang="es-CO" sz="1400" dirty="0"/>
            </a:br>
            <a:r>
              <a:rPr lang="es-CO" sz="1400" b="1" dirty="0"/>
              <a:t>Carlos Mario Uribe G</a:t>
            </a:r>
            <a:r>
              <a:rPr lang="es-CO" sz="1400" dirty="0"/>
              <a:t>., Ing. Agrónomo, </a:t>
            </a:r>
            <a:br>
              <a:rPr lang="es-CO" sz="1400" dirty="0"/>
            </a:br>
            <a:r>
              <a:rPr lang="es-CO" sz="1400" dirty="0" err="1"/>
              <a:t>Espec</a:t>
            </a:r>
            <a:r>
              <a:rPr lang="es-CO" sz="1400" dirty="0"/>
              <a:t>. en ordenamiento y gestión de cuencas hidrográficas</a:t>
            </a:r>
            <a:br>
              <a:rPr lang="es-CO" sz="1400" dirty="0"/>
            </a:br>
            <a:r>
              <a:rPr lang="es-CO" sz="1400" dirty="0" err="1"/>
              <a:t>Espec</a:t>
            </a:r>
            <a:r>
              <a:rPr lang="es-CO" sz="1400" dirty="0"/>
              <a:t>. en educación ambiental</a:t>
            </a:r>
            <a:br>
              <a:rPr lang="es-CO" sz="1400" dirty="0"/>
            </a:br>
            <a:r>
              <a:rPr lang="es-CO" sz="1400" dirty="0"/>
              <a:t>Maestrante en Gestión de Cuencas hidrográficas </a:t>
            </a:r>
          </a:p>
        </p:txBody>
      </p:sp>
      <p:pic>
        <p:nvPicPr>
          <p:cNvPr id="1027" name="Picture 3" descr="C:\Users\USUARIO\Desktop\presentacion cabildo del agua\logo 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373216"/>
            <a:ext cx="5984230" cy="12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16632"/>
            <a:ext cx="8567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s-CO" sz="2000" b="1" dirty="0">
                <a:solidFill>
                  <a:srgbClr val="0000FF"/>
                </a:solidFill>
              </a:rPr>
              <a:t>4. LA CONTAMINACIÓN EN QUEBRADAS DISMINUYE LA OFERTA DE AGUA PARA CONSUMO HUMANO, AGROPECUARIO Y USOS ECOSISTÉMICOS ENTRE OTROS</a:t>
            </a:r>
          </a:p>
        </p:txBody>
      </p:sp>
      <p:pic>
        <p:nvPicPr>
          <p:cNvPr id="4" name="Picture 2" descr="C:\Users\USUARIO\Documents\MESAP 2016-2017\PRESENTACIÓN MESAP 2017 (monitoreos)\Monit aguas\ANEXO II-16. Mapas  y graficos trabajo\Monitoreo 2015-2016\CuencasGoogle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9098"/>
            <a:ext cx="9115846" cy="600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94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RIGUROSO Y TÉCNICO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25121" y="824950"/>
            <a:ext cx="9093757" cy="5112568"/>
            <a:chOff x="-36512" y="1484784"/>
            <a:chExt cx="9093757" cy="5112568"/>
          </a:xfrm>
        </p:grpSpPr>
        <p:sp>
          <p:nvSpPr>
            <p:cNvPr id="19" name="Rectangle 298"/>
            <p:cNvSpPr>
              <a:spLocks noChangeArrowheads="1"/>
            </p:cNvSpPr>
            <p:nvPr/>
          </p:nvSpPr>
          <p:spPr bwMode="auto">
            <a:xfrm>
              <a:off x="4572000" y="1484784"/>
              <a:ext cx="3873500" cy="1592386"/>
            </a:xfrm>
            <a:prstGeom prst="rect">
              <a:avLst/>
            </a:prstGeom>
            <a:gradFill rotWithShape="1">
              <a:gsLst>
                <a:gs pos="0">
                  <a:sysClr val="window" lastClr="FFFFFF">
                    <a:lumMod val="100000"/>
                    <a:lumOff val="0"/>
                  </a:sysClr>
                </a:gs>
                <a:gs pos="50000">
                  <a:srgbClr val="FFFFFF"/>
                </a:gs>
                <a:gs pos="100000">
                  <a:sysClr val="window" lastClr="FFFFFF">
                    <a:lumMod val="100000"/>
                    <a:lumOff val="0"/>
                  </a:sysClr>
                </a:gs>
              </a:gsLst>
              <a:lin ang="540000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hangingPunct="1">
                <a:spcBef>
                  <a:spcPts val="500"/>
                </a:spcBef>
                <a:spcAft>
                  <a:spcPts val="0"/>
                </a:spcAft>
              </a:pPr>
              <a:r>
                <a:rPr lang="es-CO" sz="1400" b="1" dirty="0" err="1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ICA</a:t>
              </a:r>
              <a:r>
                <a:rPr lang="es-CO" sz="1200" baseline="-25000" dirty="0" err="1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SAP</a:t>
              </a:r>
              <a:r>
                <a:rPr lang="es-CO" sz="14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= </a:t>
              </a:r>
              <a:r>
                <a:rPr lang="es-CO" sz="1400" b="1" dirty="0">
                  <a:solidFill>
                    <a:srgbClr val="000000"/>
                  </a:solidFill>
                  <a:effectLst/>
                  <a:latin typeface="UniversalMath1 BT"/>
                  <a:ea typeface="Times New Roman"/>
                  <a:cs typeface="UniversalMath1 BT"/>
                </a:rPr>
                <a:t>S</a:t>
              </a:r>
              <a:r>
                <a:rPr lang="es-CO" sz="14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Pi1 x Qi1 + Pi2 x Qi2 +... Pi</a:t>
              </a:r>
              <a:r>
                <a:rPr lang="es-CO" sz="1400" b="1" baseline="-25000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n</a:t>
              </a:r>
              <a:r>
                <a:rPr lang="es-CO" sz="14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x </a:t>
              </a:r>
              <a:r>
                <a:rPr lang="es-CO" sz="1400" b="1" dirty="0" err="1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Qi</a:t>
              </a:r>
              <a:r>
                <a:rPr lang="es-CO" sz="1400" b="1" baseline="-25000" dirty="0" err="1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n</a:t>
              </a:r>
              <a:r>
                <a:rPr lang="es-CO" sz="14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</a:t>
              </a:r>
              <a:endParaRPr lang="es-CO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endParaRPr>
            </a:p>
            <a:p>
              <a:pPr hangingPunct="1">
                <a:spcBef>
                  <a:spcPts val="500"/>
                </a:spcBef>
                <a:spcAft>
                  <a:spcPts val="0"/>
                </a:spcAft>
              </a:pPr>
              <a:r>
                <a:rPr lang="es-CO" sz="1200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  </a:t>
              </a:r>
              <a:endParaRPr lang="es-CO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endParaRPr>
            </a:p>
            <a:p>
              <a:pPr hangingPunct="1">
                <a:spcBef>
                  <a:spcPts val="500"/>
                </a:spcBef>
                <a:spcAft>
                  <a:spcPts val="0"/>
                </a:spcAft>
              </a:pPr>
              <a:r>
                <a:rPr lang="es-CO" sz="1000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  </a:t>
              </a:r>
              <a:r>
                <a:rPr lang="es-CO" sz="10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ICA =</a:t>
              </a:r>
              <a:r>
                <a:rPr lang="es-CO" sz="1000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Índice de Calidad del Agua SAP</a:t>
              </a:r>
              <a:endParaRPr lang="es-CO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endParaRPr>
            </a:p>
            <a:p>
              <a:pPr hangingPunct="1">
                <a:spcBef>
                  <a:spcPts val="500"/>
                </a:spcBef>
                <a:spcAft>
                  <a:spcPts val="0"/>
                </a:spcAft>
              </a:pPr>
              <a:r>
                <a:rPr lang="es-CO" sz="1000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  </a:t>
              </a:r>
              <a:r>
                <a:rPr lang="es-CO" sz="1000" b="1" dirty="0" err="1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Qi</a:t>
              </a:r>
              <a:r>
                <a:rPr lang="es-CO" sz="10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=</a:t>
              </a:r>
              <a:r>
                <a:rPr lang="es-CO" sz="1000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Valor de Calidad del Parámetro</a:t>
              </a:r>
              <a:endParaRPr lang="es-CO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endParaRPr>
            </a:p>
            <a:p>
              <a:pPr hangingPunct="1">
                <a:spcBef>
                  <a:spcPts val="500"/>
                </a:spcBef>
                <a:spcAft>
                  <a:spcPts val="0"/>
                </a:spcAft>
              </a:pPr>
              <a:r>
                <a:rPr lang="es-CO" sz="1000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  </a:t>
              </a:r>
              <a:r>
                <a:rPr lang="es-CO" sz="10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Pi =</a:t>
              </a:r>
              <a:r>
                <a:rPr lang="es-CO" sz="1000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Nivel o Valor de Ponderación del Parámetro </a:t>
              </a:r>
              <a:endParaRPr lang="es-CO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endParaRPr>
            </a:p>
            <a:p>
              <a:pPr hangingPunct="1">
                <a:spcBef>
                  <a:spcPts val="500"/>
                </a:spcBef>
                <a:spcAft>
                  <a:spcPts val="0"/>
                </a:spcAft>
              </a:pPr>
              <a:r>
                <a:rPr lang="es-CO" sz="1000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  </a:t>
              </a:r>
              <a:r>
                <a:rPr lang="es-CO" sz="1000" b="1" dirty="0">
                  <a:solidFill>
                    <a:srgbClr val="000000"/>
                  </a:solidFill>
                  <a:effectLst/>
                  <a:latin typeface="Courier New"/>
                  <a:ea typeface="Times New Roman"/>
                  <a:cs typeface="Times New Roman"/>
                </a:rPr>
                <a:t>∑</a:t>
              </a:r>
              <a:r>
                <a:rPr lang="es-CO" sz="10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= </a:t>
              </a:r>
              <a:r>
                <a:rPr lang="es-CO" sz="1000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Función sumatoria</a:t>
              </a:r>
              <a:r>
                <a:rPr lang="es-CO" sz="10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 </a:t>
              </a:r>
              <a:endParaRPr lang="es-CO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endParaRPr>
            </a:p>
            <a:p>
              <a:pPr hangingPunct="1">
                <a:spcBef>
                  <a:spcPts val="500"/>
                </a:spcBef>
                <a:spcAft>
                  <a:spcPts val="0"/>
                </a:spcAft>
              </a:pPr>
              <a:r>
                <a:rPr lang="es-CO" sz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34" name="21 Rectángulo"/>
            <p:cNvSpPr/>
            <p:nvPr/>
          </p:nvSpPr>
          <p:spPr>
            <a:xfrm>
              <a:off x="1381035" y="3273424"/>
              <a:ext cx="6863373" cy="587624"/>
            </a:xfrm>
            <a:prstGeom prst="rect">
              <a:avLst/>
            </a:prstGeom>
            <a:gradFill>
              <a:gsLst>
                <a:gs pos="0">
                  <a:sysClr val="window" lastClr="FFFFFF">
                    <a:lumMod val="95000"/>
                  </a:sysClr>
                </a:gs>
                <a:gs pos="50000">
                  <a:sysClr val="window" lastClr="FFFFFF"/>
                </a:gs>
                <a:gs pos="100000">
                  <a:sysClr val="window" lastClr="FFFFFF">
                    <a:lumMod val="95000"/>
                  </a:sysClr>
                </a:gs>
              </a:gsLst>
              <a:lin ang="5400000" scaled="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ICASAP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 2015 (V1) = 3*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Qi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(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CT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)+4*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Qi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(CF)+3*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Qi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(DBO</a:t>
              </a:r>
              <a:r>
                <a:rPr kumimoji="0" lang="es-CO" sz="1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5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)+2*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Qi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(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DQO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)+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Qi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(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OD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)+3*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Qi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(%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SAT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 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OD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)+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Qi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(T)+</a:t>
              </a:r>
              <a:r>
                <a:rPr kumimoji="0" lang="es-CO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Qi</a:t>
              </a: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(CE)(t3)</a:t>
              </a:r>
              <a:endParaRPr kumimoji="0" lang="es-CO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endParaRPr>
            </a:p>
          </p:txBody>
        </p:sp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081316"/>
              <a:ext cx="3061761" cy="1768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4836981"/>
              <a:ext cx="3049277" cy="1760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10" name="Picture 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4005064"/>
              <a:ext cx="2973077" cy="169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13" name="Picture 9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650" r="20650" b="7367"/>
            <a:stretch/>
          </p:blipFill>
          <p:spPr bwMode="auto">
            <a:xfrm>
              <a:off x="1034108" y="1658092"/>
              <a:ext cx="3352801" cy="1419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402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CONTRASTE CON LA NORMA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903205"/>
              </p:ext>
            </p:extLst>
          </p:nvPr>
        </p:nvGraphicFramePr>
        <p:xfrm>
          <a:off x="108498" y="1124744"/>
          <a:ext cx="8933354" cy="42484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40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17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847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11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56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811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8471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471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8179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8403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81793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84713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8403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10864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b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Coliformes </a:t>
                      </a:r>
                      <a:r>
                        <a:rPr lang="es-CO" sz="900" dirty="0" err="1">
                          <a:effectLst/>
                        </a:rPr>
                        <a:t>Tot</a:t>
                      </a:r>
                      <a:r>
                        <a:rPr lang="es-CO" sz="900" dirty="0">
                          <a:effectLst/>
                        </a:rPr>
                        <a:t>. (</a:t>
                      </a:r>
                      <a:r>
                        <a:rPr lang="es-CO" sz="900" dirty="0" err="1">
                          <a:effectLst/>
                        </a:rPr>
                        <a:t>NMP</a:t>
                      </a:r>
                      <a:r>
                        <a:rPr lang="es-CO" sz="900" dirty="0">
                          <a:effectLst/>
                        </a:rPr>
                        <a:t>/100 ml)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Coliformes fecales (</a:t>
                      </a:r>
                      <a:r>
                        <a:rPr lang="es-CO" sz="900" dirty="0" err="1">
                          <a:effectLst/>
                        </a:rPr>
                        <a:t>NMP</a:t>
                      </a:r>
                      <a:r>
                        <a:rPr lang="es-CO" sz="900" dirty="0">
                          <a:effectLst/>
                        </a:rPr>
                        <a:t>/100 ml)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DBO5 total (mg O2/L)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DQO total (mg O2/L)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Nitratos (mg NO</a:t>
                      </a:r>
                      <a:r>
                        <a:rPr lang="pt-PT" sz="900" baseline="-25000" dirty="0">
                          <a:effectLst/>
                        </a:rPr>
                        <a:t>3</a:t>
                      </a:r>
                      <a:r>
                        <a:rPr lang="pt-PT" sz="900" dirty="0">
                          <a:effectLst/>
                        </a:rPr>
                        <a:t>- -N/L)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Nitritos (mg NO</a:t>
                      </a:r>
                      <a:r>
                        <a:rPr lang="pt-PT" sz="900" baseline="-25000" dirty="0">
                          <a:effectLst/>
                        </a:rPr>
                        <a:t>2</a:t>
                      </a:r>
                      <a:r>
                        <a:rPr lang="pt-PT" sz="900" dirty="0">
                          <a:effectLst/>
                        </a:rPr>
                        <a:t>- -N/L)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Oxígeno disuelto (mg/L)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% Saturación </a:t>
                      </a:r>
                      <a:r>
                        <a:rPr lang="es-CO" sz="900" dirty="0" err="1">
                          <a:effectLst/>
                        </a:rPr>
                        <a:t>OD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pH (unidades de pH)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Sólidos sedimentables (mg/L)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Sólidos suspendidos totales (mg/L)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Turbiedad (</a:t>
                      </a:r>
                      <a:r>
                        <a:rPr lang="es-CO" sz="900" dirty="0" err="1">
                          <a:effectLst/>
                        </a:rPr>
                        <a:t>NTU</a:t>
                      </a:r>
                      <a:r>
                        <a:rPr lang="es-CO" sz="900" dirty="0">
                          <a:effectLst/>
                        </a:rPr>
                        <a:t>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</a:rPr>
                        <a:t>Conductividad Eléctrica (µS/cm)</a:t>
                      </a:r>
                      <a:endParaRPr lang="es-CO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vert="vert27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98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Valores decreto 1594/84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1000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200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3 - 6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20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10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1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&gt;5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6,5 - 9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10*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8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Valores otras fuentes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5000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1000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10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5 - 9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42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Valores otras fuentes2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20000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20 -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20 - 50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10 (N) </a:t>
                      </a:r>
                      <a:r>
                        <a:rPr lang="es-CO" sz="900" b="1" u="sng">
                          <a:effectLst/>
                        </a:rPr>
                        <a:t>~</a:t>
                      </a:r>
                      <a:r>
                        <a:rPr lang="es-CO" sz="900" b="1">
                          <a:effectLst/>
                        </a:rPr>
                        <a:t> 50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0,1 - 0,5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&gt;4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90 -100%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20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500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5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&lt;800 , &lt;750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8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Guía </a:t>
                      </a:r>
                      <a:r>
                        <a:rPr lang="es-CO" sz="1000" dirty="0" err="1">
                          <a:effectLst/>
                        </a:rPr>
                        <a:t>MAVDT</a:t>
                      </a:r>
                      <a:r>
                        <a:rPr lang="es-CO" sz="1000" dirty="0">
                          <a:effectLst/>
                        </a:rPr>
                        <a:t> (</a:t>
                      </a:r>
                      <a:r>
                        <a:rPr lang="es-CO" sz="1000" dirty="0" err="1">
                          <a:effectLst/>
                        </a:rPr>
                        <a:t>Gpo</a:t>
                      </a:r>
                      <a:r>
                        <a:rPr lang="es-CO" sz="1000" dirty="0">
                          <a:effectLst/>
                        </a:rPr>
                        <a:t> IV), 2005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&lt;100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&lt;5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&lt;5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&gt;5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8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Guía </a:t>
                      </a:r>
                      <a:r>
                        <a:rPr lang="es-CO" sz="1000" dirty="0" err="1">
                          <a:effectLst/>
                        </a:rPr>
                        <a:t>MAVDT</a:t>
                      </a:r>
                      <a:r>
                        <a:rPr lang="es-CO" sz="1000" dirty="0">
                          <a:effectLst/>
                        </a:rPr>
                        <a:t> (</a:t>
                      </a:r>
                      <a:r>
                        <a:rPr lang="es-CO" sz="1000" dirty="0" err="1">
                          <a:effectLst/>
                        </a:rPr>
                        <a:t>Gpo</a:t>
                      </a:r>
                      <a:r>
                        <a:rPr lang="es-CO" sz="1000" dirty="0">
                          <a:effectLst/>
                        </a:rPr>
                        <a:t> VII), 2005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&lt;2000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&lt;5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&lt;10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&gt;4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27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Objetivos de Calidad río Aburrá-</a:t>
                      </a:r>
                      <a:r>
                        <a:rPr lang="es-CO" sz="1000" dirty="0" err="1">
                          <a:effectLst/>
                        </a:rPr>
                        <a:t>RedRío</a:t>
                      </a:r>
                      <a:r>
                        <a:rPr lang="es-CO" sz="1000" dirty="0">
                          <a:effectLst/>
                        </a:rPr>
                        <a:t> (Tramo 3) (Res 2016/2012)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&lt;5000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&lt;1000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&lt;20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&lt;30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&gt;4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4,5 -9,0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&lt;80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&lt;50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79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Objetivos de Calidad río Aburrá-</a:t>
                      </a:r>
                      <a:r>
                        <a:rPr lang="es-CO" sz="1000" dirty="0" err="1">
                          <a:effectLst/>
                        </a:rPr>
                        <a:t>RedRío</a:t>
                      </a:r>
                      <a:r>
                        <a:rPr lang="es-CO" sz="1000" dirty="0">
                          <a:effectLst/>
                        </a:rPr>
                        <a:t> (Tramo 4) (Res 2016/2012)</a:t>
                      </a:r>
                      <a:endParaRPr lang="es-C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&lt;60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&lt;110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 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</a:rPr>
                        <a:t>&gt;4</a:t>
                      </a:r>
                      <a:endParaRPr lang="es-CO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6,5 - 8,5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&lt;200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 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</a:rPr>
                        <a:t>&lt;200</a:t>
                      </a:r>
                      <a:endParaRPr lang="es-CO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029" marR="68029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5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 Título"/>
          <p:cNvSpPr txBox="1">
            <a:spLocks/>
          </p:cNvSpPr>
          <p:nvPr/>
        </p:nvSpPr>
        <p:spPr>
          <a:xfrm>
            <a:off x="1115616" y="620688"/>
            <a:ext cx="3960439" cy="57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02" y="2102393"/>
            <a:ext cx="9113106" cy="476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95" y="1"/>
            <a:ext cx="2803651" cy="213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29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 Título"/>
          <p:cNvSpPr txBox="1">
            <a:spLocks/>
          </p:cNvSpPr>
          <p:nvPr/>
        </p:nvSpPr>
        <p:spPr>
          <a:xfrm>
            <a:off x="1475656" y="116633"/>
            <a:ext cx="377837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16 Imagen" descr="C:\Users\USUARIO\Desktop\CONV SMAM-PR 4600057133\SIG 2015-2016\ENTREGA feb 24 2016\Mapas Monitoreo 24_02_2016\ICASAP 2015 Parte Inferior.1jpg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641" y="764705"/>
            <a:ext cx="7729110" cy="6112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17 Imagen" descr="C:\Users\USUARIO\Desktop\CONV SMAM-PR 4600057133\SIG 2015-2016\ENTREGA feb 24 2016\Mapas Monitoreo 24_02_2016\ICASAP 2015 ParteSuperior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8938" y="-22840"/>
            <a:ext cx="2875062" cy="2067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327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455242"/>
              </p:ext>
            </p:extLst>
          </p:nvPr>
        </p:nvGraphicFramePr>
        <p:xfrm>
          <a:off x="5361368" y="3436307"/>
          <a:ext cx="3603120" cy="1578217"/>
        </p:xfrm>
        <a:graphic>
          <a:graphicData uri="http://schemas.openxmlformats.org/drawingml/2006/table">
            <a:tbl>
              <a:tblPr firstRow="1" firstCol="1" bandRow="1"/>
              <a:tblGrid>
                <a:gridCol w="6313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75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42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4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/>
                          <a:ea typeface="Times New Roman"/>
                        </a:rPr>
                        <a:t>NIVEL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/>
                          <a:ea typeface="Times New Roman"/>
                        </a:rPr>
                        <a:t>CALIDAD RETIROS - </a:t>
                      </a:r>
                      <a:r>
                        <a:rPr lang="es-CO" sz="1100" b="1" dirty="0" err="1">
                          <a:effectLst/>
                          <a:latin typeface="Arial"/>
                          <a:ea typeface="Times New Roman"/>
                        </a:rPr>
                        <a:t>IIRSAP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Valoración 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MUY BUENO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/>
                          <a:ea typeface="Times New Roman"/>
                        </a:rPr>
                        <a:t>0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BUENO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  <a:latin typeface="Arial"/>
                          <a:ea typeface="Times New Roman"/>
                        </a:rPr>
                        <a:t>0,1 - 4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REGULAR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  <a:latin typeface="Arial"/>
                          <a:ea typeface="Times New Roman"/>
                        </a:rPr>
                        <a:t>4,1 - 10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MALO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  <a:latin typeface="Arial"/>
                          <a:ea typeface="Times New Roman"/>
                        </a:rPr>
                        <a:t>10,1 - 24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MUY MALO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  <a:latin typeface="Arial"/>
                          <a:ea typeface="Times New Roman"/>
                        </a:rPr>
                        <a:t>24,1 - 69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0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/>
                          <a:ea typeface="Times New Roman"/>
                        </a:rPr>
                        <a:t>INEXISTENTE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81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/>
                          <a:ea typeface="Times New Roman"/>
                        </a:rPr>
                        <a:t>Totalmente cubierto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3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AGUAS- </a:t>
            </a:r>
            <a:r>
              <a:rPr lang="es-CO" sz="2100" b="1" dirty="0">
                <a:latin typeface="Kartika" panose="02020503030404060203" pitchFamily="18" charset="0"/>
                <a:cs typeface="Kartika" panose="02020503030404060203" pitchFamily="18" charset="0"/>
              </a:rPr>
              <a:t>RETIROS - </a:t>
            </a:r>
            <a:r>
              <a:rPr lang="es-CO" sz="2100" b="1" dirty="0" err="1">
                <a:latin typeface="Kartika" panose="02020503030404060203" pitchFamily="18" charset="0"/>
                <a:cs typeface="Kartika" panose="02020503030404060203" pitchFamily="18" charset="0"/>
              </a:rPr>
              <a:t>IIRSAP</a:t>
            </a:r>
            <a:endParaRPr lang="es-CO" sz="21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202768" y="1412776"/>
            <a:ext cx="381642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/>
              <a:t>IIRSAP</a:t>
            </a:r>
            <a:r>
              <a:rPr lang="es-CO" sz="2400" b="1" dirty="0"/>
              <a:t> </a:t>
            </a:r>
            <a:r>
              <a:rPr lang="es-CO" sz="2400" dirty="0"/>
              <a:t>= S VC</a:t>
            </a:r>
            <a:r>
              <a:rPr lang="es-CO" sz="2400" baseline="-25000" dirty="0"/>
              <a:t>1</a:t>
            </a:r>
            <a:r>
              <a:rPr lang="es-CO" sz="2400" dirty="0"/>
              <a:t>+ VC</a:t>
            </a:r>
            <a:r>
              <a:rPr lang="es-CO" sz="2400" baseline="-25000" dirty="0"/>
              <a:t>2</a:t>
            </a:r>
            <a:r>
              <a:rPr lang="es-CO" sz="2400" dirty="0"/>
              <a:t>... </a:t>
            </a:r>
            <a:r>
              <a:rPr lang="es-CO" sz="2400" dirty="0" err="1"/>
              <a:t>VC</a:t>
            </a:r>
            <a:r>
              <a:rPr lang="es-CO" sz="2400" baseline="-25000" dirty="0" err="1"/>
              <a:t>n</a:t>
            </a:r>
            <a:endParaRPr lang="es-CO" sz="24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833120"/>
              </p:ext>
            </p:extLst>
          </p:nvPr>
        </p:nvGraphicFramePr>
        <p:xfrm>
          <a:off x="27647" y="1412783"/>
          <a:ext cx="5153781" cy="38642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59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20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457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6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VALOR DE CALIDAD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CATEGORÍA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TIPO DE AFECTACIÓN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5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AGRO (INDUSTRIA) EN RETIROS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BASURAS Y/O ESCOMBROS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5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CANALIZACIÓN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CONSTRUCCIONES CIVILES 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5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CONTAMINACIÓN (AGRO)INDUSTRIAL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CULTIVO EN RETIROS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DESCARGA AGUAS RESID. (&lt;10 viv.)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4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DESCARGA AGUAS RESID. (&gt;10 viv.)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DESLIZAMIENTOS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MINERÍA DE CAUCE O RETIROS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POCA COBERTURA ARBÓREA O SIN ELLA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POTRERO EN RETIROS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SOCAVAMIENTOS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25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TAPONAMIENTO DE CAUCE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5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VIVIENDAS EN RETIROS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5292080" y="2021939"/>
            <a:ext cx="3563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/>
              <a:t>Donde: </a:t>
            </a:r>
          </a:p>
          <a:p>
            <a:r>
              <a:rPr lang="es-CO" sz="1200" b="1" dirty="0" err="1"/>
              <a:t>IIRSAP</a:t>
            </a:r>
            <a:r>
              <a:rPr lang="es-CO" sz="1200" dirty="0"/>
              <a:t> es el Índice de Intervención de Retiros (0 – 69)</a:t>
            </a:r>
          </a:p>
          <a:p>
            <a:r>
              <a:rPr lang="es-CO" sz="1200" b="1" dirty="0" err="1"/>
              <a:t>VC</a:t>
            </a:r>
            <a:r>
              <a:rPr lang="es-CO" sz="1200" dirty="0"/>
              <a:t> es el valor de calidad de cada intervención presente en el tramo evaluado</a:t>
            </a:r>
          </a:p>
        </p:txBody>
      </p:sp>
    </p:spTree>
    <p:extLst>
      <p:ext uri="{BB962C8B-B14F-4D97-AF65-F5344CB8AC3E}">
        <p14:creationId xmlns:p14="http://schemas.microsoft.com/office/powerpoint/2010/main" val="115288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2 Marcador de contenido"/>
          <p:cNvSpPr txBox="1">
            <a:spLocks/>
          </p:cNvSpPr>
          <p:nvPr/>
        </p:nvSpPr>
        <p:spPr>
          <a:xfrm>
            <a:off x="467544" y="260648"/>
            <a:ext cx="8576296" cy="43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>
                <a:latin typeface="Kartika" panose="02020503030404060203" pitchFamily="18" charset="0"/>
                <a:cs typeface="Kartika" panose="02020503030404060203" pitchFamily="18" charset="0"/>
              </a:rPr>
              <a:t>AFECTACIONES EN RETIROS</a:t>
            </a:r>
          </a:p>
        </p:txBody>
      </p:sp>
      <p:grpSp>
        <p:nvGrpSpPr>
          <p:cNvPr id="18" name="17 Grupo"/>
          <p:cNvGrpSpPr/>
          <p:nvPr/>
        </p:nvGrpSpPr>
        <p:grpSpPr>
          <a:xfrm>
            <a:off x="66399" y="5805264"/>
            <a:ext cx="9064901" cy="1054324"/>
            <a:chOff x="66399" y="5805264"/>
            <a:chExt cx="9064901" cy="1054324"/>
          </a:xfrm>
        </p:grpSpPr>
        <p:pic>
          <p:nvPicPr>
            <p:cNvPr id="19" name="4 Imagen" descr="LOGO PROROMERAL TRANSPARENTE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9" y="5805264"/>
              <a:ext cx="977209" cy="10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8 Imagen" descr="logo mesa ambiental (DEF)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21" y="5805264"/>
              <a:ext cx="2177179" cy="105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14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3479" y="1124744"/>
            <a:ext cx="9234779" cy="5733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33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 txBox="1">
            <a:spLocks/>
          </p:cNvSpPr>
          <p:nvPr/>
        </p:nvSpPr>
        <p:spPr>
          <a:xfrm>
            <a:off x="510676" y="188640"/>
            <a:ext cx="8576296" cy="5040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>
                <a:latin typeface="Kartika" panose="02020503030404060203" pitchFamily="18" charset="0"/>
                <a:cs typeface="Kartika" panose="02020503030404060203" pitchFamily="18" charset="0"/>
              </a:rPr>
              <a:t>ÍNDICE DE INTERVENCIÓN DE RETIROS   </a:t>
            </a:r>
            <a:r>
              <a:rPr lang="es-CO" sz="2800" b="1" dirty="0" err="1">
                <a:latin typeface="Kartika" panose="02020503030404060203" pitchFamily="18" charset="0"/>
                <a:cs typeface="Kartika" panose="02020503030404060203" pitchFamily="18" charset="0"/>
              </a:rPr>
              <a:t>IIRSAP</a:t>
            </a:r>
            <a:endParaRPr lang="es-CO" sz="2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814988" cy="598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47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 txBox="1">
            <a:spLocks/>
          </p:cNvSpPr>
          <p:nvPr/>
        </p:nvSpPr>
        <p:spPr>
          <a:xfrm>
            <a:off x="899592" y="476672"/>
            <a:ext cx="4176464" cy="7240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1800" b="1" dirty="0">
                <a:latin typeface="Kartika" panose="02020503030404060203" pitchFamily="18" charset="0"/>
                <a:cs typeface="Kartika" panose="02020503030404060203" pitchFamily="18" charset="0"/>
              </a:rPr>
              <a:t>ÍNDICE DE INTERVENCIÓN DE RETIROS   </a:t>
            </a:r>
          </a:p>
          <a:p>
            <a:pPr marL="0" indent="0" algn="ctr">
              <a:buFont typeface="Arial" pitchFamily="34" charset="0"/>
              <a:buNone/>
            </a:pPr>
            <a:r>
              <a:rPr lang="es-CO" sz="2800" b="1" dirty="0" err="1">
                <a:latin typeface="Kartika" panose="02020503030404060203" pitchFamily="18" charset="0"/>
                <a:cs typeface="Kartika" panose="02020503030404060203" pitchFamily="18" charset="0"/>
              </a:rPr>
              <a:t>IIRSAP</a:t>
            </a:r>
            <a:endParaRPr lang="es-CO" sz="2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27" y="2099281"/>
            <a:ext cx="9130535" cy="475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7" t="5028" r="4363" b="17887"/>
          <a:stretch/>
        </p:blipFill>
        <p:spPr bwMode="auto">
          <a:xfrm>
            <a:off x="6088886" y="27653"/>
            <a:ext cx="3055114" cy="2346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051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39552" y="1124744"/>
            <a:ext cx="813690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CO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77% de los tramos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de las 20 quebradas evaluadas </a:t>
            </a:r>
            <a:r>
              <a:rPr lang="es-CO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presentan niveles de calidad entre regular y muy mala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, generando pérdidas en los servicios ambientales que ofrecen estas microcuencas. La mala calidad está ligada a intervenciones en retiros, descargas directas de aguas residuales, suspensión del programa de reconversión agrotecnológica, pocos predios y áreas adquiridas para la conservación y protección del agua, baja cultura ambiental, entre otros factores.</a:t>
            </a:r>
          </a:p>
          <a:p>
            <a:pPr>
              <a:spcBef>
                <a:spcPts val="1200"/>
              </a:spcBef>
            </a:pP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s-CO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75% de los tramos de retiros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de quebradas </a:t>
            </a:r>
            <a:r>
              <a:rPr lang="es-CO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 en niveles de calidad ambiental entre regulares y muy malos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, lo cual refleja el bajo nivel de control, los escasos compromisos institucionales por la restauración y la debilidad en la cultura ambiental y el sentido de pertenencia ciudadano y empresarial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577602" y="116633"/>
            <a:ext cx="84588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AGUAS Y RETIROS</a:t>
            </a:r>
            <a:endParaRPr lang="es-CO" sz="21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1434" y="116632"/>
            <a:ext cx="7999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CO" sz="2400" b="1" dirty="0">
                <a:solidFill>
                  <a:srgbClr val="0000FF"/>
                </a:solidFill>
              </a:rPr>
              <a:t>TEMAS A DESARROLLAR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11560" y="620688"/>
            <a:ext cx="799931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CO" sz="1600" b="1" dirty="0"/>
              <a:t>1. </a:t>
            </a:r>
            <a:r>
              <a:rPr lang="es-CO" sz="1600" b="1" dirty="0">
                <a:solidFill>
                  <a:srgbClr val="0000FF"/>
                </a:solidFill>
              </a:rPr>
              <a:t>DÉFICIT </a:t>
            </a:r>
            <a:r>
              <a:rPr lang="es-CO" sz="1600" b="1" dirty="0"/>
              <a:t>EN EL SUMINISTRO DE AGUA</a:t>
            </a:r>
          </a:p>
          <a:p>
            <a:pPr>
              <a:spcAft>
                <a:spcPts val="1200"/>
              </a:spcAft>
            </a:pPr>
            <a:r>
              <a:rPr lang="es-CO" sz="1600" b="1" dirty="0"/>
              <a:t>2. </a:t>
            </a:r>
            <a:r>
              <a:rPr lang="es-CO" sz="1600" b="1" dirty="0">
                <a:solidFill>
                  <a:srgbClr val="0000FF"/>
                </a:solidFill>
              </a:rPr>
              <a:t>EXPANSIÓN URBANA </a:t>
            </a:r>
            <a:r>
              <a:rPr lang="es-CO" sz="1600" b="1" dirty="0"/>
              <a:t>EXCESIVA QUE </a:t>
            </a:r>
            <a:r>
              <a:rPr lang="es-CO" sz="1600" b="1" dirty="0">
                <a:solidFill>
                  <a:srgbClr val="0000FF"/>
                </a:solidFill>
              </a:rPr>
              <a:t>PRESIONA LA CAPACIDAD DE OFERTA </a:t>
            </a:r>
            <a:r>
              <a:rPr lang="es-CO" sz="1600" b="1" dirty="0"/>
              <a:t>DE SERVICIOS LOCALES (AGUA Y OTROS)</a:t>
            </a:r>
          </a:p>
          <a:p>
            <a:pPr>
              <a:spcAft>
                <a:spcPts val="1200"/>
              </a:spcAft>
            </a:pPr>
            <a:r>
              <a:rPr lang="es-CO" sz="1600" b="1" dirty="0"/>
              <a:t>3. </a:t>
            </a:r>
            <a:r>
              <a:rPr lang="es-CO" sz="1600" b="1" dirty="0">
                <a:solidFill>
                  <a:srgbClr val="0000FF"/>
                </a:solidFill>
              </a:rPr>
              <a:t>EXCESO DE CAPTACIÓN </a:t>
            </a:r>
            <a:r>
              <a:rPr lang="es-CO" sz="1600" b="1" dirty="0"/>
              <a:t>DE AGUA EN ALGUNAS MICROCUENCAS CONTRIBUYE A LA DESTRUCCIÓN DE LOS ECOSISTEMAS HÍDRICOS</a:t>
            </a:r>
          </a:p>
          <a:p>
            <a:pPr>
              <a:spcAft>
                <a:spcPts val="1200"/>
              </a:spcAft>
            </a:pPr>
            <a:r>
              <a:rPr lang="es-CO" sz="1600" b="1" dirty="0"/>
              <a:t>4. </a:t>
            </a:r>
            <a:r>
              <a:rPr lang="es-CO" sz="1600" b="1" dirty="0">
                <a:solidFill>
                  <a:srgbClr val="0000FF"/>
                </a:solidFill>
              </a:rPr>
              <a:t>CONTAMINACIÓN DE AGUA </a:t>
            </a:r>
            <a:r>
              <a:rPr lang="es-CO" sz="1600" b="1" dirty="0"/>
              <a:t>EN QUEBRADAS </a:t>
            </a:r>
            <a:r>
              <a:rPr lang="es-CO" sz="1600" b="1" dirty="0">
                <a:solidFill>
                  <a:srgbClr val="0000FF"/>
                </a:solidFill>
              </a:rPr>
              <a:t>DISMINUYE LA OFERTA DE AGUA </a:t>
            </a:r>
            <a:r>
              <a:rPr lang="es-CO" sz="1600" b="1" dirty="0"/>
              <a:t>PARA CONSUMO HUMANO, AGROPECUARIO Y USOS ECOSISTÉMICOS ENTRE OTROS</a:t>
            </a:r>
          </a:p>
          <a:p>
            <a:pPr>
              <a:spcAft>
                <a:spcPts val="1200"/>
              </a:spcAft>
            </a:pPr>
            <a:r>
              <a:rPr lang="es-CO" sz="1600" b="1" dirty="0"/>
              <a:t>5. </a:t>
            </a:r>
            <a:r>
              <a:rPr lang="es-CO" sz="1600" b="1" dirty="0">
                <a:solidFill>
                  <a:srgbClr val="0000FF"/>
                </a:solidFill>
              </a:rPr>
              <a:t>INCUMPLIMIENTO INSTITUCIONAL </a:t>
            </a:r>
            <a:r>
              <a:rPr lang="es-CO" sz="1600" b="1" dirty="0"/>
              <a:t>EN CUANTO A LA </a:t>
            </a:r>
            <a:r>
              <a:rPr lang="es-CO" sz="1600" b="1" dirty="0">
                <a:solidFill>
                  <a:srgbClr val="0000FF"/>
                </a:solidFill>
              </a:rPr>
              <a:t>PROVISIÓN DE AGUA </a:t>
            </a:r>
            <a:r>
              <a:rPr lang="es-CO" sz="1600" b="1" dirty="0"/>
              <a:t>Y SERVICIOS COMPLEMENTARIOS COMO </a:t>
            </a:r>
            <a:r>
              <a:rPr lang="es-CO" sz="1600" b="1" dirty="0">
                <a:solidFill>
                  <a:srgbClr val="0000FF"/>
                </a:solidFill>
              </a:rPr>
              <a:t>SANEAMIENTO</a:t>
            </a:r>
            <a:r>
              <a:rPr lang="es-CO" sz="1600" b="1" dirty="0"/>
              <a:t> BÁSICO</a:t>
            </a:r>
          </a:p>
          <a:p>
            <a:pPr>
              <a:spcAft>
                <a:spcPts val="1200"/>
              </a:spcAft>
            </a:pPr>
            <a:r>
              <a:rPr lang="es-CO" sz="1600" b="1" dirty="0"/>
              <a:t>6. </a:t>
            </a:r>
            <a:r>
              <a:rPr lang="es-CO" sz="1600" b="1" dirty="0">
                <a:solidFill>
                  <a:srgbClr val="0000FF"/>
                </a:solidFill>
              </a:rPr>
              <a:t>DESIDIA INSTITUCIONAL </a:t>
            </a:r>
            <a:r>
              <a:rPr lang="es-CO" sz="1600" b="1" dirty="0"/>
              <a:t>POR GARANTIZAR UNA OFERTA HÍDRICA ABUNDANTE Y LIMPIA, MEDIANTE LA </a:t>
            </a:r>
            <a:r>
              <a:rPr lang="es-CO" sz="1600" b="1" dirty="0">
                <a:solidFill>
                  <a:srgbClr val="0000FF"/>
                </a:solidFill>
              </a:rPr>
              <a:t>RESTAURACIÓN Y CONSERVACIÓN DE ECOSISTEMAS ESTRATÉGICOS </a:t>
            </a:r>
            <a:r>
              <a:rPr lang="es-CO" sz="1600" b="1" dirty="0"/>
              <a:t>QUE OFERTAN AGUA</a:t>
            </a:r>
          </a:p>
          <a:p>
            <a:pPr>
              <a:spcAft>
                <a:spcPts val="1200"/>
              </a:spcAft>
            </a:pPr>
            <a:r>
              <a:rPr lang="es-CO" sz="1600" b="1" dirty="0"/>
              <a:t>7. </a:t>
            </a:r>
            <a:r>
              <a:rPr lang="es-CO" sz="1600" b="1" dirty="0">
                <a:solidFill>
                  <a:srgbClr val="0000FF"/>
                </a:solidFill>
              </a:rPr>
              <a:t>FALTA DE COMPROMISO INSTITUCIONAL </a:t>
            </a:r>
            <a:r>
              <a:rPr lang="es-CO" sz="1600" b="1" dirty="0"/>
              <a:t>PARA APOYAR PROCESOS LOCALES DE CULTURA AMBIENTAL, PARTICIPATIVOS E INCLUYENTES, Y </a:t>
            </a:r>
            <a:r>
              <a:rPr lang="es-CO" sz="1600" b="1" dirty="0">
                <a:solidFill>
                  <a:srgbClr val="0000FF"/>
                </a:solidFill>
              </a:rPr>
              <a:t>PARA EVITAR EL DEBILITAMIENTO DE ORGANIZACIONES SOCIOAMBIENTALES LOCALES</a:t>
            </a:r>
            <a:r>
              <a:rPr lang="es-CO" sz="1600" b="1" dirty="0"/>
              <a:t> QUE GARANTIZAN LA GESTIÓN DE LOS BIENES AMBIENTALES TERRITORIALES.</a:t>
            </a:r>
          </a:p>
        </p:txBody>
      </p:sp>
    </p:spTree>
    <p:extLst>
      <p:ext uri="{BB962C8B-B14F-4D97-AF65-F5344CB8AC3E}">
        <p14:creationId xmlns:p14="http://schemas.microsoft.com/office/powerpoint/2010/main" val="427941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16632"/>
            <a:ext cx="8639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CO" b="1" dirty="0">
                <a:solidFill>
                  <a:srgbClr val="0000FF"/>
                </a:solidFill>
              </a:rPr>
              <a:t>5. INCUMPLIMIENTO INSTITUCIONAL EN CUANTO A LA PROVISIÓN DE AGUA Y SERVICIOS COMPLEMENTARIOS COMO SANEAMIENTO BÁSICO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382144" y="1052736"/>
            <a:ext cx="8582344" cy="4968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 algn="just">
              <a:spcBef>
                <a:spcPts val="1200"/>
              </a:spcBef>
            </a:pPr>
            <a:r>
              <a:rPr lang="es-CO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Sólo 3 de las 14 partes altas de las quebradas que tienen bocatomas de acueductos comunitarios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 (aguas tratadas y crudas) </a:t>
            </a:r>
            <a:r>
              <a:rPr lang="es-CO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presentan un estado de calidad de agua excelente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, las demás presentan deficiencias por calidad ambiental de acuerdo con el índice </a:t>
            </a:r>
            <a:r>
              <a:rPr lang="es-CO" sz="1800" dirty="0" err="1">
                <a:latin typeface="Arial" panose="020B0604020202020204" pitchFamily="34" charset="0"/>
                <a:cs typeface="Arial" panose="020B0604020202020204" pitchFamily="34" charset="0"/>
              </a:rPr>
              <a:t>ICASAP</a:t>
            </a: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265113" algn="just">
              <a:spcBef>
                <a:spcPts val="1200"/>
              </a:spcBef>
            </a:pPr>
            <a:r>
              <a:rPr lang="es-CO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Sólo el 13% de los humedales están protegidos. El 70% presentan riesgos medios hasta muy altos de ser destruidos.  Y el 20% ya desaparecieron en los últimos 3 años,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 a pesar de las alertas y llamados a las instituciones para que los protegieran.</a:t>
            </a:r>
          </a:p>
          <a:p>
            <a:pPr marL="265113" indent="-265113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En gran medida </a:t>
            </a:r>
            <a:r>
              <a:rPr lang="es-CO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perdida de retiros de quebradas, el deterioro en la calidad del agua y la degradación o perdida de humedales se relaciona 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con el </a:t>
            </a:r>
            <a:r>
              <a:rPr lang="es-CO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incumplimiento estatal 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en cumplir la norma relacionada con el art. 111 de la ley 99/93, del decreto 1076 de 2015, del decreto 870 de 2016, y otra similar</a:t>
            </a:r>
          </a:p>
          <a:p>
            <a:pPr marL="265113" indent="-265113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Desde hace mas de 5 años se ha prometido la construcción de alcantarillados en algunas zonas críticas, pero no se han realizado hasta ahora.</a:t>
            </a:r>
          </a:p>
          <a:p>
            <a:pPr marL="265113" indent="-265113" algn="just">
              <a:spcBef>
                <a:spcPts val="1200"/>
              </a:spcBef>
            </a:pPr>
            <a:r>
              <a:rPr lang="es-CO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Falta de control institucional para obligar 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a algunos acueductos comunitarios a que obliguen a sus usurarios </a:t>
            </a:r>
            <a:r>
              <a:rPr lang="es-CO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conectarse al alcantarillado 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construido, con recursos públicos, hace cerca de dos años en cuencas como la </a:t>
            </a:r>
            <a:r>
              <a:rPr lang="es-CO" sz="1800" dirty="0" err="1">
                <a:latin typeface="Arial" panose="020B0604020202020204" pitchFamily="34" charset="0"/>
                <a:cs typeface="Arial" panose="020B0604020202020204" pitchFamily="34" charset="0"/>
              </a:rPr>
              <a:t>Cabuyala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, La Manguala y otras.  </a:t>
            </a:r>
          </a:p>
          <a:p>
            <a:pPr marL="265113" indent="-265113" algn="just">
              <a:spcBef>
                <a:spcPts val="1200"/>
              </a:spcBef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0" algn="just">
              <a:spcBef>
                <a:spcPts val="1200"/>
              </a:spcBef>
              <a:buNone/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AutoNum type="arabicPeriod" startAt="4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68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16632"/>
            <a:ext cx="8639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CO" b="1" dirty="0">
                <a:solidFill>
                  <a:srgbClr val="0000FF"/>
                </a:solidFill>
              </a:rPr>
              <a:t>6. DESIDIA INSTITUCIONAL POR GARANTIZAR UNA OFERTA HÍDRICA ABUNDANTE Y LIMPIA, MEDIANTE LA RESTAURACIÓN Y CONSERVACIÓN DE ECOSISTEMAS ESTRATÉGICOS QUE OFERTAN AGUA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23528" y="1031933"/>
            <a:ext cx="8644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Hay un </a:t>
            </a:r>
            <a:r>
              <a:rPr lang="es-CO" b="1" dirty="0">
                <a:solidFill>
                  <a:srgbClr val="0000FF"/>
                </a:solidFill>
              </a:rPr>
              <a:t>enorme atraso en la adquisición de predios </a:t>
            </a:r>
            <a:r>
              <a:rPr lang="es-CO" dirty="0"/>
              <a:t>destinados a la conservación  en las </a:t>
            </a:r>
            <a:r>
              <a:rPr lang="es-CO" b="1" dirty="0">
                <a:solidFill>
                  <a:srgbClr val="0000FF"/>
                </a:solidFill>
              </a:rPr>
              <a:t>áreas de importancia  estratégica para el agua </a:t>
            </a:r>
            <a:r>
              <a:rPr lang="es-CO" dirty="0"/>
              <a:t>(art. 11 de la ley 99/93, </a:t>
            </a:r>
            <a:r>
              <a:rPr lang="es-CO" dirty="0" err="1"/>
              <a:t>dec</a:t>
            </a:r>
            <a:r>
              <a:rPr lang="es-CO" dirty="0"/>
              <a:t> 1076/2015, </a:t>
            </a:r>
            <a:r>
              <a:rPr lang="es-CO" dirty="0" err="1"/>
              <a:t>dec</a:t>
            </a:r>
            <a:r>
              <a:rPr lang="es-CO" dirty="0"/>
              <a:t> 870/2017)</a:t>
            </a:r>
          </a:p>
        </p:txBody>
      </p:sp>
      <p:pic>
        <p:nvPicPr>
          <p:cNvPr id="5122" name="Picture 2" descr="C:\Users\USUARIO\Documents\MESAP 2016-2017\Predios adquiridos SMAM\UbicaciónPrediosPSA en Medelli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" t="3790" r="50000" b="4422"/>
          <a:stretch/>
        </p:blipFill>
        <p:spPr bwMode="auto">
          <a:xfrm>
            <a:off x="4932040" y="1813227"/>
            <a:ext cx="3665392" cy="501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1042744" y="1988840"/>
            <a:ext cx="3528392" cy="4772046"/>
            <a:chOff x="0" y="908049"/>
            <a:chExt cx="4551363" cy="5949951"/>
          </a:xfrm>
        </p:grpSpPr>
        <p:pic>
          <p:nvPicPr>
            <p:cNvPr id="6" name="Picture 4" descr="C:\Users\USUARIO\Documents\CONV SMA 2016\PLEGABLE\inf para plegable\3. RESERVAS SAP Y DMI  DVARC 20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2" t="993" r="1682" b="1579"/>
            <a:stretch>
              <a:fillRect/>
            </a:stretch>
          </p:blipFill>
          <p:spPr bwMode="auto">
            <a:xfrm>
              <a:off x="0" y="908050"/>
              <a:ext cx="4551363" cy="594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F:\Mis imagenes a nov 2016\2016-10-01 y 02 (monit relictos sucesion)\03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20"/>
            <a:stretch/>
          </p:blipFill>
          <p:spPr bwMode="auto">
            <a:xfrm>
              <a:off x="15983" y="908049"/>
              <a:ext cx="2191181" cy="14560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8804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16632"/>
            <a:ext cx="8639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CO" b="1" dirty="0">
                <a:solidFill>
                  <a:srgbClr val="0000FF"/>
                </a:solidFill>
              </a:rPr>
              <a:t>6. DESIDIA INSTITUCIONAL POR GARANTIZAR UNA OFERTA HÍDRICA ABUNDANTE Y LIMPIA, MEDIANTE LA RESTAURACIÓN Y CONSERVACIÓN DE ECOSISTEMAS ESTRATÉGICOS QUE OFERTAN AGUA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71536" y="1031933"/>
            <a:ext cx="849694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Las </a:t>
            </a:r>
            <a:r>
              <a:rPr lang="es-CO" b="1" dirty="0">
                <a:solidFill>
                  <a:srgbClr val="0000FF"/>
                </a:solidFill>
              </a:rPr>
              <a:t>áreas de importancia  estratégica para el agua </a:t>
            </a:r>
            <a:r>
              <a:rPr lang="es-CO" dirty="0"/>
              <a:t>(art. 11 de la ley 99/93, </a:t>
            </a:r>
            <a:r>
              <a:rPr lang="es-CO" dirty="0" err="1"/>
              <a:t>dec</a:t>
            </a:r>
            <a:r>
              <a:rPr lang="es-CO" dirty="0"/>
              <a:t> 1076/2015, </a:t>
            </a:r>
            <a:r>
              <a:rPr lang="es-CO" dirty="0" err="1"/>
              <a:t>dec</a:t>
            </a:r>
            <a:r>
              <a:rPr lang="es-CO" dirty="0"/>
              <a:t> 870/2017), están siendo </a:t>
            </a:r>
            <a:r>
              <a:rPr lang="es-CO" b="1" dirty="0">
                <a:solidFill>
                  <a:srgbClr val="0000FF"/>
                </a:solidFill>
              </a:rPr>
              <a:t>usadas como espacios recreativos</a:t>
            </a:r>
            <a:r>
              <a:rPr lang="es-CO" dirty="0"/>
              <a:t>, </a:t>
            </a:r>
            <a:r>
              <a:rPr lang="es-CO" u="sng" dirty="0"/>
              <a:t>lo cual contradice el espíritu de la norma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Se presenta un </a:t>
            </a:r>
            <a:r>
              <a:rPr lang="es-CO" b="1" dirty="0">
                <a:solidFill>
                  <a:srgbClr val="0000FF"/>
                </a:solidFill>
              </a:rPr>
              <a:t>enorme desbalance entre territorio, población y área pública en </a:t>
            </a:r>
            <a:r>
              <a:rPr lang="es-CO" b="1" dirty="0" err="1">
                <a:solidFill>
                  <a:srgbClr val="0000FF"/>
                </a:solidFill>
              </a:rPr>
              <a:t>AIE</a:t>
            </a:r>
            <a:r>
              <a:rPr lang="es-CO" dirty="0"/>
              <a:t>, así SAP con mas del 43% de la población rural, tiene menos del 10% de las </a:t>
            </a:r>
            <a:r>
              <a:rPr lang="es-CO" dirty="0" err="1"/>
              <a:t>AIE</a:t>
            </a:r>
            <a:r>
              <a:rPr lang="es-CO" dirty="0"/>
              <a:t> adquiridas por el municipio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92272"/>
              </p:ext>
            </p:extLst>
          </p:nvPr>
        </p:nvGraphicFramePr>
        <p:xfrm>
          <a:off x="1259632" y="3099738"/>
          <a:ext cx="6768753" cy="27775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98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92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87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087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9814"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Población*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% del total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Has en </a:t>
                      </a:r>
                      <a:r>
                        <a:rPr lang="es-CO" sz="1400" u="none" strike="noStrike" dirty="0" err="1">
                          <a:effectLst/>
                          <a:latin typeface="Arial Black" panose="020B0A04020102020204" pitchFamily="34" charset="0"/>
                        </a:rPr>
                        <a:t>AIE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% del total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81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San Antonio de Prado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113.202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43,1%</a:t>
                      </a:r>
                      <a:endParaRPr lang="es-CO" sz="1400" b="0" i="0" u="none" strike="noStrike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245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12,0%</a:t>
                      </a:r>
                      <a:endParaRPr lang="es-CO" sz="1400" b="0" i="0" u="none" strike="noStrike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981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San Cristóbal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86.315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32,9%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560,1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27,4%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81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 err="1">
                          <a:effectLst/>
                          <a:latin typeface="Arial Black" panose="020B0A04020102020204" pitchFamily="34" charset="0"/>
                        </a:rPr>
                        <a:t>Altavista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37.478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14,3%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278,2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13,6%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981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Santa Elena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18.787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7,2%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133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6,5%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22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  <a:latin typeface="Arial Black" panose="020B0A04020102020204" pitchFamily="34" charset="0"/>
                        </a:rPr>
                        <a:t>San Sebastian de Palmitas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6.687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2,5%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825,1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 Black" panose="020B0A04020102020204" pitchFamily="34" charset="0"/>
                        </a:rPr>
                        <a:t>40,4%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9814"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262.469</a:t>
                      </a:r>
                      <a:endParaRPr lang="es-CO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100%</a:t>
                      </a:r>
                      <a:endParaRPr lang="es-CO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2,041,4</a:t>
                      </a:r>
                      <a:endParaRPr lang="es-CO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100%</a:t>
                      </a:r>
                      <a:endParaRPr lang="es-CO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1979712" y="5975702"/>
            <a:ext cx="2082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dirty="0"/>
              <a:t>* Población estimada </a:t>
            </a:r>
            <a:r>
              <a:rPr lang="es-CO" sz="1100" dirty="0" err="1"/>
              <a:t>DANE</a:t>
            </a:r>
            <a:r>
              <a:rPr lang="es-CO" sz="1100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62308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603184"/>
              </p:ext>
            </p:extLst>
          </p:nvPr>
        </p:nvGraphicFramePr>
        <p:xfrm>
          <a:off x="128632" y="1424832"/>
          <a:ext cx="8835856" cy="3887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40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17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42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189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968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17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Año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Ingresos corrientes proyectados ($)*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Ingresos corrientes ejecutados ($)*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inversión obligada (art 111, ley 99/93)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Inversiones reales (art 111, ley 99/93)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2009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1.580.842.784.269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1.720.492.624.189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15.808.427.843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11.205.361.387***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2010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1.665.868.936.287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1.854.851.051.819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16.658.689.363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2011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1.813.719.722.452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1.984.942.446.038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18.137.197.225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4.897.668.835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2012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1.940.680.103.024**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2.123.888.417.261**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19.406.801.030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5.200.000.000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2013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2.057.120.909.205**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2.251.321.722.297**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20.571.209.092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7.218.303.250****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2014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2.189.964.721.575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2.392.489.697.363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21.899.647.216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3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2015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2.170.986.586.717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2.563.393.459.135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21.709.865.867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4.495.532.814*****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32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Total 2009-2015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13.419.183.763.529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14.891.379.418.102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134.191.837.635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33.016.866.286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32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Total 2013-2015</a:t>
                      </a:r>
                      <a:endParaRPr lang="es-CO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6.418.072.217.497</a:t>
                      </a:r>
                      <a:endParaRPr lang="es-CO" sz="1100" b="1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7.207.204.878.795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64.180.722.175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11.713.836.064</a:t>
                      </a:r>
                      <a:endParaRPr lang="es-CO" sz="1100" b="1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79336" y="5447546"/>
            <a:ext cx="728109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* Ingresos corrientes proyectados y ejecutados en el año. Datos de Hacienda Municipal de Medellín, en su página WEB</a:t>
            </a:r>
            <a:endParaRPr kumimoji="0" lang="es-CO" altLang="zh-CN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** Datos inferidos</a:t>
            </a:r>
            <a:endParaRPr kumimoji="0" lang="es-CO" altLang="zh-CN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*** Incluye inversión realizada entre 2009 y 2010;</a:t>
            </a:r>
            <a:endParaRPr kumimoji="0" lang="es-CO" altLang="zh-CN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**** Incluye inversión realizada entre 2013 y 2014; </a:t>
            </a:r>
            <a:endParaRPr kumimoji="0" lang="es-CO" altLang="zh-CN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*****Dato preliminar</a:t>
            </a:r>
            <a:endParaRPr kumimoji="0" lang="es-ES" altLang="zh-CN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1485362" y="1124744"/>
            <a:ext cx="66419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200" b="1" i="0" u="none" strike="noStrike" cap="none" normalizeH="0" baseline="0" dirty="0" bmk="_Toc474164843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Rubros obligados e implementados en Medellín en cumplimiento de la ley 99 de 1993</a:t>
            </a:r>
            <a:endParaRPr kumimoji="0" lang="es-CO" altLang="es-CO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1 Título"/>
          <p:cNvSpPr txBox="1">
            <a:spLocks/>
          </p:cNvSpPr>
          <p:nvPr/>
        </p:nvSpPr>
        <p:spPr>
          <a:xfrm>
            <a:off x="577602" y="-27384"/>
            <a:ext cx="8458893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AVANCES EN LAS INVERSIONES OBLIGADAS DEL MUNICIPIO DE MEDELLÍN EN ÁREAS DE IMPORTANCIA ESTRATÉGICA PARA LA CONSERVACIÓN DEL AGUA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45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23 Imagen" descr="D:\NUEVOSARTCHICOS\proromeral\MONITOREO RECURSOS NATURALES\11 mar. 2015\IMG_6824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40" y="764705"/>
            <a:ext cx="3208636" cy="256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24 Imagen" descr="D:\NUEVOSARTCHICOS\proromeral\MONITOREO RECURSOS NATURALES\11 mar. 2015\IMG_6825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7" y="764705"/>
            <a:ext cx="3168351" cy="256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26 Imagen" descr="D:\NUEVOSARTCHICOS\proromeral\MONITOREO RECURSOS NATURALES\monitoreobarcino-8\SITIO 8\MONITOREO ANTERIOR\IMG_0698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5868" y="3366371"/>
            <a:ext cx="3186531" cy="264085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 Marcador de contenido"/>
          <p:cNvSpPr>
            <a:spLocks noGrp="1"/>
          </p:cNvSpPr>
          <p:nvPr>
            <p:ph idx="1"/>
          </p:nvPr>
        </p:nvSpPr>
        <p:spPr>
          <a:xfrm>
            <a:off x="1640928" y="24951"/>
            <a:ext cx="5307336" cy="7502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dirty="0">
                <a:latin typeface="Kartika" panose="02020503030404060203" pitchFamily="18" charset="0"/>
                <a:cs typeface="Kartika" panose="02020503030404060203" pitchFamily="18" charset="0"/>
              </a:rPr>
              <a:t>Algunos sitios con procesos de degradación en la calidad de los relictos</a:t>
            </a:r>
          </a:p>
        </p:txBody>
      </p:sp>
      <p:pic>
        <p:nvPicPr>
          <p:cNvPr id="29" name="28 Imagen" descr="D:\NUEVOSARTCHICOS\proromeral\MONITOREO RECURSOS NATURALES\PRECAMPO MONITOREO DE BOSQUES\SITIO 5\MONITOREO 2015-5\IMG_6341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400" y="3428608"/>
            <a:ext cx="3206576" cy="257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9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 Marcador de contenido"/>
          <p:cNvSpPr>
            <a:spLocks noGrp="1"/>
          </p:cNvSpPr>
          <p:nvPr>
            <p:ph idx="1"/>
          </p:nvPr>
        </p:nvSpPr>
        <p:spPr>
          <a:xfrm>
            <a:off x="1619672" y="11946"/>
            <a:ext cx="5307336" cy="7502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dirty="0">
                <a:latin typeface="Kartika" panose="02020503030404060203" pitchFamily="18" charset="0"/>
                <a:cs typeface="Kartika" panose="02020503030404060203" pitchFamily="18" charset="0"/>
              </a:rPr>
              <a:t>Algunos sitios con procesos de mejoramiento en la calidad de los relictos</a:t>
            </a:r>
          </a:p>
        </p:txBody>
      </p:sp>
      <p:pic>
        <p:nvPicPr>
          <p:cNvPr id="29" name="28 Imagen" descr="D:\NUEVOSARTCHICOS\proromeral\MONITOREO RECURSOS NATURALES\LIMONAMANGUALÑA\Marzo 17\IMG_051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759112"/>
            <a:ext cx="34034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29 Imagen" descr="D:\NUEVOSARTCHICOS\proromeral\MONITOREO RECURSOS NATURALES\LIMONAMANGUALÑA\Marzo 17\IMG_0483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828605"/>
            <a:ext cx="3192646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3334396"/>
            <a:ext cx="3403400" cy="25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31 Imagen" descr="D:\NUEVOSARTCHICOS\proromeral\MONITOREO RECURSOS NATURALES\MONITOMANGUALA\Marzo 25\IMG_1342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3371626"/>
            <a:ext cx="3192646" cy="25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78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709374"/>
            <a:ext cx="6888807" cy="609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1 Título"/>
          <p:cNvSpPr txBox="1">
            <a:spLocks/>
          </p:cNvSpPr>
          <p:nvPr/>
        </p:nvSpPr>
        <p:spPr>
          <a:xfrm>
            <a:off x="577602" y="-27384"/>
            <a:ext cx="8458893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MONITOREOS AMBIENTALES EN FUNCIÓN DE LOS SERVICIOS ECOSISTÉMICOS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5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95" y="725997"/>
            <a:ext cx="8531053" cy="543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1 Título"/>
          <p:cNvSpPr txBox="1">
            <a:spLocks/>
          </p:cNvSpPr>
          <p:nvPr/>
        </p:nvSpPr>
        <p:spPr>
          <a:xfrm>
            <a:off x="395536" y="13933"/>
            <a:ext cx="8458893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MONITOREOS AMBIENTALES EN FUNCIÓN DE LOS SERVICIOS ECOSISTÉMICOS EN SAP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1434" y="116632"/>
            <a:ext cx="79993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s-CO" sz="2000" b="1" dirty="0">
                <a:solidFill>
                  <a:srgbClr val="0000FF"/>
                </a:solidFill>
              </a:rPr>
              <a:t>7. FALTA COMPROMISO INSTITUCIONAL PARA APOYAR PROCESOS LOCALES DE CULTURA AMBIENTAL, PARTICIPATIVOS E INCLUYENTES, Y PARA EVITAR EL DEBILITAMIENTO DE ORGANIZACIONES LOCALES QUE GARANTIZAN LA GESTIÓN DE LOS BIENES Y SERVICIOS AMBIENTALES TERRITORIALES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55576" y="1916832"/>
            <a:ext cx="81234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sz="2000" b="1" dirty="0">
                <a:solidFill>
                  <a:srgbClr val="0000FF"/>
                </a:solidFill>
              </a:rPr>
              <a:t>Las organizaciones locales como Mesas Ambientales, algunas ONG, acueductos comunitarios (sin planta de tratamiento</a:t>
            </a:r>
            <a:r>
              <a:rPr lang="es-CO" sz="2000" dirty="0"/>
              <a:t>), etc. están </a:t>
            </a:r>
            <a:r>
              <a:rPr lang="es-CO" sz="2000" b="1" dirty="0">
                <a:solidFill>
                  <a:srgbClr val="0000FF"/>
                </a:solidFill>
              </a:rPr>
              <a:t>huérfanas  en cuanto al apoyo institucional </a:t>
            </a:r>
            <a:r>
              <a:rPr lang="es-CO" sz="2000" dirty="0"/>
              <a:t>para el empoderamiento territorial, a pesar de que son las llamadas a administrar las </a:t>
            </a:r>
            <a:r>
              <a:rPr lang="es-CO" sz="2000" dirty="0" err="1"/>
              <a:t>AIE</a:t>
            </a:r>
            <a:r>
              <a:rPr lang="es-CO" sz="2000" dirty="0"/>
              <a:t> públicas, debido a su sentido de pertenencia y a que así está contemplado en la norma. Pero cada vez se les aísla mas, y en cambio </a:t>
            </a:r>
            <a:r>
              <a:rPr lang="es-CO" sz="2000" b="1" dirty="0">
                <a:solidFill>
                  <a:srgbClr val="0000FF"/>
                </a:solidFill>
              </a:rPr>
              <a:t>se favorece a grandes operadores externos a los territorios </a:t>
            </a:r>
            <a:r>
              <a:rPr lang="es-CO" sz="2000" dirty="0"/>
              <a:t>que carecen de sentido de pertenencia y del compromiso, y básicamente tienen un enfoque de negocio, lo cual se demuestra en que cuando no existen recursos públicos para contratos o convenios desaparecen de los territorios</a:t>
            </a:r>
            <a:r>
              <a:rPr lang="es-C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7752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68760" y="83345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latin typeface="Futura Md BT" panose="020B0602020204020303" pitchFamily="34" charset="0"/>
              </a:rPr>
              <a:t>GRACIAS POR SU ATENCIÓN</a:t>
            </a:r>
          </a:p>
        </p:txBody>
      </p:sp>
      <p:pic>
        <p:nvPicPr>
          <p:cNvPr id="4" name="Picture 2" descr="C:\Users\USUARIO\Desktop\presentacion cabildo del agua\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659" y="1988840"/>
            <a:ext cx="2103002" cy="198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UARIO\Desktop\presentacion cabildo del agua\logo 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063" y="5157192"/>
            <a:ext cx="5984230" cy="12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1434" y="116632"/>
            <a:ext cx="7999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s-CO" sz="2000" b="1" dirty="0">
                <a:solidFill>
                  <a:srgbClr val="0000FF"/>
                </a:solidFill>
              </a:rPr>
              <a:t>1. DÉFICIT EN EL SUMINISTRO DE AGUA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37824" y="692696"/>
            <a:ext cx="835292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La </a:t>
            </a:r>
            <a:r>
              <a:rPr lang="es-CO" b="1" dirty="0">
                <a:solidFill>
                  <a:srgbClr val="0000FF"/>
                </a:solidFill>
              </a:rPr>
              <a:t>crisis crónica </a:t>
            </a:r>
            <a:r>
              <a:rPr lang="es-CO" dirty="0"/>
              <a:t>(</a:t>
            </a:r>
            <a:r>
              <a:rPr lang="es-CO" b="1" dirty="0">
                <a:solidFill>
                  <a:srgbClr val="0000FF"/>
                </a:solidFill>
              </a:rPr>
              <a:t>racionamientos</a:t>
            </a:r>
            <a:r>
              <a:rPr lang="es-CO" b="1" dirty="0"/>
              <a:t> </a:t>
            </a:r>
            <a:r>
              <a:rPr lang="es-CO" dirty="0"/>
              <a:t>desde hace por lo menos 6 años) relacionada con el suministro de </a:t>
            </a:r>
            <a:r>
              <a:rPr lang="es-CO" b="1" dirty="0">
                <a:solidFill>
                  <a:srgbClr val="0000FF"/>
                </a:solidFill>
              </a:rPr>
              <a:t>agua para consumo humano, uso agropecuario y recreativo </a:t>
            </a:r>
            <a:r>
              <a:rPr lang="es-CO" dirty="0"/>
              <a:t>tiene que ver predominantemente con la </a:t>
            </a:r>
            <a:r>
              <a:rPr lang="es-CO" b="1" dirty="0">
                <a:solidFill>
                  <a:srgbClr val="0000FF"/>
                </a:solidFill>
              </a:rPr>
              <a:t>débil gestión institucional y social </a:t>
            </a:r>
            <a:r>
              <a:rPr lang="es-CO" dirty="0"/>
              <a:t>de las problemáticas  detectadas en retiros y calidad del agua, </a:t>
            </a:r>
            <a:r>
              <a:rPr lang="es-CO" b="1" dirty="0">
                <a:solidFill>
                  <a:srgbClr val="0000FF"/>
                </a:solidFill>
              </a:rPr>
              <a:t>no tanto en la oferta total </a:t>
            </a:r>
            <a:r>
              <a:rPr lang="es-CO" dirty="0"/>
              <a:t>de las microcuencas.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Los estudios de monitoreo ambiental del agua en el corregimiento, muestran que el </a:t>
            </a:r>
            <a:r>
              <a:rPr lang="es-CO" b="1" dirty="0">
                <a:solidFill>
                  <a:srgbClr val="0000FF"/>
                </a:solidFill>
              </a:rPr>
              <a:t>déficit en épocas de sequía</a:t>
            </a:r>
            <a:r>
              <a:rPr lang="es-CO" dirty="0"/>
              <a:t>, está </a:t>
            </a:r>
            <a:r>
              <a:rPr lang="es-CO" b="1" dirty="0">
                <a:solidFill>
                  <a:srgbClr val="0000FF"/>
                </a:solidFill>
              </a:rPr>
              <a:t>afectando la centralidad y algunos barrios y veredas </a:t>
            </a:r>
            <a:r>
              <a:rPr lang="es-CO" dirty="0"/>
              <a:t>cada año, y además está </a:t>
            </a:r>
            <a:r>
              <a:rPr lang="es-CO" b="1" dirty="0">
                <a:solidFill>
                  <a:srgbClr val="0000FF"/>
                </a:solidFill>
              </a:rPr>
              <a:t>limitando</a:t>
            </a:r>
            <a:r>
              <a:rPr lang="es-CO" dirty="0"/>
              <a:t> seriamente el establecimiento de </a:t>
            </a:r>
            <a:r>
              <a:rPr lang="es-CO" b="1" dirty="0">
                <a:solidFill>
                  <a:srgbClr val="0000FF"/>
                </a:solidFill>
              </a:rPr>
              <a:t>actividades agrícolas intensivas</a:t>
            </a:r>
            <a:r>
              <a:rPr lang="es-CO" dirty="0"/>
              <a:t> (en invernadero), consideradas como la principal estrategia para impulsar las actividades  productivas campesinas y favorecer su competitividad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Los mismos estudios señalan que la </a:t>
            </a:r>
            <a:r>
              <a:rPr lang="es-CO" b="1" dirty="0">
                <a:solidFill>
                  <a:srgbClr val="0000FF"/>
                </a:solidFill>
              </a:rPr>
              <a:t>oferta total </a:t>
            </a:r>
            <a:r>
              <a:rPr lang="es-CO" dirty="0"/>
              <a:t>de la cuenca alta y media de la Doña María </a:t>
            </a:r>
            <a:r>
              <a:rPr lang="es-CO" b="1" dirty="0">
                <a:solidFill>
                  <a:srgbClr val="0000FF"/>
                </a:solidFill>
              </a:rPr>
              <a:t>es suficiente </a:t>
            </a:r>
            <a:r>
              <a:rPr lang="es-CO" dirty="0"/>
              <a:t>para atender la población local, </a:t>
            </a:r>
            <a:r>
              <a:rPr lang="es-CO" b="1" dirty="0">
                <a:solidFill>
                  <a:srgbClr val="0000FF"/>
                </a:solidFill>
              </a:rPr>
              <a:t>pero la contaminación </a:t>
            </a:r>
            <a:r>
              <a:rPr lang="es-CO" dirty="0"/>
              <a:t>de las fuentes desde la parte media y algunas veces en la alta </a:t>
            </a:r>
            <a:r>
              <a:rPr lang="es-CO" b="1" dirty="0">
                <a:solidFill>
                  <a:srgbClr val="0000FF"/>
                </a:solidFill>
              </a:rPr>
              <a:t>limita la oferta real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El </a:t>
            </a:r>
            <a:r>
              <a:rPr lang="es-CO" b="1" dirty="0">
                <a:solidFill>
                  <a:srgbClr val="0000FF"/>
                </a:solidFill>
              </a:rPr>
              <a:t>fenómeno se ha agravado en los últimos 5 años</a:t>
            </a:r>
            <a:r>
              <a:rPr lang="es-CO" dirty="0"/>
              <a:t>, debido a que </a:t>
            </a:r>
            <a:r>
              <a:rPr lang="es-CO" b="1" dirty="0">
                <a:solidFill>
                  <a:srgbClr val="0000FF"/>
                </a:solidFill>
              </a:rPr>
              <a:t>se entregaron licencias de construcción</a:t>
            </a:r>
            <a:r>
              <a:rPr lang="es-CO" dirty="0"/>
              <a:t> sin garantizar el suministro de agua, lo cual ha </a:t>
            </a:r>
            <a:r>
              <a:rPr lang="es-CO" b="1" dirty="0">
                <a:solidFill>
                  <a:srgbClr val="0000FF"/>
                </a:solidFill>
              </a:rPr>
              <a:t>presionado a los acueductos existentes y está afectando los ecosistemas hídricos (caudal ecológico)</a:t>
            </a:r>
            <a:r>
              <a:rPr lang="es-C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941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68760" y="83345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latin typeface="Futura Md BT" panose="020B0602020204020303" pitchFamily="34" charset="0"/>
              </a:rPr>
              <a:t>ANEXOS</a:t>
            </a:r>
          </a:p>
        </p:txBody>
      </p:sp>
    </p:spTree>
    <p:extLst>
      <p:ext uri="{BB962C8B-B14F-4D97-AF65-F5344CB8AC3E}">
        <p14:creationId xmlns:p14="http://schemas.microsoft.com/office/powerpoint/2010/main" val="21156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48897"/>
              </p:ext>
            </p:extLst>
          </p:nvPr>
        </p:nvGraphicFramePr>
        <p:xfrm>
          <a:off x="58602" y="12971"/>
          <a:ext cx="9049902" cy="6934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63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72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77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67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3178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3930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ACUEDUCTO EN SAP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CUENCA ABASTECEDORA </a:t>
                      </a:r>
                      <a:r>
                        <a:rPr lang="es-CO" sz="1000" dirty="0">
                          <a:solidFill>
                            <a:schemeClr val="bg1"/>
                          </a:solidFill>
                        </a:rPr>
                        <a:t>(OFERTA PARA EL ACUEDUCTO)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ZONA QUE</a:t>
                      </a:r>
                      <a:r>
                        <a:rPr lang="es-CO" sz="1400" baseline="0" dirty="0">
                          <a:solidFill>
                            <a:schemeClr val="bg1"/>
                          </a:solidFill>
                        </a:rPr>
                        <a:t> SURTE </a:t>
                      </a:r>
                      <a:r>
                        <a:rPr lang="es-CO" sz="1000" baseline="0" dirty="0">
                          <a:solidFill>
                            <a:schemeClr val="bg1"/>
                          </a:solidFill>
                        </a:rPr>
                        <a:t>(DEMANDA PARA EL ACUEDUCTO)</a:t>
                      </a:r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TIPO DE AGUA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N° USUARIOS (VIVIENDAS)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b="1" dirty="0"/>
                        <a:t>CORPORACIÓN ACUEDUCTO SAN JOSÉ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err="1"/>
                        <a:t>LIMONA-CHAPARRALA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V. San José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121 + 3 I.E.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/>
                        <a:t>ACUEDUCTO COMUNITARIO SAN JOSÉ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err="1"/>
                        <a:t>LIMONA-CHAPARRALA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V. San José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Cruda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80 + 20 </a:t>
                      </a:r>
                      <a:r>
                        <a:rPr lang="es-CO" sz="1200" dirty="0" err="1"/>
                        <a:t>agrop</a:t>
                      </a:r>
                      <a:r>
                        <a:rPr lang="es-CO" sz="1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b="1" dirty="0"/>
                        <a:t>ACUEDUCTO</a:t>
                      </a:r>
                      <a:r>
                        <a:rPr lang="es-CO" sz="1200" dirty="0"/>
                        <a:t> </a:t>
                      </a:r>
                      <a:r>
                        <a:rPr lang="es-CO" sz="1200" b="1" dirty="0"/>
                        <a:t>MANANTIAL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LA MANGUALA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baseline="0" dirty="0"/>
                        <a:t>V. Florida, Potrerito , otros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400+ 3IE+ 2 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s-CO" sz="1200" dirty="0"/>
                        <a:t>ACUEDUCTO COMUNITARIO LA FLORIDA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LA </a:t>
                      </a:r>
                      <a:r>
                        <a:rPr lang="es-CO" sz="1200" dirty="0" err="1"/>
                        <a:t>LIMONA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V. La Florida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96+50*+10agr+5E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s-CO" sz="1200" dirty="0"/>
                        <a:t>ACUEDUCTO COMUNITARIO VERGEL 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LA </a:t>
                      </a:r>
                      <a:r>
                        <a:rPr lang="es-CO" sz="1200" dirty="0" err="1"/>
                        <a:t>LIMONA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Vergel Sur, Los Vargas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Cruda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110+10fcas+1AI+1E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b="1" dirty="0"/>
                        <a:t>ACUEDUCTO EL VERGEL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LA MANGUALA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Vergel Centro, sec. Florida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/>
                        <a:t>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1.250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/>
                        <a:t>ACUEDUCTO COMUNITARIO POTRERITO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LA MANGUALA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V. Potrerito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120 +</a:t>
                      </a:r>
                      <a:r>
                        <a:rPr lang="es-CO" sz="1200" baseline="0" dirty="0"/>
                        <a:t> 20agro,AI</a:t>
                      </a:r>
                      <a:endParaRPr lang="es-C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/>
                        <a:t>ACUEDUCTO COMUNITARIO PALO BLANCO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LA CHORRERA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err="1"/>
                        <a:t>PaloBlanco</a:t>
                      </a:r>
                      <a:r>
                        <a:rPr lang="es-CO" sz="1200" dirty="0"/>
                        <a:t>, Salinas,  </a:t>
                      </a:r>
                      <a:r>
                        <a:rPr lang="es-CO" sz="1200" dirty="0" err="1"/>
                        <a:t>M.A</a:t>
                      </a:r>
                      <a:r>
                        <a:rPr lang="es-CO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250-300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/>
                        <a:t>ACUEDUCTO COMUNITARIO  NARANJITOS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BARRO AZUL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Naranjitos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Cruda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b="1" dirty="0"/>
                        <a:t>CORPORACIÓN ACUEDUCTO</a:t>
                      </a:r>
                      <a:r>
                        <a:rPr lang="es-CO" sz="1200" b="1" baseline="0" dirty="0"/>
                        <a:t> MONTAÑITA</a:t>
                      </a:r>
                      <a:endParaRPr lang="es-C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CANDELA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V. Montañita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/>
                        <a:t>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97 + 1IE</a:t>
                      </a:r>
                      <a:r>
                        <a:rPr lang="es-CO" sz="1200" baseline="0" dirty="0"/>
                        <a:t> + 1 </a:t>
                      </a:r>
                      <a:r>
                        <a:rPr lang="es-CO" sz="1200" baseline="0" dirty="0" err="1"/>
                        <a:t>AI</a:t>
                      </a:r>
                      <a:endParaRPr lang="es-C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/>
                        <a:t>ACUEDUCTO COMUNITARIO MONTAÑITA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CANDELA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/>
                        <a:t>V. Montañita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/>
                        <a:t>Cruda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105 (</a:t>
                      </a:r>
                      <a:r>
                        <a:rPr lang="es-CO" sz="1200" dirty="0" err="1"/>
                        <a:t>fcas</a:t>
                      </a:r>
                      <a:r>
                        <a:rPr lang="es-CO" sz="1200" dirty="0"/>
                        <a:t>), 10 </a:t>
                      </a:r>
                      <a:r>
                        <a:rPr lang="es-CO" sz="1200" dirty="0" err="1"/>
                        <a:t>AI</a:t>
                      </a:r>
                      <a:endParaRPr lang="es-C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b="1" dirty="0"/>
                        <a:t>ACUEDUCTO ARCO IRIS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err="1"/>
                        <a:t>GUAPANTE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Sector </a:t>
                      </a:r>
                      <a:r>
                        <a:rPr lang="es-CO" sz="1200" dirty="0" err="1"/>
                        <a:t>Altavista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/>
                        <a:t>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b="1" dirty="0"/>
                        <a:t>CORPORACIÓN ACUEDUCTO LA </a:t>
                      </a:r>
                      <a:r>
                        <a:rPr lang="es-CO" sz="1200" b="1" dirty="0" err="1"/>
                        <a:t>SORBETANA</a:t>
                      </a:r>
                      <a:r>
                        <a:rPr lang="es-CO" sz="1200" b="1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err="1"/>
                        <a:t>SORBETANA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El Salado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/>
                        <a:t>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/>
                        <a:t>ACUEDUCTO COMUNITARIO LOS PINOS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ISABELA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Sectores La Verde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/>
                        <a:t>ACUEDUCTO </a:t>
                      </a:r>
                      <a:r>
                        <a:rPr lang="es-CO" sz="1200" dirty="0" err="1"/>
                        <a:t>COMUNIT</a:t>
                      </a:r>
                      <a:r>
                        <a:rPr lang="es-CO" sz="1200" dirty="0"/>
                        <a:t>. CAMELIAS P. ALTA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ZULIA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/>
                        <a:t>Sectores La Verde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/>
                        <a:t>ACUEDUCTO COMUNITARIO LA VERDE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INDIO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/>
                        <a:t>Sectores La Verde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Cruda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230-250</a:t>
                      </a:r>
                      <a:r>
                        <a:rPr lang="es-CO" sz="1200" baseline="0" dirty="0"/>
                        <a:t> + 2 </a:t>
                      </a:r>
                      <a:r>
                        <a:rPr lang="es-CO" sz="1200" baseline="0" dirty="0" err="1"/>
                        <a:t>AI</a:t>
                      </a:r>
                      <a:endParaRPr lang="es-C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/>
                        <a:t>ACUEDUCTO COMUNITARIO  SANTA RITA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Sectores La Verde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Cruda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419212">
                <a:tc>
                  <a:txBody>
                    <a:bodyPr/>
                    <a:lstStyle/>
                    <a:p>
                      <a:r>
                        <a:rPr lang="es-CO" sz="1200" b="1" dirty="0"/>
                        <a:t>ACUEDUCTO </a:t>
                      </a:r>
                      <a:r>
                        <a:rPr lang="es-CO" sz="1200" b="1" dirty="0" err="1"/>
                        <a:t>EPM</a:t>
                      </a:r>
                      <a:endParaRPr lang="es-C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dirty="0"/>
                        <a:t>MANGUALA, DESPENSA, EL HATO, DOÑA MARÍA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Parte Central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/>
                        <a:t>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39215">
                <a:tc>
                  <a:txBody>
                    <a:bodyPr/>
                    <a:lstStyle/>
                    <a:p>
                      <a:r>
                        <a:rPr lang="es-CO" sz="1200" dirty="0"/>
                        <a:t>OTROS (La Loma,</a:t>
                      </a:r>
                      <a:r>
                        <a:rPr lang="es-CO" sz="1200" baseline="0" dirty="0"/>
                        <a:t> El Salado, Las Coles)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Varias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900" dirty="0">
                          <a:latin typeface="Arial" pitchFamily="34" charset="0"/>
                          <a:cs typeface="Arial" pitchFamily="34" charset="0"/>
                        </a:rPr>
                        <a:t>Sectores Montañita y El Salado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72-82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483706">
                <a:tc>
                  <a:txBody>
                    <a:bodyPr/>
                    <a:lstStyle/>
                    <a:p>
                      <a:r>
                        <a:rPr lang="es-CO" sz="1200" dirty="0"/>
                        <a:t>OTROS</a:t>
                      </a:r>
                      <a:r>
                        <a:rPr lang="es-CO" sz="1200" baseline="0" dirty="0"/>
                        <a:t> INDUSTRIALES (</a:t>
                      </a:r>
                      <a:r>
                        <a:rPr lang="es-CO" sz="1200" baseline="0" dirty="0" err="1"/>
                        <a:t>Bavaria</a:t>
                      </a:r>
                      <a:r>
                        <a:rPr lang="es-CO" sz="1200" baseline="0" dirty="0"/>
                        <a:t>, </a:t>
                      </a:r>
                      <a:r>
                        <a:rPr lang="es-CO" sz="1200" baseline="0" dirty="0" err="1"/>
                        <a:t>Coltejer</a:t>
                      </a:r>
                      <a:r>
                        <a:rPr lang="es-CO" sz="1200" baseline="0" dirty="0"/>
                        <a:t>, agroindustrias, trucheras), I. E. </a:t>
                      </a:r>
                      <a:r>
                        <a:rPr lang="es-CO" sz="1200" baseline="0" dirty="0" err="1"/>
                        <a:t>SJO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Varias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(Agro)Industrias , e I.E.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Cruda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/>
                        <a:t>&gt;700m</a:t>
                      </a:r>
                      <a:r>
                        <a:rPr lang="es-CO" sz="1200" baseline="30000" dirty="0"/>
                        <a:t>3</a:t>
                      </a:r>
                      <a:r>
                        <a:rPr lang="es-CO" sz="1200" dirty="0"/>
                        <a:t>/</a:t>
                      </a:r>
                      <a:r>
                        <a:rPr lang="es-CO" sz="1200" dirty="0" err="1"/>
                        <a:t>seg</a:t>
                      </a:r>
                      <a:endParaRPr lang="es-C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4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110255"/>
              </p:ext>
            </p:extLst>
          </p:nvPr>
        </p:nvGraphicFramePr>
        <p:xfrm>
          <a:off x="4656" y="0"/>
          <a:ext cx="9139343" cy="68933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197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56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638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86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/>
                        <a:t>PREDIO CON </a:t>
                      </a:r>
                      <a:r>
                        <a:rPr lang="es-CO" sz="1400" dirty="0" err="1"/>
                        <a:t>BSA</a:t>
                      </a:r>
                      <a:r>
                        <a:rPr lang="es-CO" sz="1400" dirty="0"/>
                        <a:t> EN SAP (</a:t>
                      </a:r>
                      <a:r>
                        <a:rPr lang="es-CO" sz="1400" dirty="0" err="1"/>
                        <a:t>CBML</a:t>
                      </a:r>
                      <a:r>
                        <a:rPr lang="es-CO" sz="1400" dirty="0"/>
                        <a:t>)</a:t>
                      </a:r>
                    </a:p>
                    <a:p>
                      <a:pPr algn="ctr"/>
                      <a:r>
                        <a:rPr lang="es-CO" sz="1400" dirty="0"/>
                        <a:t>(OFERTA)</a:t>
                      </a:r>
                      <a:endParaRPr lang="es-CO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ZONA QUE</a:t>
                      </a:r>
                      <a:r>
                        <a:rPr lang="es-CO" sz="1400" baseline="0" dirty="0"/>
                        <a:t> SURTE DE AGUA (DEMANDA)</a:t>
                      </a:r>
                      <a:endParaRPr lang="es-CO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TIPO DE SERVICIO (PRINCIPAL Y COMPLEMENTARIOS)</a:t>
                      </a:r>
                      <a:endParaRPr lang="es-CO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31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80020000032, 80020000031, 80020000033, 80020000065, 80020000066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LA FLORIDA, SECTORES DEL VERGEL Y VERGEL SUR, SAN JOSÉ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s-CO" sz="1200" b="1" dirty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, BIODIVERSIDAD, RECREACIÓN, EDUCACIÓN, CONTROL EROSIÓN, CAPTURA CARBONO,</a:t>
                      </a:r>
                      <a:r>
                        <a:rPr lang="es-CO" sz="1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OTROS 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31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80020000068, 80020000069, 80020000070, 80020000071, 80020000072, 80020000073, 80020000074, 80020000075, 80020000076, 80020000077, 80030000006, 80030000007, 80030000008, 80030000009, 80030000063, 80030000098, 80030000099</a:t>
                      </a:r>
                    </a:p>
                    <a:p>
                      <a:pPr algn="ct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VERGEL CENTRO, SECTORES PARTE CENTRAL, SECTORES ZONA DE EXPANSIÓN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, BIODIVERSIDAD, RECREACIÓN, EDUCACIÓN, CONTROL EROSIÓN, PAISAJE, INVESTIGACIÓN, CAPTURA CARBONO, OTROS 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31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80020000070, 80030000025, 80030000026, 80040000118, 80040000126, 80040000193</a:t>
                      </a:r>
                    </a:p>
                    <a:p>
                      <a:pPr algn="ct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MONTAÑITA, PARTE CENTRAL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, BIODIVERSIDAD, CONTROL EROSIÓN, CAPTURA CARBONO,</a:t>
                      </a:r>
                      <a:r>
                        <a:rPr lang="es-CO" sz="1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OTROS 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131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80030000042, 80030000043, 80030000044, 80030000047, 80030000070, 80890080004</a:t>
                      </a:r>
                    </a:p>
                    <a:p>
                      <a:pPr algn="ct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NARANJITOS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, BIODIVERSIDAD, CONTROL EROSIÓN 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131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80040000122</a:t>
                      </a:r>
                    </a:p>
                    <a:p>
                      <a:pPr algn="ct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MONTAÑITA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, BIODIVERSIDAD, CONTROL EROSIÓN, CAPTURA CARBONO,</a:t>
                      </a:r>
                      <a:r>
                        <a:rPr lang="es-CO" sz="1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OTROS 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1314"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80050000032, 80050000056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SECTORES DE LA VERDE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, BIODIVERSIDAD, CONTROL EROSIÓN, PAISAJE, CAPTURA CARBONO, OTROS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1314"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80050000055, 80050000056, 80050000057, 8005000005, 80050000060, 80050000075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SECTORES DE LA VERDE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, BIODIVERSIDAD, CONTROL EROSIÓN, PAISAJE, CAPTURA CARBONO, OTROS 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1314"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80060000106, 80060000109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EL SALADO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, BIODIVERSIDAD, CONTROL EROSIÓN, PAISAJE, CAPTURA CARBONO, OTROS 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1314"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80070000047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SECTORES DE ALTAVISTA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>
                          <a:latin typeface="Arial" pitchFamily="34" charset="0"/>
                          <a:cs typeface="Arial" pitchFamily="34" charset="0"/>
                        </a:rPr>
                        <a:t>, BIODIVERSIDAD, RECREACIÓN, EDUCACIÓN, CONTROL EROSIÓN, PAISAJE, INVESTIGACIÓN, CAPTURA CARBONO, OTROS 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65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6485" y="260648"/>
            <a:ext cx="8610009" cy="43204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b="1" dirty="0">
                <a:latin typeface="Kartika" panose="02020503030404060203" pitchFamily="18" charset="0"/>
                <a:cs typeface="Kartika" panose="02020503030404060203" pitchFamily="18" charset="0"/>
              </a:rPr>
              <a:t>ALGUNAS RECOMENDACIONES EN AGUAS, RETIROS Y HUMEDALES</a:t>
            </a: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683567" y="1232364"/>
            <a:ext cx="8352927" cy="47889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La gran mayoría de las afectaciones de retiros y algunas causas de afectaciones en la calidad del agua, pueden ser gestionadas con los programas de monitoreo ambiental, reconversión agrotecnológica y adquisición de predios para la conservación del agua, así como con un control mas eficiente. En el caso del programa de reconversión debe realizarse respetando la metodología y el enfoque original de las primeras fases.</a:t>
            </a:r>
          </a:p>
          <a:p>
            <a:pPr marL="269875" indent="-269875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Debe haber la garantía de continuidad en todos estos programas, pues sus interrupciones hacen perder logros importantes de fases anteriores.</a:t>
            </a:r>
          </a:p>
          <a:p>
            <a:pPr marL="269875" indent="-269875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Debe garantizarse la participación organizativa y comunitaria local, pues históricamente se ha demostrado que los operadores externos no han comprendido ni ejecutado bien los proyectos.</a:t>
            </a:r>
          </a:p>
          <a:p>
            <a:pPr marL="269875" indent="-269875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Debe eliminarse el gran desfase existente entre los recursos que por ley deben ser invertidos en la conservación del agua y los que realmente están invirtiéndose, pues en el mejor de los casos llegan sólo al 30% de lo que obliga la norma (Ley 99/93; </a:t>
            </a:r>
            <a:r>
              <a:rPr lang="es-CO" sz="1800" dirty="0" err="1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 953/2013, </a:t>
            </a:r>
            <a:r>
              <a:rPr lang="es-CO" sz="1800" dirty="0" err="1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 2099/2016, </a:t>
            </a:r>
            <a:r>
              <a:rPr lang="es-CO" sz="1800" dirty="0" err="1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 870/2017, etc.)</a:t>
            </a:r>
          </a:p>
          <a:p>
            <a:pPr marL="269875" indent="-269875" algn="just">
              <a:spcBef>
                <a:spcPts val="1200"/>
              </a:spcBef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0" algn="just">
              <a:spcBef>
                <a:spcPts val="1200"/>
              </a:spcBef>
              <a:buNone/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AutoNum type="arabicPeriod" startAt="4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71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1842" y="260648"/>
            <a:ext cx="8610009" cy="43204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b="1" dirty="0">
                <a:latin typeface="Kartika" panose="02020503030404060203" pitchFamily="18" charset="0"/>
                <a:cs typeface="Kartika" panose="02020503030404060203" pitchFamily="18" charset="0"/>
              </a:rPr>
              <a:t>ALGUNAS RECOMENDACIONES EN AGUAS, RETIROS Y HUMEDALES</a:t>
            </a: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683567" y="1232364"/>
            <a:ext cx="8352927" cy="4788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Se recomienda realizar un estudio sobre la capacidad de carga poblacional en el corregimiento, de acuerdo con la oferta de </a:t>
            </a:r>
            <a:r>
              <a:rPr lang="es-CO" sz="1800" dirty="0" err="1">
                <a:latin typeface="Arial" panose="020B0604020202020204" pitchFamily="34" charset="0"/>
                <a:cs typeface="Arial" panose="020B0604020202020204" pitchFamily="34" charset="0"/>
              </a:rPr>
              <a:t>BSE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 en función de lograr la sostenibilidad socioambiental (preferiblemente desarrollado por habitantes y organizaciones locales, dado que requerirá un profundo conocimiento del territorio).</a:t>
            </a:r>
          </a:p>
          <a:p>
            <a:pPr marL="269875" indent="-269875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Urge implementar el estudio planteado en el </a:t>
            </a:r>
            <a:r>
              <a:rPr lang="es-CO" sz="1800" dirty="0" err="1">
                <a:latin typeface="Arial" panose="020B0604020202020204" pitchFamily="34" charset="0"/>
                <a:cs typeface="Arial" panose="020B0604020202020204" pitchFamily="34" charset="0"/>
              </a:rPr>
              <a:t>PAALSAP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 relacionado con la identificación y valoración de los BSA del territorio. Sin esta herramienta las decisiones de política pública ambiental tendrán deficiencias de enfoque y probablemente baja efectividad.</a:t>
            </a:r>
          </a:p>
          <a:p>
            <a:pPr marL="269875" indent="-269875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Es necesario priorizar y convertir en política pública el fortalecimiento de la Mesa Ambiental como coordinadora del Observatorio Ambiental Local, pues es el mejor aliado de la comunidad y de las instituciones en cuanto a mantener actualizado los eventos relacionados con los monitoreos ambientales en la localidad y generar alertas con sustento técnico.</a:t>
            </a:r>
          </a:p>
          <a:p>
            <a:pPr marL="269875" indent="-269875" algn="just">
              <a:spcBef>
                <a:spcPts val="1200"/>
              </a:spcBef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 algn="just">
              <a:spcBef>
                <a:spcPts val="1200"/>
              </a:spcBef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0" algn="just">
              <a:spcBef>
                <a:spcPts val="1200"/>
              </a:spcBef>
              <a:buNone/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AutoNum type="arabicPeriod" startAt="4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7602" y="476672"/>
            <a:ext cx="8553698" cy="43204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1800" b="1" dirty="0">
                <a:latin typeface="Kartika" panose="02020503030404060203" pitchFamily="18" charset="0"/>
                <a:cs typeface="Kartika" panose="02020503030404060203" pitchFamily="18" charset="0"/>
              </a:rPr>
              <a:t>ALGUNAS RECOMENDACIONES (BOSQUES)</a:t>
            </a: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792840" y="1232364"/>
            <a:ext cx="8099640" cy="494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266700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Es imprescindible establecer un programa serio, con continuidad y bien presupuestado relacionado con incentivos a la conservación de bosques, especialmente en las cuencas proveedoras de agua y otros servicios ecosistémicos vitales para la localidad en aplicación del art. 111 de la ley 99/93, el decreto 953/2013, ley 1753 de 2015 (art. 174), </a:t>
            </a:r>
            <a:r>
              <a:rPr lang="es-CO" sz="1800" dirty="0" err="1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. 870 de 2017 y otros</a:t>
            </a:r>
          </a:p>
          <a:p>
            <a:pPr marL="444500" indent="-266700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Tal como lo obligan las leyes 99/93, 1753/2015 y otras los procesos de determinación de áreas de importancia estratégica para la conservación, su planificación y manejo debe realizarse con la activa participación ciudadana y de organizaciones locales. Esta es la única manera de mantener un monitoreo efectivo sobre estas áreas y coadyuvar en el control y manejo sostenible.</a:t>
            </a:r>
          </a:p>
          <a:p>
            <a:pPr marL="444500" indent="-266700" algn="just">
              <a:spcBef>
                <a:spcPts val="1200"/>
              </a:spcBef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Es urgente establecer una estrategia local donde se establezcan distribuciones equitativas de cargas/beneficios, y donde se involucren sólo el estado y los usuarios del servicio de agua, sino los acueductos y grandes empresas que se ven favorecidas por la captación, distribución y comercialización del  agua, pero que no contribuyan con la conservación de los ecosistemas proveedores, tal como o exige la norma.</a:t>
            </a:r>
          </a:p>
          <a:p>
            <a:pPr algn="just">
              <a:buFont typeface="Arial" pitchFamily="34" charset="0"/>
              <a:buAutoNum type="arabicPeriod" startAt="4"/>
            </a:pPr>
            <a:endParaRPr lang="es-CO" sz="18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5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2 Marcador de contenido"/>
          <p:cNvSpPr txBox="1">
            <a:spLocks/>
          </p:cNvSpPr>
          <p:nvPr/>
        </p:nvSpPr>
        <p:spPr>
          <a:xfrm>
            <a:off x="539552" y="260648"/>
            <a:ext cx="8576296" cy="5615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O" sz="2400" b="1" dirty="0">
                <a:latin typeface="Kartika" panose="02020503030404060203" pitchFamily="18" charset="0"/>
                <a:cs typeface="Kartika" panose="02020503030404060203" pitchFamily="18" charset="0"/>
              </a:rPr>
              <a:t>Observatorio Ambiental Local - </a:t>
            </a:r>
            <a:r>
              <a:rPr lang="es-CO" sz="2400" b="1" dirty="0" err="1">
                <a:latin typeface="Kartika" panose="02020503030404060203" pitchFamily="18" charset="0"/>
                <a:cs typeface="Kartika" panose="02020503030404060203" pitchFamily="18" charset="0"/>
              </a:rPr>
              <a:t>OALSAP</a:t>
            </a:r>
            <a:endParaRPr lang="es-CO" sz="2400" b="1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475671" y="1196752"/>
            <a:ext cx="8576296" cy="43204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itchFamily="34" charset="0"/>
              <a:buNone/>
            </a:pPr>
            <a:r>
              <a:rPr lang="es-CO" sz="1800" dirty="0">
                <a:latin typeface="Kartika" panose="02020503030404060203" pitchFamily="18" charset="0"/>
                <a:cs typeface="Kartika" panose="02020503030404060203" pitchFamily="18" charset="0"/>
              </a:rPr>
              <a:t>El observatorio ambiental SAP está coordinado por la Mesa Ambiental y tiene carácter participativo. </a:t>
            </a:r>
          </a:p>
          <a:p>
            <a:pPr marL="0" indent="0" algn="ctr">
              <a:spcBef>
                <a:spcPts val="1200"/>
              </a:spcBef>
              <a:buFont typeface="Arial" pitchFamily="34" charset="0"/>
              <a:buNone/>
            </a:pPr>
            <a:r>
              <a:rPr lang="es-CO" sz="1800" dirty="0">
                <a:latin typeface="Kartika" panose="02020503030404060203" pitchFamily="18" charset="0"/>
                <a:cs typeface="Kartika" panose="02020503030404060203" pitchFamily="18" charset="0"/>
              </a:rPr>
              <a:t>En su desarrollo intervienen recursos públicos y privados (organizaciones locales), así como logística, conocimiento y gestión comunitaria.</a:t>
            </a:r>
          </a:p>
          <a:p>
            <a:pPr marL="0" indent="0" algn="ctr">
              <a:spcBef>
                <a:spcPts val="1200"/>
              </a:spcBef>
              <a:buFont typeface="Arial" pitchFamily="34" charset="0"/>
              <a:buNone/>
            </a:pPr>
            <a:r>
              <a:rPr lang="es-CO" sz="1800" dirty="0">
                <a:latin typeface="Kartika" panose="02020503030404060203" pitchFamily="18" charset="0"/>
                <a:cs typeface="Kartika" panose="02020503030404060203" pitchFamily="18" charset="0"/>
              </a:rPr>
              <a:t>Funciona desde hace cerca de 6 años y ha incorporado los monitoreos ambientales realizados durante cerca de 11 años en el corregimiento. Así mismo ha generado nuevas líneas de monitoreos ambientales participativos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s-CO" sz="1800" dirty="0">
                <a:latin typeface="Kartika" panose="02020503030404060203" pitchFamily="18" charset="0"/>
                <a:cs typeface="Kartika" panose="02020503030404060203" pitchFamily="18" charset="0"/>
              </a:rPr>
              <a:t>Ha apoyado otros proceso en </a:t>
            </a:r>
            <a:r>
              <a:rPr lang="es-CO" sz="1800">
                <a:latin typeface="Kartika" panose="02020503030404060203" pitchFamily="18" charset="0"/>
                <a:cs typeface="Kartika" panose="02020503030404060203" pitchFamily="18" charset="0"/>
              </a:rPr>
              <a:t>localidades cercanas </a:t>
            </a:r>
            <a:r>
              <a:rPr lang="es-CO" altLang="es-CO" sz="1800">
                <a:latin typeface="Kartika" panose="02020503030404060203" pitchFamily="18" charset="0"/>
                <a:cs typeface="Kartika" panose="02020503030404060203" pitchFamily="18" charset="0"/>
              </a:rPr>
              <a:t>y otras comunas y corregimientos han manifestado su deseo de replicar la experiencia.</a:t>
            </a:r>
            <a:endParaRPr lang="es-CO" sz="1800" dirty="0">
              <a:latin typeface="Kartika" panose="02020503030404060203" pitchFamily="18" charset="0"/>
              <a:cs typeface="Kartika" panose="02020503030404060203" pitchFamily="18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s-CO" sz="1800" dirty="0">
                <a:latin typeface="Kartika" panose="02020503030404060203" pitchFamily="18" charset="0"/>
                <a:cs typeface="Kartika" panose="02020503030404060203" pitchFamily="18" charset="0"/>
              </a:rPr>
              <a:t>La información generada puede consultarse en formato físico en el Aula Ambiental La Toluca, en el parque biblioteca y virtualmente en la pagina </a:t>
            </a:r>
            <a:r>
              <a:rPr lang="es-CO" sz="1800" dirty="0">
                <a:latin typeface="Kartika" panose="02020503030404060203" pitchFamily="18" charset="0"/>
                <a:cs typeface="Kartika" panose="02020503030404060203" pitchFamily="18" charset="0"/>
                <a:hlinkClick r:id="rId2"/>
              </a:rPr>
              <a:t>https://proromeral.wordpress.com/</a:t>
            </a:r>
            <a:r>
              <a:rPr lang="es-CO" sz="1800" dirty="0">
                <a:latin typeface="Kartika" panose="02020503030404060203" pitchFamily="18" charset="0"/>
                <a:cs typeface="Kartika" panose="02020503030404060203" pitchFamily="18" charset="0"/>
              </a:rPr>
              <a:t> </a:t>
            </a:r>
          </a:p>
          <a:p>
            <a:pPr marL="0" indent="0" algn="ctr">
              <a:spcBef>
                <a:spcPts val="1200"/>
              </a:spcBef>
              <a:buFont typeface="Arial" pitchFamily="34" charset="0"/>
              <a:buNone/>
            </a:pPr>
            <a:endParaRPr lang="es-CO" sz="2800" dirty="0">
              <a:latin typeface="Kartika" panose="02020503030404060203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1434" y="116632"/>
            <a:ext cx="7999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s-CO" sz="2000" b="1" dirty="0">
                <a:solidFill>
                  <a:srgbClr val="0000FF"/>
                </a:solidFill>
              </a:rPr>
              <a:t>1. DÉFICIT EN EL SUMINISTRO DE AGUA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37824" y="692696"/>
            <a:ext cx="83529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Se han presentado casos de </a:t>
            </a:r>
            <a:r>
              <a:rPr lang="es-CO" b="1" dirty="0">
                <a:solidFill>
                  <a:srgbClr val="0000FF"/>
                </a:solidFill>
              </a:rPr>
              <a:t>varias urbanizaciones nuevas </a:t>
            </a:r>
            <a:r>
              <a:rPr lang="es-CO" dirty="0"/>
              <a:t>que tuvieron que ser </a:t>
            </a:r>
            <a:r>
              <a:rPr lang="es-CO" b="1" dirty="0">
                <a:solidFill>
                  <a:srgbClr val="0000FF"/>
                </a:solidFill>
              </a:rPr>
              <a:t>atendidas</a:t>
            </a:r>
            <a:r>
              <a:rPr lang="es-CO" dirty="0"/>
              <a:t> parcialmente </a:t>
            </a:r>
            <a:r>
              <a:rPr lang="es-CO" b="1" dirty="0">
                <a:solidFill>
                  <a:srgbClr val="0000FF"/>
                </a:solidFill>
              </a:rPr>
              <a:t>por </a:t>
            </a:r>
            <a:r>
              <a:rPr lang="es-CO" b="1" dirty="0" err="1">
                <a:solidFill>
                  <a:srgbClr val="0000FF"/>
                </a:solidFill>
              </a:rPr>
              <a:t>carrotanques</a:t>
            </a:r>
            <a:r>
              <a:rPr lang="es-CO" b="1" dirty="0">
                <a:solidFill>
                  <a:srgbClr val="0000FF"/>
                </a:solidFill>
              </a:rPr>
              <a:t>  </a:t>
            </a:r>
            <a:r>
              <a:rPr lang="es-CO" dirty="0"/>
              <a:t>para el suministro de agua, </a:t>
            </a:r>
            <a:r>
              <a:rPr lang="es-CO" b="1" dirty="0">
                <a:solidFill>
                  <a:srgbClr val="0000FF"/>
                </a:solidFill>
              </a:rPr>
              <a:t>de manera periódica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Igualmente se tuvo que recurrir de manera acelerada, por parte de urbanistas, a financiar la ampliación de tanques de captación de agua para aumentar la oferta de un acueducto, con el fin de evitar que </a:t>
            </a:r>
            <a:r>
              <a:rPr lang="es-CO" dirty="0" err="1"/>
              <a:t>carrotanques</a:t>
            </a:r>
            <a:r>
              <a:rPr lang="es-CO" dirty="0"/>
              <a:t> siguieran suministrando parcialmente el agua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b="1" dirty="0">
                <a:solidFill>
                  <a:srgbClr val="0000FF"/>
                </a:solidFill>
              </a:rPr>
              <a:t>Corantioquia ha prometido iniciar nuevas reglamentaciones </a:t>
            </a:r>
            <a:r>
              <a:rPr lang="es-CO" dirty="0"/>
              <a:t>sobre el uso del agua en algunas cuencas locales, pero aún </a:t>
            </a:r>
            <a:r>
              <a:rPr lang="es-CO" b="1" dirty="0">
                <a:solidFill>
                  <a:srgbClr val="0000FF"/>
                </a:solidFill>
              </a:rPr>
              <a:t>no se sabe si </a:t>
            </a:r>
            <a:r>
              <a:rPr lang="es-CO" dirty="0"/>
              <a:t>se ha iniciado el proceso y si se </a:t>
            </a:r>
            <a:r>
              <a:rPr lang="es-CO" b="1" dirty="0">
                <a:solidFill>
                  <a:srgbClr val="0000FF"/>
                </a:solidFill>
              </a:rPr>
              <a:t>contempló el caudal ecológico</a:t>
            </a:r>
            <a:r>
              <a:rPr lang="es-CO" dirty="0"/>
              <a:t>, tal como lo exige la norma.</a:t>
            </a:r>
          </a:p>
        </p:txBody>
      </p:sp>
    </p:spTree>
    <p:extLst>
      <p:ext uri="{BB962C8B-B14F-4D97-AF65-F5344CB8AC3E}">
        <p14:creationId xmlns:p14="http://schemas.microsoft.com/office/powerpoint/2010/main" val="127443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16632"/>
            <a:ext cx="8567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CO" sz="2000" b="1" dirty="0">
                <a:solidFill>
                  <a:srgbClr val="0000FF"/>
                </a:solidFill>
              </a:rPr>
              <a:t>2.  EXPANSIÓN URBANA EXCESIVA QUE PRESIONA LA CAPACIDAD DE OFERTA DE SERVICIOS ECOSISTÉMICOS LOCALES (AGUA Y OTROS)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19030" y="908720"/>
            <a:ext cx="4524977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El exorbitante </a:t>
            </a:r>
            <a:r>
              <a:rPr lang="es-CO" b="1" dirty="0">
                <a:solidFill>
                  <a:srgbClr val="0000FF"/>
                </a:solidFill>
              </a:rPr>
              <a:t>crecimiento poblacional</a:t>
            </a:r>
            <a:r>
              <a:rPr lang="es-CO" dirty="0"/>
              <a:t>, sin una política y una planeación previa relacionada con estudios sobre la </a:t>
            </a:r>
            <a:r>
              <a:rPr lang="es-CO" b="1" dirty="0">
                <a:solidFill>
                  <a:srgbClr val="0000FF"/>
                </a:solidFill>
              </a:rPr>
              <a:t>capacidad de carga en la cuenca alta y media </a:t>
            </a:r>
            <a:r>
              <a:rPr lang="es-CO" dirty="0"/>
              <a:t>de la Doña María, ha </a:t>
            </a:r>
            <a:r>
              <a:rPr lang="es-CO" b="1" dirty="0">
                <a:solidFill>
                  <a:srgbClr val="0000FF"/>
                </a:solidFill>
              </a:rPr>
              <a:t>generado desequilibrios </a:t>
            </a:r>
            <a:r>
              <a:rPr lang="es-CO" dirty="0"/>
              <a:t>tanto en la estructura ecológica principal como en la oferta de BSA.</a:t>
            </a:r>
          </a:p>
          <a:p>
            <a:pPr marL="182563" indent="-182563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Las </a:t>
            </a:r>
            <a:r>
              <a:rPr lang="es-CO" b="1" dirty="0">
                <a:solidFill>
                  <a:srgbClr val="0000FF"/>
                </a:solidFill>
              </a:rPr>
              <a:t>presiones sobre la zona rural </a:t>
            </a:r>
            <a:r>
              <a:rPr lang="es-CO" dirty="0"/>
              <a:t>(principalmente por la renta de la tierra), no sólo causa pérdidas de coberturas boscosas, sino que </a:t>
            </a:r>
            <a:r>
              <a:rPr lang="es-CO" b="1" dirty="0">
                <a:solidFill>
                  <a:srgbClr val="0000FF"/>
                </a:solidFill>
              </a:rPr>
              <a:t>afecta la oferta de BSA</a:t>
            </a:r>
          </a:p>
          <a:p>
            <a:pPr marL="182563" indent="-182563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La </a:t>
            </a:r>
            <a:r>
              <a:rPr lang="es-CO" b="1" dirty="0">
                <a:solidFill>
                  <a:srgbClr val="0000FF"/>
                </a:solidFill>
              </a:rPr>
              <a:t>necesidad de espacio público </a:t>
            </a:r>
            <a:r>
              <a:rPr lang="es-CO" dirty="0"/>
              <a:t>está siendo </a:t>
            </a:r>
            <a:r>
              <a:rPr lang="es-CO" b="1" dirty="0">
                <a:solidFill>
                  <a:srgbClr val="0000FF"/>
                </a:solidFill>
              </a:rPr>
              <a:t>“compensada” </a:t>
            </a:r>
            <a:r>
              <a:rPr lang="es-CO" dirty="0"/>
              <a:t>con el uso de las </a:t>
            </a:r>
            <a:r>
              <a:rPr lang="es-CO" b="1" dirty="0">
                <a:solidFill>
                  <a:srgbClr val="0000FF"/>
                </a:solidFill>
              </a:rPr>
              <a:t>áreas de importancia  estratégica para el agua </a:t>
            </a:r>
            <a:r>
              <a:rPr lang="es-CO" dirty="0"/>
              <a:t>(art. 11 de la ley 99/93, </a:t>
            </a:r>
            <a:r>
              <a:rPr lang="es-CO" dirty="0" err="1"/>
              <a:t>dec</a:t>
            </a:r>
            <a:r>
              <a:rPr lang="es-CO" dirty="0"/>
              <a:t> 1076/2015, </a:t>
            </a:r>
            <a:r>
              <a:rPr lang="es-CO" dirty="0" err="1"/>
              <a:t>dec</a:t>
            </a:r>
            <a:r>
              <a:rPr lang="es-CO" dirty="0"/>
              <a:t> 870/2017), como </a:t>
            </a:r>
            <a:r>
              <a:rPr lang="es-CO" b="1" dirty="0">
                <a:solidFill>
                  <a:srgbClr val="0000FF"/>
                </a:solidFill>
              </a:rPr>
              <a:t>espacios recreativos</a:t>
            </a:r>
            <a:r>
              <a:rPr lang="es-CO" dirty="0"/>
              <a:t>, </a:t>
            </a:r>
            <a:r>
              <a:rPr lang="es-CO" u="sng" dirty="0"/>
              <a:t>lo cual contradice el espíritu de la norma</a:t>
            </a:r>
            <a:r>
              <a:rPr lang="es-CO" dirty="0"/>
              <a:t>.</a:t>
            </a:r>
          </a:p>
        </p:txBody>
      </p:sp>
      <p:pic>
        <p:nvPicPr>
          <p:cNvPr id="1027" name="Picture 3" descr="C:\Users\USUARIO\Desktop\presentacion cabildo del agua\fotos\16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/>
          <a:stretch/>
        </p:blipFill>
        <p:spPr bwMode="auto">
          <a:xfrm>
            <a:off x="4603776" y="980728"/>
            <a:ext cx="4540224" cy="580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5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759709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En 2016, la población de San Antonio de Prado (114.500) superó a la de 6 municipios del Valle de Aburrá: Barbosa (50.832), Sabaneta (52.554), Girardota (55.447), La Estrella (63.332), Copacabana (71.033) y Caldas (78.762).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1520" y="2404754"/>
            <a:ext cx="4725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En los últimos 10 años incrementó la población en 70 %, según cifras oficiales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8092" y="3140968"/>
            <a:ext cx="46485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Según </a:t>
            </a:r>
            <a:r>
              <a:rPr lang="es-CO" dirty="0" err="1"/>
              <a:t>Camacol</a:t>
            </a:r>
            <a:r>
              <a:rPr lang="es-CO" dirty="0"/>
              <a:t>, la informalidad en la construcción llega al 60 %, y considerando sólo la formal, hay serias deficiencias  con relación a la planificación de las capacidades de carga ambiental, evaluación del soporte de servicios e infraestructural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95536" y="44624"/>
            <a:ext cx="8495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CO" sz="2000" b="1" dirty="0">
                <a:solidFill>
                  <a:srgbClr val="0000FF"/>
                </a:solidFill>
              </a:rPr>
              <a:t>2.  EXPANSIÓN URBANA EXCESIVA QUE PRESIONA LA CAPACIDAD DE OFERTA DE SERVICIOS ECOSISTÉMICOS LOCALES (AGUA Y OTROS)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1043608" y="693056"/>
            <a:ext cx="8100393" cy="6164944"/>
            <a:chOff x="1043608" y="693056"/>
            <a:chExt cx="8100393" cy="6164944"/>
          </a:xfrm>
        </p:grpSpPr>
        <p:pic>
          <p:nvPicPr>
            <p:cNvPr id="3074" name="Picture 2" descr="C:\Users\USUARIO\Desktop\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4989393"/>
              <a:ext cx="4320480" cy="1868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USUARIO\Desktop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604" y="3776266"/>
              <a:ext cx="3876396" cy="308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USUARIO\Desktop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749" y="693056"/>
              <a:ext cx="3878252" cy="3083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15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884"/>
            <a:ext cx="9134375" cy="625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251520" y="1268760"/>
            <a:ext cx="8640960" cy="5112568"/>
            <a:chOff x="251520" y="1268760"/>
            <a:chExt cx="8640960" cy="5112568"/>
          </a:xfrm>
        </p:grpSpPr>
        <p:sp>
          <p:nvSpPr>
            <p:cNvPr id="2" name="1 Rectángulo"/>
            <p:cNvSpPr/>
            <p:nvPr/>
          </p:nvSpPr>
          <p:spPr>
            <a:xfrm>
              <a:off x="251520" y="1268760"/>
              <a:ext cx="8640960" cy="8640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5580112" y="2564904"/>
              <a:ext cx="360040" cy="3384376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7985251" y="2780928"/>
              <a:ext cx="360040" cy="3600400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9" name="8 Rectángulo"/>
          <p:cNvSpPr/>
          <p:nvPr/>
        </p:nvSpPr>
        <p:spPr>
          <a:xfrm>
            <a:off x="323528" y="44624"/>
            <a:ext cx="8567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CO" sz="2000" b="1" dirty="0">
                <a:solidFill>
                  <a:srgbClr val="0000FF"/>
                </a:solidFill>
              </a:rPr>
              <a:t>2.  EXPANSIÓN URBANA EXCESIVA QUE PRESIONA LA CAPACIDAD DE OFERTA DE SERVICIOS ECOSISTÉMICOS LOCALES (AGUA Y OTROS)</a:t>
            </a:r>
          </a:p>
        </p:txBody>
      </p:sp>
    </p:spTree>
    <p:extLst>
      <p:ext uri="{BB962C8B-B14F-4D97-AF65-F5344CB8AC3E}">
        <p14:creationId xmlns:p14="http://schemas.microsoft.com/office/powerpoint/2010/main" val="211904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16632"/>
            <a:ext cx="8639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CO" sz="2000" b="1" dirty="0">
                <a:solidFill>
                  <a:srgbClr val="0000FF"/>
                </a:solidFill>
              </a:rPr>
              <a:t>3. EXCESO DE CAPTACIÓN DE AGUA EN ALGUNAS MICROCUENCAS CONTRIBUYE A LA DESTRUCCIÓN DE LOS ECOSISTEMAS HÍDRICOS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67544" y="980789"/>
            <a:ext cx="842493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De acuerdo con los monitoreos de calidad ambiental de agua en la localidad, desde hace mas de 10 años, </a:t>
            </a:r>
            <a:r>
              <a:rPr lang="es-CO" b="1" dirty="0">
                <a:solidFill>
                  <a:srgbClr val="0000FF"/>
                </a:solidFill>
              </a:rPr>
              <a:t>varias fuentes presentan tramos de cauces secos en épocas de sequia</a:t>
            </a:r>
            <a:r>
              <a:rPr lang="es-CO" dirty="0"/>
              <a:t>, debido a la </a:t>
            </a:r>
            <a:r>
              <a:rPr lang="es-CO" b="1" dirty="0">
                <a:solidFill>
                  <a:srgbClr val="0000FF"/>
                </a:solidFill>
              </a:rPr>
              <a:t>captación total del caudal por parte de acueductos comunitarios y por el de </a:t>
            </a:r>
            <a:r>
              <a:rPr lang="es-CO" b="1" dirty="0" err="1">
                <a:solidFill>
                  <a:srgbClr val="0000FF"/>
                </a:solidFill>
              </a:rPr>
              <a:t>EPM</a:t>
            </a:r>
            <a:r>
              <a:rPr lang="es-CO" dirty="0"/>
              <a:t>. </a:t>
            </a:r>
            <a:r>
              <a:rPr lang="es-CO" dirty="0" err="1"/>
              <a:t>Ej</a:t>
            </a:r>
            <a:r>
              <a:rPr lang="es-CO" dirty="0"/>
              <a:t>: Manguala, Despensa, Barro Azul y otras.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 </a:t>
            </a:r>
            <a:r>
              <a:rPr lang="es-CO" b="1" dirty="0">
                <a:solidFill>
                  <a:srgbClr val="0000FF"/>
                </a:solidFill>
              </a:rPr>
              <a:t>El problema se ha incrementado con las presiones de nuevas urbanizaciones </a:t>
            </a:r>
            <a:r>
              <a:rPr lang="es-CO" dirty="0"/>
              <a:t>que demandan mas agua de acueductos veredales, algunos de los cuales de manera irresponsable la suministran a costa del caudal ecológico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b="1" dirty="0">
                <a:solidFill>
                  <a:srgbClr val="0000FF"/>
                </a:solidFill>
              </a:rPr>
              <a:t>Corantioquia prácticamente no realiza control </a:t>
            </a:r>
            <a:r>
              <a:rPr lang="es-CO" dirty="0"/>
              <a:t>a captaciones de acueductos y trucheras, llevando el problema a nuevas fuentes como La </a:t>
            </a:r>
            <a:r>
              <a:rPr lang="es-CO" dirty="0" err="1"/>
              <a:t>Limona</a:t>
            </a:r>
            <a:endParaRPr lang="es-CO" dirty="0"/>
          </a:p>
        </p:txBody>
      </p:sp>
      <p:grpSp>
        <p:nvGrpSpPr>
          <p:cNvPr id="4" name="3 Grupo"/>
          <p:cNvGrpSpPr/>
          <p:nvPr/>
        </p:nvGrpSpPr>
        <p:grpSpPr>
          <a:xfrm>
            <a:off x="4615" y="4569305"/>
            <a:ext cx="9159902" cy="2299073"/>
            <a:chOff x="4615" y="4569305"/>
            <a:chExt cx="9159902" cy="229907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340" y="4581128"/>
              <a:ext cx="3028436" cy="22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926" y="4600378"/>
              <a:ext cx="3027591" cy="22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" y="4569305"/>
              <a:ext cx="3055217" cy="2288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3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16632"/>
            <a:ext cx="8639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CO" sz="2000" b="1" dirty="0">
                <a:solidFill>
                  <a:srgbClr val="0000FF"/>
                </a:solidFill>
              </a:rPr>
              <a:t>3. EXCESO DE CAPTACIÓN DE AGUA EN ALGUNAS MICROCUENCAS CONTRIBUYE A LA DESTRUCCIÓN DE LOS ECOSISTEMAS HÍDRICOS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67544" y="980789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CO" dirty="0"/>
              <a:t>La </a:t>
            </a:r>
            <a:r>
              <a:rPr lang="es-CO" b="1" dirty="0">
                <a:solidFill>
                  <a:srgbClr val="0000FF"/>
                </a:solidFill>
              </a:rPr>
              <a:t>visión </a:t>
            </a:r>
            <a:r>
              <a:rPr lang="es-CO" b="1" dirty="0" err="1">
                <a:solidFill>
                  <a:srgbClr val="0000FF"/>
                </a:solidFill>
              </a:rPr>
              <a:t>extractivista</a:t>
            </a:r>
            <a:r>
              <a:rPr lang="es-CO" b="1" dirty="0">
                <a:solidFill>
                  <a:srgbClr val="0000FF"/>
                </a:solidFill>
              </a:rPr>
              <a:t> de los acueductos veredales y de </a:t>
            </a:r>
            <a:r>
              <a:rPr lang="es-CO" b="1" dirty="0" err="1">
                <a:solidFill>
                  <a:srgbClr val="0000FF"/>
                </a:solidFill>
              </a:rPr>
              <a:t>EPM</a:t>
            </a:r>
            <a:r>
              <a:rPr lang="es-CO" b="1" dirty="0">
                <a:solidFill>
                  <a:srgbClr val="0000FF"/>
                </a:solidFill>
              </a:rPr>
              <a:t> con relación al agua</a:t>
            </a:r>
            <a:r>
              <a:rPr lang="es-CO" dirty="0"/>
              <a:t>, no se ve compensada con su compromiso por invertir una parte de sus utilidades en la conservación de los ecosistemas boscosos proveedores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870639" y="1848008"/>
            <a:ext cx="7229753" cy="5037376"/>
            <a:chOff x="477543" y="1820625"/>
            <a:chExt cx="7229753" cy="5037376"/>
          </a:xfrm>
        </p:grpSpPr>
        <p:pic>
          <p:nvPicPr>
            <p:cNvPr id="8" name="Picture 14" descr="planta trat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581129"/>
              <a:ext cx="3035828" cy="22768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2" descr="ACUEDUCTO VEREDAL POTRERITO"/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9" y="1820625"/>
              <a:ext cx="3135297" cy="24004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 descr="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7543" y="1844824"/>
              <a:ext cx="2942329" cy="2232248"/>
            </a:xfrm>
            <a:prstGeom prst="rect">
              <a:avLst/>
            </a:prstGeom>
            <a:effectLst>
              <a:softEdge rad="112500"/>
            </a:effectLst>
          </p:spPr>
        </p:pic>
        <p:pic>
          <p:nvPicPr>
            <p:cNvPr id="11" name="Picture 8" descr="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50" y="4509120"/>
              <a:ext cx="3259240" cy="23488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ACUEDUCTO DE PRAD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115" y="2797912"/>
              <a:ext cx="3081957" cy="23132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18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3704</Words>
  <Application>Microsoft Office PowerPoint</Application>
  <PresentationFormat>Presentación en pantalla (4:3)</PresentationFormat>
  <Paragraphs>509</Paragraphs>
  <Slides>36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8" baseType="lpstr">
      <vt:lpstr>宋体</vt:lpstr>
      <vt:lpstr>宋体</vt:lpstr>
      <vt:lpstr>Arial</vt:lpstr>
      <vt:lpstr>Arial Black</vt:lpstr>
      <vt:lpstr>Calibri</vt:lpstr>
      <vt:lpstr>Courier New</vt:lpstr>
      <vt:lpstr>Futura Md BT</vt:lpstr>
      <vt:lpstr>Kartika</vt:lpstr>
      <vt:lpstr>Times New Roman</vt:lpstr>
      <vt:lpstr>UniversalMath1 BT</vt:lpstr>
      <vt:lpstr>Wingdings</vt:lpstr>
      <vt:lpstr>Tema de Office</vt:lpstr>
      <vt:lpstr> Carlos Mario Uribe G., Ing. Agrónomo,  Espec. en ordenamiento y gestión de cuencas hidrográficas Espec. en educación ambiental Maestrante en Gestión de Cuencas hidrográficas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Admon</cp:lastModifiedBy>
  <cp:revision>284</cp:revision>
  <dcterms:created xsi:type="dcterms:W3CDTF">2017-09-03T23:13:01Z</dcterms:created>
  <dcterms:modified xsi:type="dcterms:W3CDTF">2021-02-02T20:31:08Z</dcterms:modified>
</cp:coreProperties>
</file>