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87" r:id="rId6"/>
    <p:sldId id="290" r:id="rId7"/>
    <p:sldId id="288" r:id="rId8"/>
    <p:sldId id="293" r:id="rId9"/>
    <p:sldId id="294" r:id="rId10"/>
    <p:sldId id="295" r:id="rId11"/>
    <p:sldId id="296" r:id="rId12"/>
    <p:sldId id="258" r:id="rId13"/>
    <p:sldId id="260" r:id="rId14"/>
    <p:sldId id="257" r:id="rId15"/>
    <p:sldId id="297" r:id="rId16"/>
    <p:sldId id="298" r:id="rId17"/>
    <p:sldId id="299" r:id="rId18"/>
    <p:sldId id="300" r:id="rId19"/>
    <p:sldId id="264" r:id="rId20"/>
    <p:sldId id="263" r:id="rId21"/>
    <p:sldId id="266" r:id="rId22"/>
    <p:sldId id="262" r:id="rId23"/>
    <p:sldId id="280" r:id="rId24"/>
    <p:sldId id="272" r:id="rId25"/>
    <p:sldId id="273" r:id="rId26"/>
    <p:sldId id="274" r:id="rId27"/>
    <p:sldId id="275" r:id="rId28"/>
    <p:sldId id="276" r:id="rId29"/>
    <p:sldId id="277" r:id="rId30"/>
    <p:sldId id="278" r:id="rId31"/>
    <p:sldId id="291" r:id="rId32"/>
    <p:sldId id="292" r:id="rId33"/>
    <p:sldId id="279"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mgJJ13VM4wUXa6i37tKbw==" hashData="aqiEyT3J78SHzPJ/qbe4V5Dri4WvQaTyj3OoaRtIuNSLNE9Hpi9PJxMpfH27cX9E8Y9G/JmzTy7KNLnOFOhN9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99FF33"/>
    <a:srgbClr val="0066CC"/>
    <a:srgbClr val="0033CC"/>
    <a:srgbClr val="0066FF"/>
    <a:srgbClr val="E7EDFF"/>
    <a:srgbClr val="005426"/>
    <a:srgbClr val="FFFFFF"/>
    <a:srgbClr val="7C3B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8" autoAdjust="0"/>
    <p:restoredTop sz="94660"/>
  </p:normalViewPr>
  <p:slideViewPr>
    <p:cSldViewPr>
      <p:cViewPr varScale="1">
        <p:scale>
          <a:sx n="87" d="100"/>
          <a:sy n="87" d="100"/>
        </p:scale>
        <p:origin x="156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3362A-1F86-4083-86FE-9A1EC88C1C7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CO"/>
        </a:p>
      </dgm:t>
    </dgm:pt>
    <dgm:pt modelId="{0F0DD9D7-377D-431D-A95A-BCE1EE15BC40}">
      <dgm:prSet custT="1"/>
      <dgm:spPr>
        <a:solidFill>
          <a:srgbClr val="0066CC"/>
        </a:solidFill>
      </dgm:spPr>
      <dgm:t>
        <a:bodyPr/>
        <a:lstStyle/>
        <a:p>
          <a:pPr rtl="0"/>
          <a:r>
            <a:rPr lang="es-CO" sz="2400" b="1" dirty="0"/>
            <a:t>Funcionamiento y estado de avance del Observatorio Ambiental Local de San Antonio de Prado (</a:t>
          </a:r>
          <a:r>
            <a:rPr lang="es-CO" sz="2400" b="1" dirty="0" err="1"/>
            <a:t>OALSAP</a:t>
          </a:r>
          <a:r>
            <a:rPr lang="es-CO" sz="2400" b="1" dirty="0"/>
            <a:t>) mediante una agenda participativa</a:t>
          </a:r>
          <a:endParaRPr lang="es-CO" sz="2400" dirty="0"/>
        </a:p>
      </dgm:t>
    </dgm:pt>
    <dgm:pt modelId="{4F2596EB-72A9-4522-8496-B6C828FFED2F}" type="parTrans" cxnId="{7FD5EE15-0966-4CAA-951C-391CE57F0084}">
      <dgm:prSet/>
      <dgm:spPr/>
      <dgm:t>
        <a:bodyPr/>
        <a:lstStyle/>
        <a:p>
          <a:endParaRPr lang="es-CO"/>
        </a:p>
      </dgm:t>
    </dgm:pt>
    <dgm:pt modelId="{39EACE61-4CE0-4367-937B-A2048F6A25BA}" type="sibTrans" cxnId="{7FD5EE15-0966-4CAA-951C-391CE57F0084}">
      <dgm:prSet/>
      <dgm:spPr/>
      <dgm:t>
        <a:bodyPr/>
        <a:lstStyle/>
        <a:p>
          <a:endParaRPr lang="es-CO"/>
        </a:p>
      </dgm:t>
    </dgm:pt>
    <dgm:pt modelId="{FC619EC1-96F8-420A-807E-1568F97FA2E3}" type="pres">
      <dgm:prSet presAssocID="{31B3362A-1F86-4083-86FE-9A1EC88C1C78}" presName="linearFlow" presStyleCnt="0">
        <dgm:presLayoutVars>
          <dgm:dir/>
          <dgm:resizeHandles val="exact"/>
        </dgm:presLayoutVars>
      </dgm:prSet>
      <dgm:spPr/>
      <dgm:t>
        <a:bodyPr/>
        <a:lstStyle/>
        <a:p>
          <a:endParaRPr lang="es-ES"/>
        </a:p>
      </dgm:t>
    </dgm:pt>
    <dgm:pt modelId="{B9CD7641-773A-4A29-A9D0-A51CF40B5C36}" type="pres">
      <dgm:prSet presAssocID="{0F0DD9D7-377D-431D-A95A-BCE1EE15BC40}" presName="composite" presStyleCnt="0"/>
      <dgm:spPr/>
    </dgm:pt>
    <dgm:pt modelId="{435D1835-D20C-43A2-A1C9-A0521615086C}" type="pres">
      <dgm:prSet presAssocID="{0F0DD9D7-377D-431D-A95A-BCE1EE15BC40}" presName="imgShp" presStyleLbl="fgImgPlace1" presStyleIdx="0" presStyleCnt="1" custScaleX="148075" custLinFactNeighborX="-6873" custLinFactNeighborY="-85"/>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t>
        <a:bodyPr/>
        <a:lstStyle/>
        <a:p>
          <a:endParaRPr lang="es-ES"/>
        </a:p>
      </dgm:t>
    </dgm:pt>
    <dgm:pt modelId="{CAC691DE-84DD-4F13-83B2-86233EFC0372}" type="pres">
      <dgm:prSet presAssocID="{0F0DD9D7-377D-431D-A95A-BCE1EE15BC40}" presName="txShp" presStyleLbl="node1" presStyleIdx="0" presStyleCnt="1" custScaleX="105503" custScaleY="79296" custLinFactNeighborX="3214" custLinFactNeighborY="-666">
        <dgm:presLayoutVars>
          <dgm:bulletEnabled val="1"/>
        </dgm:presLayoutVars>
      </dgm:prSet>
      <dgm:spPr/>
      <dgm:t>
        <a:bodyPr/>
        <a:lstStyle/>
        <a:p>
          <a:endParaRPr lang="es-ES"/>
        </a:p>
      </dgm:t>
    </dgm:pt>
  </dgm:ptLst>
  <dgm:cxnLst>
    <dgm:cxn modelId="{7FD5EE15-0966-4CAA-951C-391CE57F0084}" srcId="{31B3362A-1F86-4083-86FE-9A1EC88C1C78}" destId="{0F0DD9D7-377D-431D-A95A-BCE1EE15BC40}" srcOrd="0" destOrd="0" parTransId="{4F2596EB-72A9-4522-8496-B6C828FFED2F}" sibTransId="{39EACE61-4CE0-4367-937B-A2048F6A25BA}"/>
    <dgm:cxn modelId="{03D3665D-637E-46C9-84DC-61D5A782DDF4}" type="presOf" srcId="{0F0DD9D7-377D-431D-A95A-BCE1EE15BC40}" destId="{CAC691DE-84DD-4F13-83B2-86233EFC0372}" srcOrd="0" destOrd="0" presId="urn:microsoft.com/office/officeart/2005/8/layout/vList3"/>
    <dgm:cxn modelId="{9AAA9C92-9101-420B-9F2F-38A2DCD89607}" type="presOf" srcId="{31B3362A-1F86-4083-86FE-9A1EC88C1C78}" destId="{FC619EC1-96F8-420A-807E-1568F97FA2E3}" srcOrd="0" destOrd="0" presId="urn:microsoft.com/office/officeart/2005/8/layout/vList3"/>
    <dgm:cxn modelId="{DFE28CCD-7A3B-4D0C-8EEE-2FB2D4FDDAAF}" type="presParOf" srcId="{FC619EC1-96F8-420A-807E-1568F97FA2E3}" destId="{B9CD7641-773A-4A29-A9D0-A51CF40B5C36}" srcOrd="0" destOrd="0" presId="urn:microsoft.com/office/officeart/2005/8/layout/vList3"/>
    <dgm:cxn modelId="{D05A2F06-F85F-4C42-9DC6-8103794EC6BC}" type="presParOf" srcId="{B9CD7641-773A-4A29-A9D0-A51CF40B5C36}" destId="{435D1835-D20C-43A2-A1C9-A0521615086C}" srcOrd="0" destOrd="0" presId="urn:microsoft.com/office/officeart/2005/8/layout/vList3"/>
    <dgm:cxn modelId="{963D91EC-D0F2-405E-8E58-193355197A02}" type="presParOf" srcId="{B9CD7641-773A-4A29-A9D0-A51CF40B5C36}" destId="{CAC691DE-84DD-4F13-83B2-86233EFC0372}"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691DE-84DD-4F13-83B2-86233EFC0372}">
      <dsp:nvSpPr>
        <dsp:cNvPr id="0" name=""/>
        <dsp:cNvSpPr/>
      </dsp:nvSpPr>
      <dsp:spPr>
        <a:xfrm rot="10800000">
          <a:off x="2511586" y="359848"/>
          <a:ext cx="6173340" cy="2337383"/>
        </a:xfrm>
        <a:prstGeom prst="homePlate">
          <a:avLst/>
        </a:prstGeom>
        <a:solidFill>
          <a:srgbClr val="0066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9840" tIns="91440" rIns="170688" bIns="91440" numCol="1" spcCol="1270" anchor="ctr" anchorCtr="0">
          <a:noAutofit/>
        </a:bodyPr>
        <a:lstStyle/>
        <a:p>
          <a:pPr lvl="0" algn="ctr" defTabSz="1066800" rtl="0">
            <a:lnSpc>
              <a:spcPct val="90000"/>
            </a:lnSpc>
            <a:spcBef>
              <a:spcPct val="0"/>
            </a:spcBef>
            <a:spcAft>
              <a:spcPct val="35000"/>
            </a:spcAft>
          </a:pPr>
          <a:r>
            <a:rPr lang="es-CO" sz="2400" b="1" kern="1200" dirty="0"/>
            <a:t>Funcionamiento y estado de avance del Observatorio Ambiental Local de San Antonio de Prado (</a:t>
          </a:r>
          <a:r>
            <a:rPr lang="es-CO" sz="2400" b="1" kern="1200" dirty="0" err="1"/>
            <a:t>OALSAP</a:t>
          </a:r>
          <a:r>
            <a:rPr lang="es-CO" sz="2400" b="1" kern="1200" dirty="0"/>
            <a:t>) mediante una agenda participativa</a:t>
          </a:r>
          <a:endParaRPr lang="es-CO" sz="2400" kern="1200" dirty="0"/>
        </a:p>
      </dsp:txBody>
      <dsp:txXfrm rot="10800000">
        <a:off x="3095932" y="359848"/>
        <a:ext cx="5588994" cy="2337383"/>
      </dsp:txXfrm>
    </dsp:sp>
    <dsp:sp modelId="{435D1835-D20C-43A2-A1C9-A0521615086C}">
      <dsp:nvSpPr>
        <dsp:cNvPr id="0" name=""/>
        <dsp:cNvSpPr/>
      </dsp:nvSpPr>
      <dsp:spPr>
        <a:xfrm>
          <a:off x="99551" y="71832"/>
          <a:ext cx="4364759" cy="29476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02/02/2021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02/02/2021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mailto:mesambientalsap@gmail.com" TargetMode="External"/><Relationship Id="rId11" Type="http://schemas.microsoft.com/office/2007/relationships/diagramDrawing" Target="../diagrams/drawing1.xml"/><Relationship Id="rId5" Type="http://schemas.openxmlformats.org/officeDocument/2006/relationships/hyperlink" Target="mailto:proromeral@yahoo.com" TargetMode="External"/><Relationship Id="rId10" Type="http://schemas.openxmlformats.org/officeDocument/2006/relationships/diagramColors" Target="../diagrams/colors1.xml"/><Relationship Id="rId4" Type="http://schemas.openxmlformats.org/officeDocument/2006/relationships/image" Target="../media/image1.jpeg"/><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9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4 Imagen" descr="logo mesa ambiental (DEF).jpg"/>
          <p:cNvPicPr>
            <a:picLocks noChangeAspect="1"/>
          </p:cNvPicPr>
          <p:nvPr/>
        </p:nvPicPr>
        <p:blipFill>
          <a:blip r:embed="rId4" cstate="print"/>
          <a:stretch>
            <a:fillRect/>
          </a:stretch>
        </p:blipFill>
        <p:spPr>
          <a:xfrm>
            <a:off x="6516216" y="3726345"/>
            <a:ext cx="2558110" cy="1239643"/>
          </a:xfrm>
          <a:prstGeom prst="rect">
            <a:avLst/>
          </a:prstGeom>
        </p:spPr>
      </p:pic>
      <p:sp>
        <p:nvSpPr>
          <p:cNvPr id="6" name="1 Título"/>
          <p:cNvSpPr txBox="1">
            <a:spLocks/>
          </p:cNvSpPr>
          <p:nvPr/>
        </p:nvSpPr>
        <p:spPr>
          <a:xfrm>
            <a:off x="6321282" y="5301208"/>
            <a:ext cx="2643206" cy="977897"/>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Carlos Mario Uribe García</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1200" b="1" dirty="0">
                <a:latin typeface="Arial" pitchFamily="34" charset="0"/>
                <a:ea typeface="+mj-ea"/>
                <a:cs typeface="Arial" pitchFamily="34" charset="0"/>
              </a:rPr>
              <a:t>Mesa Ambiental SAP</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1200" b="1" dirty="0">
                <a:latin typeface="Arial" pitchFamily="34" charset="0"/>
                <a:ea typeface="+mj-ea"/>
                <a:cs typeface="Arial" pitchFamily="34" charset="0"/>
              </a:rPr>
              <a:t>Corporación Pro Romeral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i="0" u="none" strike="noStrike" kern="1200" cap="none" spc="0" normalizeH="0" baseline="0" noProof="0" dirty="0">
                <a:ln>
                  <a:noFill/>
                </a:ln>
                <a:solidFill>
                  <a:schemeClr val="tx1"/>
                </a:solidFill>
                <a:effectLst/>
                <a:uLnTx/>
                <a:uFillTx/>
                <a:latin typeface="Arial" pitchFamily="34" charset="0"/>
                <a:ea typeface="+mj-ea"/>
                <a:cs typeface="Arial" pitchFamily="34" charset="0"/>
                <a:hlinkClick r:id="rId5"/>
              </a:rPr>
              <a:t>proromeral@yahoo.com</a:t>
            </a:r>
            <a:endParaRPr kumimoji="0" lang="es-ES" sz="120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200" i="0" u="none" strike="noStrike" kern="1200" cap="none" spc="0" normalizeH="0" baseline="0" noProof="0" dirty="0">
                <a:ln>
                  <a:noFill/>
                </a:ln>
                <a:solidFill>
                  <a:schemeClr val="tx1"/>
                </a:solidFill>
                <a:effectLst/>
                <a:uLnTx/>
                <a:uFillTx/>
                <a:latin typeface="Arial" pitchFamily="34" charset="0"/>
                <a:ea typeface="+mj-ea"/>
                <a:cs typeface="Arial" pitchFamily="34" charset="0"/>
                <a:hlinkClick r:id="rId6"/>
              </a:rPr>
              <a:t>mesambientalsap@gmail.com</a:t>
            </a:r>
            <a:r>
              <a:rPr kumimoji="0" lang="es-ES_tradnl" sz="1200"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p>
        </p:txBody>
      </p:sp>
      <p:sp>
        <p:nvSpPr>
          <p:cNvPr id="4" name="3 Subtítulo"/>
          <p:cNvSpPr>
            <a:spLocks noGrp="1"/>
          </p:cNvSpPr>
          <p:nvPr>
            <p:ph type="subTitle" idx="1"/>
          </p:nvPr>
        </p:nvSpPr>
        <p:spPr>
          <a:xfrm>
            <a:off x="3983396" y="6183513"/>
            <a:ext cx="2160240" cy="360040"/>
          </a:xfrm>
        </p:spPr>
        <p:txBody>
          <a:bodyPr>
            <a:normAutofit lnSpcReduction="10000"/>
          </a:bodyPr>
          <a:lstStyle/>
          <a:p>
            <a:r>
              <a:rPr lang="es-CO" sz="1800" b="1" dirty="0">
                <a:solidFill>
                  <a:schemeClr val="tx1"/>
                </a:solidFill>
              </a:rPr>
              <a:t>BARBOSA - 2017</a:t>
            </a:r>
            <a:endParaRPr lang="es-ES" sz="1800" dirty="0">
              <a:solidFill>
                <a:schemeClr val="tx1"/>
              </a:solidFill>
            </a:endParaRPr>
          </a:p>
        </p:txBody>
      </p:sp>
      <p:graphicFrame>
        <p:nvGraphicFramePr>
          <p:cNvPr id="17" name="16 Diagrama"/>
          <p:cNvGraphicFramePr/>
          <p:nvPr>
            <p:extLst>
              <p:ext uri="{D42A27DB-BD31-4B8C-83A1-F6EECF244321}">
                <p14:modId xmlns:p14="http://schemas.microsoft.com/office/powerpoint/2010/main" val="3950200169"/>
              </p:ext>
            </p:extLst>
          </p:nvPr>
        </p:nvGraphicFramePr>
        <p:xfrm>
          <a:off x="107504" y="764891"/>
          <a:ext cx="8799010" cy="3096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10 Grupo"/>
          <p:cNvGrpSpPr/>
          <p:nvPr/>
        </p:nvGrpSpPr>
        <p:grpSpPr>
          <a:xfrm rot="1966170">
            <a:off x="1057570" y="2330249"/>
            <a:ext cx="951937" cy="1661860"/>
            <a:chOff x="3347864" y="1052736"/>
            <a:chExt cx="2160240" cy="3468868"/>
          </a:xfrm>
        </p:grpSpPr>
        <p:grpSp>
          <p:nvGrpSpPr>
            <p:cNvPr id="12" name="11 Grupo"/>
            <p:cNvGrpSpPr/>
            <p:nvPr/>
          </p:nvGrpSpPr>
          <p:grpSpPr>
            <a:xfrm>
              <a:off x="4299303" y="2995162"/>
              <a:ext cx="206023" cy="1526442"/>
              <a:chOff x="539552" y="3212976"/>
              <a:chExt cx="144016" cy="1584176"/>
            </a:xfrm>
          </p:grpSpPr>
          <p:sp>
            <p:nvSpPr>
              <p:cNvPr id="15" name="14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12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pic>
        <p:nvPicPr>
          <p:cNvPr id="18" name="Prado en AMV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19290" y="3960188"/>
            <a:ext cx="3068960" cy="2301720"/>
          </a:xfrm>
          <a:prstGeom prst="rect">
            <a:avLst/>
          </a:prstGeom>
        </p:spPr>
      </p:pic>
      <p:sp>
        <p:nvSpPr>
          <p:cNvPr id="2" name="1 CuadroTexto"/>
          <p:cNvSpPr txBox="1"/>
          <p:nvPr/>
        </p:nvSpPr>
        <p:spPr>
          <a:xfrm>
            <a:off x="1858008" y="9490"/>
            <a:ext cx="5492209" cy="646331"/>
          </a:xfrm>
          <a:prstGeom prst="rect">
            <a:avLst/>
          </a:prstGeom>
          <a:noFill/>
        </p:spPr>
        <p:txBody>
          <a:bodyPr wrap="none" rtlCol="0">
            <a:spAutoFit/>
          </a:bodyPr>
          <a:lstStyle/>
          <a:p>
            <a:r>
              <a:rPr lang="es-CO" b="1" dirty="0"/>
              <a:t>Observatorio de los derechos colectivos y del ambiente </a:t>
            </a:r>
          </a:p>
          <a:p>
            <a:pPr algn="ctr"/>
            <a:r>
              <a:rPr lang="es-CO" b="1" dirty="0">
                <a:solidFill>
                  <a:schemeClr val="bg2">
                    <a:lumMod val="50000"/>
                  </a:schemeClr>
                </a:solidFill>
              </a:rPr>
              <a:t>Jornada Académica de la personería de Medellín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269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FUNCIONAMIENTO DEL </a:t>
            </a:r>
            <a:r>
              <a:rPr lang="es-ES" sz="3600" b="1" dirty="0" err="1"/>
              <a:t>OALSAP</a:t>
            </a:r>
            <a:endParaRPr lang="es-ES_tradnl" sz="3600" b="1" dirty="0"/>
          </a:p>
        </p:txBody>
      </p:sp>
      <p:sp>
        <p:nvSpPr>
          <p:cNvPr id="3" name="2 Subtítulo"/>
          <p:cNvSpPr>
            <a:spLocks noGrp="1"/>
          </p:cNvSpPr>
          <p:nvPr>
            <p:ph type="subTitle" idx="1"/>
          </p:nvPr>
        </p:nvSpPr>
        <p:spPr>
          <a:xfrm>
            <a:off x="142844" y="949190"/>
            <a:ext cx="8858312" cy="4784066"/>
          </a:xfrm>
        </p:spPr>
        <p:txBody>
          <a:bodyPr>
            <a:normAutofit/>
          </a:bodyPr>
          <a:lstStyle/>
          <a:p>
            <a:pPr marL="182563" indent="-182563" algn="just">
              <a:spcBef>
                <a:spcPts val="1200"/>
              </a:spcBef>
              <a:buFontTx/>
              <a:buChar char="-"/>
            </a:pPr>
            <a:r>
              <a:rPr lang="es-ES_tradnl" sz="2400" b="1" dirty="0">
                <a:solidFill>
                  <a:schemeClr val="tx1"/>
                </a:solidFill>
              </a:rPr>
              <a:t>Se cuenta con mecanismos de difusión (físicos, virtuales, digitales)</a:t>
            </a:r>
          </a:p>
          <a:p>
            <a:pPr marL="182563" indent="-182563" algn="just">
              <a:spcBef>
                <a:spcPts val="1200"/>
              </a:spcBef>
              <a:buFontTx/>
              <a:buChar char="-"/>
            </a:pPr>
            <a:r>
              <a:rPr lang="es-ES_tradnl" sz="2400" b="1" dirty="0">
                <a:solidFill>
                  <a:schemeClr val="tx1"/>
                </a:solidFill>
              </a:rPr>
              <a:t>La información levantada sirve de base para la toma de decisiones de la mesa ambiental, algunas organizaciones y en ocasiones de instituciones</a:t>
            </a:r>
          </a:p>
          <a:p>
            <a:pPr marL="182563" indent="-182563" algn="just">
              <a:spcBef>
                <a:spcPts val="1200"/>
              </a:spcBef>
              <a:buFontTx/>
              <a:buChar char="-"/>
            </a:pPr>
            <a:r>
              <a:rPr lang="es-ES_tradnl" sz="2400" b="1" dirty="0">
                <a:solidFill>
                  <a:schemeClr val="tx1"/>
                </a:solidFill>
              </a:rPr>
              <a:t>Hay serias dificultades para hacer sinergia con el </a:t>
            </a:r>
            <a:r>
              <a:rPr lang="es-ES_tradnl" sz="2400" b="1" dirty="0" err="1">
                <a:solidFill>
                  <a:schemeClr val="tx1"/>
                </a:solidFill>
              </a:rPr>
              <a:t>OAM</a:t>
            </a:r>
            <a:r>
              <a:rPr lang="es-ES_tradnl" sz="2400" b="1" dirty="0">
                <a:solidFill>
                  <a:schemeClr val="tx1"/>
                </a:solidFill>
              </a:rPr>
              <a:t>, por falta de voluntad política y en cierta medida celos institucionales</a:t>
            </a:r>
          </a:p>
          <a:p>
            <a:pPr marL="182563" indent="-182563" algn="just">
              <a:spcBef>
                <a:spcPts val="1200"/>
              </a:spcBef>
              <a:buFontTx/>
              <a:buChar char="-"/>
            </a:pPr>
            <a:endParaRPr lang="es-ES_tradnl" sz="2400" b="1" dirty="0">
              <a:solidFill>
                <a:schemeClr val="tx1"/>
              </a:solidFill>
            </a:endParaRPr>
          </a:p>
        </p:txBody>
      </p:sp>
      <p:grpSp>
        <p:nvGrpSpPr>
          <p:cNvPr id="7" name="6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3452880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AVANCES DEL </a:t>
            </a:r>
            <a:r>
              <a:rPr lang="es-ES" sz="3600" b="1" dirty="0" err="1"/>
              <a:t>OALSAP</a:t>
            </a:r>
            <a:r>
              <a:rPr lang="es-ES" sz="3600" b="1" dirty="0"/>
              <a:t> (2007 – 2017)</a:t>
            </a:r>
            <a:endParaRPr lang="es-ES_tradnl" sz="3600" b="1" dirty="0"/>
          </a:p>
        </p:txBody>
      </p:sp>
      <p:grpSp>
        <p:nvGrpSpPr>
          <p:cNvPr id="7" name="6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grpSp>
        <p:nvGrpSpPr>
          <p:cNvPr id="4" name="3 Grupo"/>
          <p:cNvGrpSpPr/>
          <p:nvPr/>
        </p:nvGrpSpPr>
        <p:grpSpPr>
          <a:xfrm>
            <a:off x="-14237" y="666281"/>
            <a:ext cx="9185734" cy="6132968"/>
            <a:chOff x="-14237" y="666281"/>
            <a:chExt cx="9185734" cy="6132968"/>
          </a:xfrm>
        </p:grpSpPr>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68" r="1645" b="53792"/>
            <a:stretch/>
          </p:blipFill>
          <p:spPr bwMode="auto">
            <a:xfrm>
              <a:off x="2610051" y="2662367"/>
              <a:ext cx="2327412" cy="168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2 Grupo"/>
            <p:cNvGrpSpPr/>
            <p:nvPr/>
          </p:nvGrpSpPr>
          <p:grpSpPr>
            <a:xfrm>
              <a:off x="-14237" y="666281"/>
              <a:ext cx="9185734" cy="6132968"/>
              <a:chOff x="-14237" y="666281"/>
              <a:chExt cx="9185734" cy="6132968"/>
            </a:xfrm>
          </p:grpSpPr>
          <p:pic>
            <p:nvPicPr>
              <p:cNvPr id="2051" name="Picture 3" descr="C:\Users\USUARIO\Desktop\Presentacion OAL con Personería\APLICATIVOS_2016\CUENCAS JPG\LA CABUYALA.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7" y="980728"/>
                <a:ext cx="2624288" cy="185518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UARIO\Desktop\Presentacion OAL con Personería\APLICATIVOS_2016\COBERTURAS_VEGETALES_JPG\MAPAS\SITIO4_B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340768"/>
                <a:ext cx="2041273" cy="26416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UARIO\Desktop\Presentacion OAL con Personería\APLICATIVOS_2016\HUMEDALES_JPG\Humedal 1 Guineit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0051" y="1028756"/>
                <a:ext cx="2414613" cy="16667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1305" y="4098962"/>
                <a:ext cx="2270192" cy="1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8733" y="666281"/>
                <a:ext cx="2322764" cy="362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7617" y="3933056"/>
                <a:ext cx="2101081" cy="154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4416323"/>
                <a:ext cx="2387136" cy="179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884175"/>
                <a:ext cx="2610051" cy="231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5244" y="5477539"/>
                <a:ext cx="2060972" cy="132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2621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ESTADO DEL AGUA Y RETIROS DE QUEBRADAS</a:t>
            </a:r>
            <a:endParaRPr lang="es-ES_tradnl" sz="3600" b="1" dirty="0"/>
          </a:p>
        </p:txBody>
      </p:sp>
      <p:sp>
        <p:nvSpPr>
          <p:cNvPr id="3" name="2 Subtítulo"/>
          <p:cNvSpPr>
            <a:spLocks noGrp="1"/>
          </p:cNvSpPr>
          <p:nvPr>
            <p:ph type="subTitle" idx="1"/>
          </p:nvPr>
        </p:nvSpPr>
        <p:spPr>
          <a:xfrm>
            <a:off x="142844" y="785794"/>
            <a:ext cx="8858312" cy="5072098"/>
          </a:xfrm>
        </p:spPr>
        <p:txBody>
          <a:bodyPr>
            <a:normAutofit fontScale="92500" lnSpcReduction="10000"/>
          </a:bodyPr>
          <a:lstStyle/>
          <a:p>
            <a:pPr algn="just"/>
            <a:r>
              <a:rPr lang="es-ES" sz="2000" b="1" dirty="0">
                <a:solidFill>
                  <a:schemeClr val="tx1"/>
                </a:solidFill>
              </a:rPr>
              <a:t>ESTUDIOS LOCALES QUE ABORDAN EL TEMA:</a:t>
            </a:r>
          </a:p>
          <a:p>
            <a:pPr marL="342900" indent="-342900" algn="just">
              <a:buAutoNum type="arabicPeriod"/>
            </a:pPr>
            <a:r>
              <a:rPr lang="es-ES" sz="1600" b="1" dirty="0">
                <a:solidFill>
                  <a:schemeClr val="tx1"/>
                </a:solidFill>
              </a:rPr>
              <a:t>Agenda Ambiental Local – 2007 </a:t>
            </a:r>
            <a:r>
              <a:rPr lang="es-ES" sz="1600" b="1" dirty="0">
                <a:solidFill>
                  <a:srgbClr val="00B050"/>
                </a:solidFill>
              </a:rPr>
              <a:t>(desarrollo de la agenda ambiental) – PPP. Actualizado a 2016</a:t>
            </a:r>
          </a:p>
          <a:p>
            <a:pPr marL="342900" indent="-342900" algn="just">
              <a:buAutoNum type="arabicPeriod"/>
            </a:pPr>
            <a:r>
              <a:rPr lang="es-ES" sz="1600" b="1" dirty="0">
                <a:solidFill>
                  <a:schemeClr val="tx1"/>
                </a:solidFill>
              </a:rPr>
              <a:t>Monitoreo de los Recursos Agua, Suelo-bosques – 2008 </a:t>
            </a:r>
            <a:r>
              <a:rPr lang="es-ES" sz="1600" b="1" dirty="0">
                <a:solidFill>
                  <a:srgbClr val="00B050"/>
                </a:solidFill>
              </a:rPr>
              <a:t>(desarrollo de la agenda ambiental) – PPP.           						Actualizado a 2016</a:t>
            </a:r>
            <a:endParaRPr lang="es-ES" sz="1600" b="1" dirty="0">
              <a:solidFill>
                <a:schemeClr val="tx1"/>
              </a:solidFill>
            </a:endParaRPr>
          </a:p>
          <a:p>
            <a:pPr marL="342900" indent="-342900" algn="just">
              <a:buAutoNum type="arabicPeriod"/>
            </a:pPr>
            <a:r>
              <a:rPr lang="es-ES" sz="1600" b="1" dirty="0">
                <a:solidFill>
                  <a:schemeClr val="tx1"/>
                </a:solidFill>
              </a:rPr>
              <a:t>Monitoreo del Recurso Agua – 2009, 2012, 2015, 2016 </a:t>
            </a:r>
            <a:r>
              <a:rPr lang="es-ES" sz="1600" b="1" dirty="0">
                <a:solidFill>
                  <a:srgbClr val="00B050"/>
                </a:solidFill>
              </a:rPr>
              <a:t>(desarrollo de la agenda ambiental) – PPP Y ONG LOCAL. Actualizado a 2016</a:t>
            </a:r>
          </a:p>
          <a:p>
            <a:pPr marL="342900" indent="-342900" algn="just">
              <a:buAutoNum type="arabicPeriod"/>
            </a:pPr>
            <a:r>
              <a:rPr lang="es-ES" sz="1600" b="1" dirty="0">
                <a:solidFill>
                  <a:schemeClr val="tx1"/>
                </a:solidFill>
              </a:rPr>
              <a:t>Identificación, Caracterización y Formulación de Alternativas de Manejo de Ecosistemas Estratégicos que Surten Acueductos Veredales en Medellín </a:t>
            </a:r>
            <a:r>
              <a:rPr lang="es-ES" sz="1600" b="1" dirty="0">
                <a:solidFill>
                  <a:srgbClr val="00B050"/>
                </a:solidFill>
              </a:rPr>
              <a:t>(Programa institucional) – Rec. Ordinarios</a:t>
            </a:r>
            <a:endParaRPr lang="es-ES" sz="1600" b="1" dirty="0">
              <a:solidFill>
                <a:schemeClr val="tx1"/>
              </a:solidFill>
            </a:endParaRPr>
          </a:p>
          <a:p>
            <a:pPr marL="342900" indent="-342900" algn="just"/>
            <a:r>
              <a:rPr lang="es-ES" sz="2000" b="1" dirty="0">
                <a:solidFill>
                  <a:schemeClr val="tx1"/>
                </a:solidFill>
              </a:rPr>
              <a:t>PRINCIPALES PROBLEMÁTICAS ENCONTRADAS</a:t>
            </a:r>
          </a:p>
          <a:p>
            <a:pPr marL="342900" indent="-342900" algn="just">
              <a:buAutoNum type="arabicPeriod"/>
            </a:pPr>
            <a:r>
              <a:rPr lang="es-ES" sz="1600" b="1" dirty="0">
                <a:solidFill>
                  <a:schemeClr val="tx1"/>
                </a:solidFill>
              </a:rPr>
              <a:t>Deterioro creciente en la calidad ambiental de aguas y retiros (excepto en pequeñas áreas donde se han implementado proyectos de recuperación)</a:t>
            </a:r>
          </a:p>
          <a:p>
            <a:pPr marL="342900" indent="-342900" algn="just">
              <a:buAutoNum type="arabicPeriod"/>
            </a:pPr>
            <a:r>
              <a:rPr lang="es-ES" sz="1600" b="1" dirty="0">
                <a:solidFill>
                  <a:schemeClr val="tx1"/>
                </a:solidFill>
              </a:rPr>
              <a:t>Invasión predominante de retiros de quebradas especialmente en la zona centro y sur del corregimiento</a:t>
            </a:r>
          </a:p>
          <a:p>
            <a:pPr marL="342900" indent="-342900" algn="just">
              <a:buAutoNum type="arabicPeriod"/>
            </a:pPr>
            <a:r>
              <a:rPr lang="es-ES" sz="1600" b="1" dirty="0">
                <a:solidFill>
                  <a:schemeClr val="tx1"/>
                </a:solidFill>
              </a:rPr>
              <a:t>Baja cultura ambiental en relación con el manejo del agua y de zonas de protección, lo que algunas veces genera movimientos en masa</a:t>
            </a:r>
          </a:p>
          <a:p>
            <a:pPr marL="342900" indent="-342900" algn="just">
              <a:buAutoNum type="arabicPeriod"/>
            </a:pPr>
            <a:r>
              <a:rPr lang="es-ES" sz="1600" b="1" dirty="0">
                <a:solidFill>
                  <a:schemeClr val="tx1"/>
                </a:solidFill>
              </a:rPr>
              <a:t>Tecnologías productivas y sistemas de manejo agrotecnológicos degradantes de retiros y despilfarradores y contaminantes del agua</a:t>
            </a:r>
          </a:p>
          <a:p>
            <a:pPr marL="342900" indent="-342900" algn="just">
              <a:buAutoNum type="arabicPeriod"/>
            </a:pPr>
            <a:r>
              <a:rPr lang="es-ES" sz="1600" b="1" dirty="0">
                <a:solidFill>
                  <a:schemeClr val="tx1"/>
                </a:solidFill>
              </a:rPr>
              <a:t>Insuficiencia de sistemas de tratamiento de aguas residuales y alcantarillados</a:t>
            </a:r>
          </a:p>
          <a:p>
            <a:pPr marL="342900" indent="-342900" algn="just">
              <a:buAutoNum type="arabicPeriod"/>
            </a:pPr>
            <a:r>
              <a:rPr lang="es-ES" sz="1600" b="1" dirty="0">
                <a:solidFill>
                  <a:schemeClr val="tx1"/>
                </a:solidFill>
              </a:rPr>
              <a:t>Insuficiencia en la disponibilidad en épocas secas (principalmente por motivos de contaminación mas que por disponibilidad bruta de caudales, pero también por sobredemanda con expansionismo urbano), lo cual restringe la productividad agropecuaria y el bienestar social</a:t>
            </a:r>
            <a:endParaRPr lang="es-ES_tradnl" sz="1600" b="1" dirty="0">
              <a:solidFill>
                <a:schemeClr val="tx1"/>
              </a:solidFill>
            </a:endParaRPr>
          </a:p>
        </p:txBody>
      </p:sp>
      <p:grpSp>
        <p:nvGrpSpPr>
          <p:cNvPr id="7" name="6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0" y="0"/>
            <a:ext cx="8858312" cy="500065"/>
          </a:xfrm>
        </p:spPr>
        <p:txBody>
          <a:bodyPr>
            <a:normAutofit/>
          </a:bodyPr>
          <a:lstStyle/>
          <a:p>
            <a:r>
              <a:rPr lang="es-ES" sz="2400" b="1" dirty="0"/>
              <a:t>ESTADO AMBIENTAL DEL AGUA EN LAS PRINCIPALES QUEBRADAS</a:t>
            </a:r>
            <a:endParaRPr lang="es-ES_tradnl" sz="2400" b="1" dirty="0"/>
          </a:p>
        </p:txBody>
      </p:sp>
      <p:grpSp>
        <p:nvGrpSpPr>
          <p:cNvPr id="8" name="7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8" name="17 Grupo"/>
          <p:cNvGrpSpPr/>
          <p:nvPr/>
        </p:nvGrpSpPr>
        <p:grpSpPr>
          <a:xfrm>
            <a:off x="7308304" y="5903247"/>
            <a:ext cx="1705210" cy="858235"/>
            <a:chOff x="6790335" y="5903247"/>
            <a:chExt cx="1705210" cy="858235"/>
          </a:xfrm>
        </p:grpSpPr>
        <p:grpSp>
          <p:nvGrpSpPr>
            <p:cNvPr id="19" name="18 Grupo"/>
            <p:cNvGrpSpPr/>
            <p:nvPr/>
          </p:nvGrpSpPr>
          <p:grpSpPr>
            <a:xfrm rot="19011815">
              <a:off x="7949372" y="5927294"/>
              <a:ext cx="479593" cy="834188"/>
              <a:chOff x="3347864" y="1052736"/>
              <a:chExt cx="2160240" cy="3468868"/>
            </a:xfrm>
          </p:grpSpPr>
          <p:grpSp>
            <p:nvGrpSpPr>
              <p:cNvPr id="21" name="20 Grupo"/>
              <p:cNvGrpSpPr/>
              <p:nvPr/>
            </p:nvGrpSpPr>
            <p:grpSpPr>
              <a:xfrm>
                <a:off x="4299303" y="2995162"/>
                <a:ext cx="206023" cy="1526442"/>
                <a:chOff x="539552" y="3212976"/>
                <a:chExt cx="144016" cy="1584176"/>
              </a:xfrm>
            </p:grpSpPr>
            <p:sp>
              <p:nvSpPr>
                <p:cNvPr id="23" name="22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21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20" name="19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5150"/>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1 Título"/>
          <p:cNvSpPr>
            <a:spLocks noGrp="1"/>
          </p:cNvSpPr>
          <p:nvPr>
            <p:ph type="ctrTitle"/>
          </p:nvPr>
        </p:nvSpPr>
        <p:spPr>
          <a:xfrm>
            <a:off x="0" y="0"/>
            <a:ext cx="8858312" cy="500065"/>
          </a:xfrm>
        </p:spPr>
        <p:txBody>
          <a:bodyPr>
            <a:normAutofit fontScale="90000"/>
          </a:bodyPr>
          <a:lstStyle/>
          <a:p>
            <a:r>
              <a:rPr lang="es-ES" sz="2400" b="1" dirty="0"/>
              <a:t>ESTADO AMBIENTAL DE LOS RETIROS EN LAS PRINCIPALES QUEBRADAS</a:t>
            </a:r>
            <a:endParaRPr lang="es-ES_tradnl" sz="2400" b="1" dirty="0"/>
          </a:p>
        </p:txBody>
      </p:sp>
      <p:grpSp>
        <p:nvGrpSpPr>
          <p:cNvPr id="9" name="8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45" y="994008"/>
            <a:ext cx="4974982" cy="378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22 Imagen" descr="C:\Users\USUARIO\Desktop\CONV SMAM-PR 4600057133\SIG 2015-2016\ENTREGA feb 24 2016\Mapas Monitoreo 24_02_2016\ICASAP 2015 Parte Inferior.1jpg.jpg"/>
          <p:cNvPicPr/>
          <p:nvPr/>
        </p:nvPicPr>
        <p:blipFill rotWithShape="1">
          <a:blip r:embed="rId4" cstate="print">
            <a:extLst>
              <a:ext uri="{28A0092B-C50C-407E-A947-70E740481C1C}">
                <a14:useLocalDpi xmlns:a14="http://schemas.microsoft.com/office/drawing/2010/main" val="0"/>
              </a:ext>
            </a:extLst>
          </a:blip>
          <a:srcRect l="1458" t="1887" r="1579" b="2037"/>
          <a:stretch/>
        </p:blipFill>
        <p:spPr bwMode="auto">
          <a:xfrm>
            <a:off x="-22641" y="1196753"/>
            <a:ext cx="7371054" cy="5662835"/>
          </a:xfrm>
          <a:prstGeom prst="rect">
            <a:avLst/>
          </a:prstGeom>
          <a:noFill/>
          <a:ln>
            <a:noFill/>
          </a:ln>
          <a:extLst>
            <a:ext uri="{53640926-AAD7-44D8-BBD7-CCE9431645EC}">
              <a14:shadowObscured xmlns:a14="http://schemas.microsoft.com/office/drawing/2010/main"/>
            </a:ext>
          </a:extLst>
        </p:spPr>
      </p:pic>
      <p:pic>
        <p:nvPicPr>
          <p:cNvPr id="24" name="23 Imagen" descr="C:\Users\USUARIO\Desktop\CONV SMAM-PR 4600057133\SIG 2015-2016\ENTREGA feb 24 2016\Mapas Monitoreo 24_02_2016\ICASAP 2015 ParteSuperior.jpg"/>
          <p:cNvPicPr/>
          <p:nvPr/>
        </p:nvPicPr>
        <p:blipFill rotWithShape="1">
          <a:blip r:embed="rId5" cstate="print">
            <a:extLst>
              <a:ext uri="{28A0092B-C50C-407E-A947-70E740481C1C}">
                <a14:useLocalDpi xmlns:a14="http://schemas.microsoft.com/office/drawing/2010/main" val="0"/>
              </a:ext>
            </a:extLst>
          </a:blip>
          <a:srcRect l="1215" t="2201" r="1458" b="1566"/>
          <a:stretch/>
        </p:blipFill>
        <p:spPr bwMode="auto">
          <a:xfrm>
            <a:off x="6300192" y="1196753"/>
            <a:ext cx="2875062" cy="2067744"/>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1 Título"/>
          <p:cNvSpPr>
            <a:spLocks noGrp="1"/>
          </p:cNvSpPr>
          <p:nvPr>
            <p:ph type="ctrTitle"/>
          </p:nvPr>
        </p:nvSpPr>
        <p:spPr>
          <a:xfrm>
            <a:off x="0" y="0"/>
            <a:ext cx="8858312" cy="500065"/>
          </a:xfrm>
        </p:spPr>
        <p:txBody>
          <a:bodyPr>
            <a:normAutofit fontScale="90000"/>
          </a:bodyPr>
          <a:lstStyle/>
          <a:p>
            <a:r>
              <a:rPr lang="es-ES" sz="2400" b="1" dirty="0"/>
              <a:t>ESTADO AMBIENTAL DE LOS RETIROS EN LAS PRINCIPALES QUEBRADAS</a:t>
            </a:r>
            <a:endParaRPr lang="es-ES_tradnl" sz="2400" b="1" dirty="0"/>
          </a:p>
        </p:txBody>
      </p:sp>
      <p:grpSp>
        <p:nvGrpSpPr>
          <p:cNvPr id="9" name="8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 y="457848"/>
            <a:ext cx="5759275" cy="398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24 Imagen"/>
          <p:cNvPicPr/>
          <p:nvPr/>
        </p:nvPicPr>
        <p:blipFill rotWithShape="1">
          <a:blip r:embed="rId4" cstate="print">
            <a:extLst>
              <a:ext uri="{28A0092B-C50C-407E-A947-70E740481C1C}">
                <a14:useLocalDpi xmlns:a14="http://schemas.microsoft.com/office/drawing/2010/main" val="0"/>
              </a:ext>
            </a:extLst>
          </a:blip>
          <a:srcRect r="1545"/>
          <a:stretch/>
        </p:blipFill>
        <p:spPr bwMode="auto">
          <a:xfrm>
            <a:off x="3203848" y="3356992"/>
            <a:ext cx="5940152" cy="3501008"/>
          </a:xfrm>
          <a:prstGeom prst="rect">
            <a:avLst/>
          </a:prstGeom>
          <a:noFill/>
        </p:spPr>
      </p:pic>
    </p:spTree>
    <p:extLst>
      <p:ext uri="{BB962C8B-B14F-4D97-AF65-F5344CB8AC3E}">
        <p14:creationId xmlns:p14="http://schemas.microsoft.com/office/powerpoint/2010/main" val="323218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1 Título"/>
          <p:cNvSpPr>
            <a:spLocks noGrp="1"/>
          </p:cNvSpPr>
          <p:nvPr>
            <p:ph type="ctrTitle"/>
          </p:nvPr>
        </p:nvSpPr>
        <p:spPr>
          <a:xfrm>
            <a:off x="0" y="0"/>
            <a:ext cx="8858312" cy="500065"/>
          </a:xfrm>
        </p:spPr>
        <p:txBody>
          <a:bodyPr>
            <a:normAutofit fontScale="90000"/>
          </a:bodyPr>
          <a:lstStyle/>
          <a:p>
            <a:r>
              <a:rPr lang="es-ES" sz="2400" b="1" dirty="0"/>
              <a:t>ESTADO AMBIENTAL DE LOS RETIROS EN LAS PRINCIPALES QUEBRADAS</a:t>
            </a:r>
            <a:endParaRPr lang="es-ES_tradnl" sz="2400" b="1" dirty="0"/>
          </a:p>
        </p:txBody>
      </p:sp>
      <p:grpSp>
        <p:nvGrpSpPr>
          <p:cNvPr id="9" name="8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665" y="397430"/>
            <a:ext cx="5868870" cy="449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 y="3423619"/>
            <a:ext cx="6646767" cy="346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5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836712"/>
            <a:ext cx="5070574" cy="190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1 Título"/>
          <p:cNvSpPr>
            <a:spLocks noGrp="1"/>
          </p:cNvSpPr>
          <p:nvPr>
            <p:ph type="ctrTitle"/>
          </p:nvPr>
        </p:nvSpPr>
        <p:spPr>
          <a:xfrm>
            <a:off x="0" y="0"/>
            <a:ext cx="8858312" cy="500065"/>
          </a:xfrm>
        </p:spPr>
        <p:txBody>
          <a:bodyPr>
            <a:normAutofit/>
          </a:bodyPr>
          <a:lstStyle/>
          <a:p>
            <a:r>
              <a:rPr lang="es-ES" sz="2400" b="1" dirty="0"/>
              <a:t>ESTADO AMBIENTAL DE LOS HUMEDALES</a:t>
            </a:r>
            <a:endParaRPr lang="es-ES_tradnl" sz="2400" b="1" dirty="0"/>
          </a:p>
        </p:txBody>
      </p:sp>
      <p:grpSp>
        <p:nvGrpSpPr>
          <p:cNvPr id="9" name="8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3059" y="369959"/>
            <a:ext cx="6175226" cy="373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353346"/>
            <a:ext cx="5904656" cy="348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9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righ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2835" y="3573016"/>
            <a:ext cx="3962909" cy="196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1 Título"/>
          <p:cNvSpPr>
            <a:spLocks noGrp="1"/>
          </p:cNvSpPr>
          <p:nvPr>
            <p:ph type="ctrTitle"/>
          </p:nvPr>
        </p:nvSpPr>
        <p:spPr>
          <a:xfrm>
            <a:off x="5292080" y="0"/>
            <a:ext cx="3566232" cy="620688"/>
          </a:xfrm>
        </p:spPr>
        <p:txBody>
          <a:bodyPr>
            <a:normAutofit fontScale="90000"/>
          </a:bodyPr>
          <a:lstStyle/>
          <a:p>
            <a:r>
              <a:rPr lang="es-ES" sz="2400" b="1" dirty="0"/>
              <a:t>ESTADO AMBIENTAL DE LOS HUMEDALES</a:t>
            </a:r>
            <a:endParaRPr lang="es-ES_tradnl" sz="2400" b="1" dirty="0"/>
          </a:p>
        </p:txBody>
      </p:sp>
      <p:grpSp>
        <p:nvGrpSpPr>
          <p:cNvPr id="9" name="8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graphicFrame>
        <p:nvGraphicFramePr>
          <p:cNvPr id="26" name="25 Tabla"/>
          <p:cNvGraphicFramePr>
            <a:graphicFrameLocks noGrp="1"/>
          </p:cNvGraphicFramePr>
          <p:nvPr>
            <p:extLst>
              <p:ext uri="{D42A27DB-BD31-4B8C-83A1-F6EECF244321}">
                <p14:modId xmlns:p14="http://schemas.microsoft.com/office/powerpoint/2010/main" val="3766813317"/>
              </p:ext>
            </p:extLst>
          </p:nvPr>
        </p:nvGraphicFramePr>
        <p:xfrm>
          <a:off x="107505" y="72414"/>
          <a:ext cx="5184575" cy="6785586"/>
        </p:xfrm>
        <a:graphic>
          <a:graphicData uri="http://schemas.openxmlformats.org/drawingml/2006/table">
            <a:tbl>
              <a:tblPr firstRow="1" firstCol="1" bandRow="1"/>
              <a:tblGrid>
                <a:gridCol w="1934003">
                  <a:extLst>
                    <a:ext uri="{9D8B030D-6E8A-4147-A177-3AD203B41FA5}">
                      <a16:colId xmlns:a16="http://schemas.microsoft.com/office/drawing/2014/main" xmlns="" val="20000"/>
                    </a:ext>
                  </a:extLst>
                </a:gridCol>
                <a:gridCol w="1258310">
                  <a:extLst>
                    <a:ext uri="{9D8B030D-6E8A-4147-A177-3AD203B41FA5}">
                      <a16:colId xmlns:a16="http://schemas.microsoft.com/office/drawing/2014/main" xmlns="" val="20001"/>
                    </a:ext>
                  </a:extLst>
                </a:gridCol>
                <a:gridCol w="957053">
                  <a:extLst>
                    <a:ext uri="{9D8B030D-6E8A-4147-A177-3AD203B41FA5}">
                      <a16:colId xmlns:a16="http://schemas.microsoft.com/office/drawing/2014/main" xmlns="" val="20002"/>
                    </a:ext>
                  </a:extLst>
                </a:gridCol>
                <a:gridCol w="1035209">
                  <a:extLst>
                    <a:ext uri="{9D8B030D-6E8A-4147-A177-3AD203B41FA5}">
                      <a16:colId xmlns:a16="http://schemas.microsoft.com/office/drawing/2014/main" xmlns="" val="20003"/>
                    </a:ext>
                  </a:extLst>
                </a:gridCol>
              </a:tblGrid>
              <a:tr h="383119">
                <a:tc>
                  <a:txBody>
                    <a:bodyPr/>
                    <a:lstStyle/>
                    <a:p>
                      <a:pPr algn="ctr">
                        <a:spcAft>
                          <a:spcPts val="0"/>
                        </a:spcAft>
                      </a:pPr>
                      <a:r>
                        <a:rPr lang="es-CO" sz="1100" b="1" dirty="0">
                          <a:solidFill>
                            <a:srgbClr val="000000"/>
                          </a:solidFill>
                          <a:effectLst/>
                          <a:latin typeface="Calibri"/>
                          <a:ea typeface="Times New Roman"/>
                          <a:cs typeface="Arial"/>
                        </a:rPr>
                        <a:t>NOMBRE</a:t>
                      </a:r>
                      <a:endParaRPr lang="es-CO" sz="11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spcAft>
                          <a:spcPts val="0"/>
                        </a:spcAft>
                      </a:pPr>
                      <a:r>
                        <a:rPr lang="es-CO" sz="1100" b="1" dirty="0">
                          <a:solidFill>
                            <a:srgbClr val="000000"/>
                          </a:solidFill>
                          <a:effectLst/>
                          <a:latin typeface="Calibri"/>
                          <a:ea typeface="Times New Roman"/>
                          <a:cs typeface="Arial"/>
                        </a:rPr>
                        <a:t>Ubicación</a:t>
                      </a:r>
                      <a:endParaRPr lang="es-CO" sz="11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spcAft>
                          <a:spcPts val="0"/>
                        </a:spcAft>
                      </a:pPr>
                      <a:r>
                        <a:rPr lang="es-CO" sz="1100" b="1" dirty="0">
                          <a:solidFill>
                            <a:srgbClr val="000000"/>
                          </a:solidFill>
                          <a:effectLst/>
                          <a:latin typeface="Calibri"/>
                          <a:ea typeface="Times New Roman"/>
                          <a:cs typeface="Arial"/>
                        </a:rPr>
                        <a:t>Estado actual</a:t>
                      </a:r>
                      <a:endParaRPr lang="es-CO" sz="11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spcAft>
                          <a:spcPts val="0"/>
                        </a:spcAft>
                      </a:pPr>
                      <a:r>
                        <a:rPr lang="es-CO" sz="1100" b="1" dirty="0">
                          <a:solidFill>
                            <a:srgbClr val="000000"/>
                          </a:solidFill>
                          <a:effectLst/>
                          <a:latin typeface="Calibri"/>
                          <a:ea typeface="Times New Roman"/>
                          <a:cs typeface="Arial"/>
                        </a:rPr>
                        <a:t>Nivel de alerta</a:t>
                      </a:r>
                      <a:endParaRPr lang="es-CO" sz="11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xmlns="" val="10000"/>
                  </a:ext>
                </a:extLst>
              </a:tr>
              <a:tr h="209937">
                <a:tc>
                  <a:txBody>
                    <a:bodyPr/>
                    <a:lstStyle/>
                    <a:p>
                      <a:pPr>
                        <a:spcAft>
                          <a:spcPts val="0"/>
                        </a:spcAft>
                      </a:pPr>
                      <a:r>
                        <a:rPr lang="es-CO" sz="800" b="1" dirty="0">
                          <a:effectLst/>
                          <a:latin typeface="Arial"/>
                          <a:ea typeface="Times New Roman"/>
                        </a:rPr>
                        <a:t>HUMEDAL ASTILLERO. </a:t>
                      </a:r>
                      <a:r>
                        <a:rPr lang="es-CO" sz="800" b="1" dirty="0" err="1">
                          <a:effectLst/>
                          <a:latin typeface="Arial"/>
                          <a:ea typeface="Times New Roman"/>
                        </a:rPr>
                        <a:t>Sit</a:t>
                      </a:r>
                      <a:r>
                        <a:rPr lang="es-CO" sz="800" b="1" dirty="0">
                          <a:effectLst/>
                          <a:latin typeface="Arial"/>
                          <a:ea typeface="Times New Roman"/>
                        </a:rPr>
                        <a:t> 1</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NINGUNO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204954">
                <a:tc>
                  <a:txBody>
                    <a:bodyPr/>
                    <a:lstStyle/>
                    <a:p>
                      <a:pPr>
                        <a:spcAft>
                          <a:spcPts val="0"/>
                        </a:spcAft>
                      </a:pPr>
                      <a:r>
                        <a:rPr lang="es-CO" sz="800" b="1" dirty="0">
                          <a:effectLst/>
                          <a:latin typeface="Arial"/>
                          <a:ea typeface="Times New Roman"/>
                        </a:rPr>
                        <a:t>HUMEDAL </a:t>
                      </a:r>
                      <a:r>
                        <a:rPr lang="es-CO" sz="800" b="1" dirty="0" err="1">
                          <a:effectLst/>
                          <a:latin typeface="Arial"/>
                          <a:ea typeface="Times New Roman"/>
                        </a:rPr>
                        <a:t>YARUMALITO</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Regular</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136079">
                <a:tc>
                  <a:txBody>
                    <a:bodyPr/>
                    <a:lstStyle/>
                    <a:p>
                      <a:pPr>
                        <a:spcAft>
                          <a:spcPts val="0"/>
                        </a:spcAft>
                      </a:pPr>
                      <a:r>
                        <a:rPr lang="es-CO" sz="800" b="1" dirty="0">
                          <a:effectLst/>
                          <a:latin typeface="Arial"/>
                          <a:ea typeface="Times New Roman"/>
                        </a:rPr>
                        <a:t>HUMEDAL 1 BARCINO</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Regular</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a:effectLst/>
                          <a:latin typeface="Arial"/>
                          <a:ea typeface="Times New Roman"/>
                        </a:rPr>
                        <a:t>BAJO</a:t>
                      </a:r>
                      <a:endParaRPr lang="es-CO" sz="8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10003"/>
                  </a:ext>
                </a:extLst>
              </a:tr>
              <a:tr h="194986">
                <a:tc>
                  <a:txBody>
                    <a:bodyPr/>
                    <a:lstStyle/>
                    <a:p>
                      <a:pPr>
                        <a:spcAft>
                          <a:spcPts val="0"/>
                        </a:spcAft>
                      </a:pPr>
                      <a:r>
                        <a:rPr lang="es-CO" sz="800" b="1" dirty="0">
                          <a:effectLst/>
                          <a:latin typeface="Arial"/>
                          <a:ea typeface="Times New Roman"/>
                        </a:rPr>
                        <a:t>HUMEDAL LA VERDE</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BAJO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10004"/>
                  </a:ext>
                </a:extLst>
              </a:tr>
              <a:tr h="191870">
                <a:tc>
                  <a:txBody>
                    <a:bodyPr/>
                    <a:lstStyle/>
                    <a:p>
                      <a:pPr>
                        <a:spcAft>
                          <a:spcPts val="0"/>
                        </a:spcAft>
                      </a:pPr>
                      <a:r>
                        <a:rPr lang="es-CO" sz="800" b="1" dirty="0">
                          <a:effectLst/>
                          <a:latin typeface="Arial"/>
                          <a:ea typeface="Times New Roman"/>
                        </a:rPr>
                        <a:t>HUMEDAL 1 LA FLORIDA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a:effectLst/>
                          <a:latin typeface="Arial"/>
                          <a:ea typeface="Times New Roman"/>
                        </a:rPr>
                        <a:t>MEDIO</a:t>
                      </a:r>
                      <a:endParaRPr lang="es-CO" sz="8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5"/>
                  </a:ext>
                </a:extLst>
              </a:tr>
              <a:tr h="136079">
                <a:tc>
                  <a:txBody>
                    <a:bodyPr/>
                    <a:lstStyle/>
                    <a:p>
                      <a:pPr>
                        <a:spcAft>
                          <a:spcPts val="0"/>
                        </a:spcAft>
                      </a:pPr>
                      <a:r>
                        <a:rPr lang="es-CO" sz="800" b="1" dirty="0">
                          <a:effectLst/>
                          <a:latin typeface="Arial"/>
                          <a:ea typeface="Times New Roman"/>
                        </a:rPr>
                        <a:t>HUMEDAL 2 LA FLORIDA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a:effectLst/>
                          <a:latin typeface="Arial"/>
                          <a:ea typeface="Times New Roman"/>
                        </a:rPr>
                        <a:t>Zona Rural</a:t>
                      </a:r>
                      <a:endParaRPr lang="es-CO" sz="7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r h="136079">
                <a:tc>
                  <a:txBody>
                    <a:bodyPr/>
                    <a:lstStyle/>
                    <a:p>
                      <a:pPr>
                        <a:spcAft>
                          <a:spcPts val="0"/>
                        </a:spcAft>
                      </a:pPr>
                      <a:r>
                        <a:rPr lang="es-CO" sz="800" b="1" dirty="0">
                          <a:effectLst/>
                          <a:latin typeface="Arial"/>
                          <a:ea typeface="Times New Roman"/>
                        </a:rPr>
                        <a:t>HUMEDAL 1 ZORRITA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Regular</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7"/>
                  </a:ext>
                </a:extLst>
              </a:tr>
              <a:tr h="136079">
                <a:tc>
                  <a:txBody>
                    <a:bodyPr/>
                    <a:lstStyle/>
                    <a:p>
                      <a:pPr>
                        <a:spcAft>
                          <a:spcPts val="0"/>
                        </a:spcAft>
                      </a:pPr>
                      <a:r>
                        <a:rPr lang="es-CO" sz="800" b="1" dirty="0">
                          <a:effectLst/>
                          <a:latin typeface="Arial"/>
                          <a:ea typeface="Times New Roman"/>
                        </a:rPr>
                        <a:t>HUMEDAL LA LAGUNA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a:effectLst/>
                          <a:latin typeface="Arial"/>
                          <a:ea typeface="Times New Roman"/>
                        </a:rPr>
                        <a:t>Zona Rural</a:t>
                      </a:r>
                      <a:endParaRPr lang="es-CO" sz="7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NINGUNO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r h="161346">
                <a:tc>
                  <a:txBody>
                    <a:bodyPr/>
                    <a:lstStyle/>
                    <a:p>
                      <a:pPr>
                        <a:spcAft>
                          <a:spcPts val="0"/>
                        </a:spcAft>
                      </a:pPr>
                      <a:r>
                        <a:rPr lang="es-CO" sz="800" b="1" dirty="0">
                          <a:effectLst/>
                          <a:latin typeface="Arial"/>
                          <a:ea typeface="Times New Roman"/>
                        </a:rPr>
                        <a:t>LAGUNILLA 1 SILENCIO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9"/>
                  </a:ext>
                </a:extLst>
              </a:tr>
              <a:tr h="136079">
                <a:tc>
                  <a:txBody>
                    <a:bodyPr/>
                    <a:lstStyle/>
                    <a:p>
                      <a:pPr>
                        <a:spcAft>
                          <a:spcPts val="0"/>
                        </a:spcAft>
                      </a:pPr>
                      <a:r>
                        <a:rPr lang="es-CO" sz="800" b="1" dirty="0">
                          <a:effectLst/>
                          <a:latin typeface="Arial"/>
                          <a:ea typeface="Times New Roman"/>
                        </a:rPr>
                        <a:t>LAGUNILLA 2 SILENCIO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0"/>
                  </a:ext>
                </a:extLst>
              </a:tr>
              <a:tr h="160102">
                <a:tc>
                  <a:txBody>
                    <a:bodyPr/>
                    <a:lstStyle/>
                    <a:p>
                      <a:pPr>
                        <a:spcAft>
                          <a:spcPts val="0"/>
                        </a:spcAft>
                      </a:pPr>
                      <a:r>
                        <a:rPr lang="es-CO" sz="800" b="1" dirty="0">
                          <a:effectLst/>
                          <a:latin typeface="Arial"/>
                          <a:ea typeface="Times New Roman"/>
                        </a:rPr>
                        <a:t>LAGUNILLA 3 SILENCIO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a:effectLst/>
                          <a:latin typeface="Arial"/>
                          <a:ea typeface="Times New Roman"/>
                        </a:rPr>
                        <a:t>MEDIO</a:t>
                      </a:r>
                      <a:endParaRPr lang="es-CO" sz="8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1"/>
                  </a:ext>
                </a:extLst>
              </a:tr>
              <a:tr h="136079">
                <a:tc>
                  <a:txBody>
                    <a:bodyPr/>
                    <a:lstStyle/>
                    <a:p>
                      <a:pPr>
                        <a:spcAft>
                          <a:spcPts val="0"/>
                        </a:spcAft>
                      </a:pPr>
                      <a:r>
                        <a:rPr lang="es-CO" sz="800" b="1" dirty="0">
                          <a:effectLst/>
                          <a:latin typeface="Arial"/>
                          <a:ea typeface="Times New Roman"/>
                        </a:rPr>
                        <a:t>LAGUNILLA 4 SILENCIO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a:effectLst/>
                          <a:latin typeface="Arial"/>
                          <a:ea typeface="Times New Roman"/>
                        </a:rPr>
                        <a:t>Zona Rural</a:t>
                      </a:r>
                      <a:endParaRPr lang="es-CO" sz="7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a:effectLst/>
                          <a:latin typeface="Arial"/>
                          <a:ea typeface="Times New Roman"/>
                        </a:rPr>
                        <a:t>MEDIO</a:t>
                      </a:r>
                      <a:endParaRPr lang="es-CO" sz="8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2"/>
                  </a:ext>
                </a:extLst>
              </a:tr>
              <a:tr h="272158">
                <a:tc>
                  <a:txBody>
                    <a:bodyPr/>
                    <a:lstStyle/>
                    <a:p>
                      <a:pPr>
                        <a:spcAft>
                          <a:spcPts val="0"/>
                        </a:spcAft>
                      </a:pPr>
                      <a:r>
                        <a:rPr lang="es-CO" sz="800" b="1" dirty="0">
                          <a:effectLst/>
                          <a:latin typeface="Arial"/>
                          <a:ea typeface="Times New Roman"/>
                        </a:rPr>
                        <a:t>ÁREA PROCESO </a:t>
                      </a:r>
                      <a:r>
                        <a:rPr lang="es-CO" sz="800" b="1" dirty="0" err="1">
                          <a:effectLst/>
                          <a:latin typeface="Arial"/>
                          <a:ea typeface="Times New Roman"/>
                        </a:rPr>
                        <a:t>TURBIDIZACIÓN</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BAJO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10013"/>
                  </a:ext>
                </a:extLst>
              </a:tr>
              <a:tr h="272158">
                <a:tc>
                  <a:txBody>
                    <a:bodyPr/>
                    <a:lstStyle/>
                    <a:p>
                      <a:pPr>
                        <a:spcAft>
                          <a:spcPts val="0"/>
                        </a:spcAft>
                      </a:pPr>
                      <a:r>
                        <a:rPr lang="es-CO" sz="800" b="1" dirty="0">
                          <a:effectLst/>
                          <a:latin typeface="Arial"/>
                          <a:ea typeface="Times New Roman"/>
                        </a:rPr>
                        <a:t>ÁREA PROCESO </a:t>
                      </a:r>
                      <a:r>
                        <a:rPr lang="es-CO" sz="800" b="1" dirty="0" err="1">
                          <a:effectLst/>
                          <a:latin typeface="Arial"/>
                          <a:ea typeface="Times New Roman"/>
                        </a:rPr>
                        <a:t>TURBIDIZACIÓN</a:t>
                      </a:r>
                      <a:r>
                        <a:rPr lang="es-CO" sz="800" b="1" dirty="0">
                          <a:effectLst/>
                          <a:latin typeface="Arial"/>
                          <a:ea typeface="Times New Roman"/>
                        </a:rPr>
                        <a:t> 2</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a:effectLst/>
                          <a:latin typeface="Arial"/>
                          <a:ea typeface="Times New Roman"/>
                        </a:rPr>
                        <a:t>BAJO</a:t>
                      </a:r>
                      <a:endParaRPr lang="es-CO" sz="80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10014"/>
                  </a:ext>
                </a:extLst>
              </a:tr>
              <a:tr h="272158">
                <a:tc>
                  <a:txBody>
                    <a:bodyPr/>
                    <a:lstStyle/>
                    <a:p>
                      <a:pPr>
                        <a:spcAft>
                          <a:spcPts val="0"/>
                        </a:spcAft>
                      </a:pPr>
                      <a:r>
                        <a:rPr lang="es-CO" sz="800" b="1" dirty="0">
                          <a:effectLst/>
                          <a:latin typeface="Arial"/>
                          <a:ea typeface="Times New Roman"/>
                        </a:rPr>
                        <a:t>ÁREA PROCESO </a:t>
                      </a:r>
                      <a:r>
                        <a:rPr lang="es-CO" sz="800" b="1" dirty="0" err="1">
                          <a:effectLst/>
                          <a:latin typeface="Arial"/>
                          <a:ea typeface="Times New Roman"/>
                        </a:rPr>
                        <a:t>TURBIDIZACIÓN</a:t>
                      </a:r>
                      <a:r>
                        <a:rPr lang="es-CO" sz="800" b="1" dirty="0">
                          <a:effectLst/>
                          <a:latin typeface="Arial"/>
                          <a:ea typeface="Times New Roman"/>
                        </a:rPr>
                        <a:t> 3</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BAJO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10015"/>
                  </a:ext>
                </a:extLst>
              </a:tr>
              <a:tr h="176298">
                <a:tc>
                  <a:txBody>
                    <a:bodyPr/>
                    <a:lstStyle/>
                    <a:p>
                      <a:pPr>
                        <a:spcAft>
                          <a:spcPts val="0"/>
                        </a:spcAft>
                      </a:pPr>
                      <a:r>
                        <a:rPr lang="es-CO" sz="800" b="1" dirty="0">
                          <a:effectLst/>
                          <a:latin typeface="Arial"/>
                          <a:ea typeface="Times New Roman"/>
                        </a:rPr>
                        <a:t>HUMEDAL ALTA MANGUALA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NINGUNO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6"/>
                  </a:ext>
                </a:extLst>
              </a:tr>
              <a:tr h="146395">
                <a:tc>
                  <a:txBody>
                    <a:bodyPr/>
                    <a:lstStyle/>
                    <a:p>
                      <a:pPr>
                        <a:spcAft>
                          <a:spcPts val="0"/>
                        </a:spcAft>
                      </a:pPr>
                      <a:r>
                        <a:rPr lang="es-CO" sz="800" b="1" dirty="0">
                          <a:effectLst/>
                          <a:latin typeface="Arial"/>
                          <a:ea typeface="Times New Roman"/>
                        </a:rPr>
                        <a:t>HUMEDAL </a:t>
                      </a:r>
                      <a:r>
                        <a:rPr lang="es-CO" sz="800" b="1" dirty="0" err="1">
                          <a:effectLst/>
                          <a:latin typeface="Arial"/>
                          <a:ea typeface="Times New Roman"/>
                        </a:rPr>
                        <a:t>LIMONA</a:t>
                      </a:r>
                      <a:r>
                        <a:rPr lang="es-CO" sz="800" b="1" dirty="0">
                          <a:effectLst/>
                          <a:latin typeface="Arial"/>
                          <a:ea typeface="Times New Roman"/>
                        </a:rPr>
                        <a:t> MEDIA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10017"/>
                  </a:ext>
                </a:extLst>
              </a:tr>
              <a:tr h="183773">
                <a:tc>
                  <a:txBody>
                    <a:bodyPr/>
                    <a:lstStyle/>
                    <a:p>
                      <a:pPr>
                        <a:spcAft>
                          <a:spcPts val="0"/>
                        </a:spcAft>
                      </a:pPr>
                      <a:r>
                        <a:rPr lang="es-CO" sz="800" b="1" dirty="0">
                          <a:effectLst/>
                          <a:latin typeface="Arial"/>
                          <a:ea typeface="Times New Roman"/>
                        </a:rPr>
                        <a:t>HUMEDAL 2 EN BARCINO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Regular</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8"/>
                  </a:ext>
                </a:extLst>
              </a:tr>
              <a:tr h="272158">
                <a:tc>
                  <a:txBody>
                    <a:bodyPr/>
                    <a:lstStyle/>
                    <a:p>
                      <a:pPr>
                        <a:spcAft>
                          <a:spcPts val="0"/>
                        </a:spcAft>
                      </a:pPr>
                      <a:r>
                        <a:rPr lang="es-CO" sz="800" b="1" dirty="0">
                          <a:effectLst/>
                          <a:latin typeface="Arial"/>
                          <a:ea typeface="Times New Roman"/>
                        </a:rPr>
                        <a:t>HUMEDAL 2 ZORRITA </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Malo, casi destruido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MEDIO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9"/>
                  </a:ext>
                </a:extLst>
              </a:tr>
              <a:tr h="272158">
                <a:tc>
                  <a:txBody>
                    <a:bodyPr/>
                    <a:lstStyle/>
                    <a:p>
                      <a:pPr>
                        <a:spcAft>
                          <a:spcPts val="0"/>
                        </a:spcAft>
                      </a:pPr>
                      <a:r>
                        <a:rPr lang="es-CO" sz="800" b="1" dirty="0">
                          <a:effectLst/>
                          <a:latin typeface="Arial"/>
                          <a:ea typeface="Times New Roman"/>
                        </a:rPr>
                        <a:t>HUMEDAL 1 GUINEÍTA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Destruido o inexistente</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0"/>
                  </a:ext>
                </a:extLst>
              </a:tr>
              <a:tr h="272158">
                <a:tc>
                  <a:txBody>
                    <a:bodyPr/>
                    <a:lstStyle/>
                    <a:p>
                      <a:pPr>
                        <a:spcAft>
                          <a:spcPts val="0"/>
                        </a:spcAft>
                      </a:pPr>
                      <a:r>
                        <a:rPr lang="es-CO" sz="800" b="1" dirty="0">
                          <a:effectLst/>
                          <a:latin typeface="Arial"/>
                          <a:ea typeface="Times New Roman"/>
                        </a:rPr>
                        <a:t>HUMEDAL 2 GUINEÍTA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Destruido o inexistente</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1"/>
                  </a:ext>
                </a:extLst>
              </a:tr>
              <a:tr h="272158">
                <a:tc>
                  <a:txBody>
                    <a:bodyPr/>
                    <a:lstStyle/>
                    <a:p>
                      <a:pPr>
                        <a:spcAft>
                          <a:spcPts val="0"/>
                        </a:spcAft>
                      </a:pPr>
                      <a:r>
                        <a:rPr lang="es-CO" sz="800" b="1" dirty="0">
                          <a:effectLst/>
                          <a:latin typeface="Arial"/>
                          <a:ea typeface="Times New Roman"/>
                        </a:rPr>
                        <a:t>Humedal IGLESIA - </a:t>
                      </a:r>
                      <a:r>
                        <a:rPr lang="es-CO" sz="800" b="1" dirty="0" err="1">
                          <a:effectLst/>
                          <a:latin typeface="Arial"/>
                          <a:ea typeface="Times New Roman"/>
                        </a:rPr>
                        <a:t>Sit</a:t>
                      </a:r>
                      <a:r>
                        <a:rPr lang="es-CO" sz="800" b="1" dirty="0">
                          <a:effectLst/>
                          <a:latin typeface="Arial"/>
                          <a:ea typeface="Times New Roman"/>
                        </a:rPr>
                        <a:t> 3</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2"/>
                  </a:ext>
                </a:extLst>
              </a:tr>
              <a:tr h="272158">
                <a:tc>
                  <a:txBody>
                    <a:bodyPr/>
                    <a:lstStyle/>
                    <a:p>
                      <a:pPr>
                        <a:spcAft>
                          <a:spcPts val="0"/>
                        </a:spcAft>
                      </a:pPr>
                      <a:r>
                        <a:rPr lang="es-CO" sz="800" b="1" dirty="0">
                          <a:effectLst/>
                          <a:latin typeface="Arial"/>
                          <a:ea typeface="Times New Roman"/>
                        </a:rPr>
                        <a:t>HUMEDAL 3 GUINEÍTA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solidFill>
                            <a:srgbClr val="000000"/>
                          </a:solidFill>
                          <a:effectLst/>
                          <a:latin typeface="Arial"/>
                          <a:ea typeface="Times New Roman"/>
                        </a:rPr>
                        <a:t>Destruido o inexistente</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3"/>
                  </a:ext>
                </a:extLst>
              </a:tr>
              <a:tr h="272158">
                <a:tc>
                  <a:txBody>
                    <a:bodyPr/>
                    <a:lstStyle/>
                    <a:p>
                      <a:pPr>
                        <a:spcAft>
                          <a:spcPts val="0"/>
                        </a:spcAft>
                      </a:pPr>
                      <a:r>
                        <a:rPr lang="es-CO" sz="800" b="1" dirty="0">
                          <a:effectLst/>
                          <a:latin typeface="Arial"/>
                          <a:ea typeface="Times New Roman"/>
                        </a:rPr>
                        <a:t>HUMEDAL GUINEA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10024"/>
                  </a:ext>
                </a:extLst>
              </a:tr>
              <a:tr h="272158">
                <a:tc>
                  <a:txBody>
                    <a:bodyPr/>
                    <a:lstStyle/>
                    <a:p>
                      <a:pPr>
                        <a:spcAft>
                          <a:spcPts val="0"/>
                        </a:spcAft>
                      </a:pPr>
                      <a:r>
                        <a:rPr lang="es-CO" sz="800" b="1" dirty="0">
                          <a:effectLst/>
                          <a:latin typeface="Arial"/>
                          <a:ea typeface="Times New Roman"/>
                        </a:rPr>
                        <a:t>HUMEDAL 2 AFLUENTE GUINEA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10025"/>
                  </a:ext>
                </a:extLst>
              </a:tr>
              <a:tr h="272158">
                <a:tc>
                  <a:txBody>
                    <a:bodyPr/>
                    <a:lstStyle/>
                    <a:p>
                      <a:pPr>
                        <a:spcAft>
                          <a:spcPts val="0"/>
                        </a:spcAft>
                      </a:pPr>
                      <a:r>
                        <a:rPr lang="es-CO" sz="800" b="1" dirty="0">
                          <a:effectLst/>
                          <a:latin typeface="Arial"/>
                          <a:ea typeface="Times New Roman"/>
                        </a:rPr>
                        <a:t>HUMEDAL 1 AFLUENTE GUINEA</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10026"/>
                  </a:ext>
                </a:extLst>
              </a:tr>
              <a:tr h="136079">
                <a:tc>
                  <a:txBody>
                    <a:bodyPr/>
                    <a:lstStyle/>
                    <a:p>
                      <a:pPr>
                        <a:spcAft>
                          <a:spcPts val="0"/>
                        </a:spcAft>
                      </a:pPr>
                      <a:r>
                        <a:rPr lang="es-CO" sz="800" b="1" dirty="0">
                          <a:effectLst/>
                          <a:latin typeface="Arial"/>
                          <a:ea typeface="Times New Roman"/>
                        </a:rPr>
                        <a:t>HUMEDAL ASTILLEROS </a:t>
                      </a:r>
                      <a:r>
                        <a:rPr lang="es-CO" sz="800" b="1" dirty="0" err="1">
                          <a:effectLst/>
                          <a:latin typeface="Arial"/>
                          <a:ea typeface="Times New Roman"/>
                        </a:rPr>
                        <a:t>Sit</a:t>
                      </a:r>
                      <a:r>
                        <a:rPr lang="es-CO" sz="800" b="1" dirty="0">
                          <a:effectLst/>
                          <a:latin typeface="Arial"/>
                          <a:ea typeface="Times New Roman"/>
                        </a:rPr>
                        <a:t> 2</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Rural</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Bueno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effectLst/>
                          <a:latin typeface="Arial"/>
                          <a:ea typeface="Times New Roman"/>
                        </a:rPr>
                        <a:t>NINGUNO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27"/>
                  </a:ext>
                </a:extLst>
              </a:tr>
              <a:tr h="272158">
                <a:tc>
                  <a:txBody>
                    <a:bodyPr/>
                    <a:lstStyle/>
                    <a:p>
                      <a:pPr>
                        <a:spcAft>
                          <a:spcPts val="0"/>
                        </a:spcAft>
                      </a:pPr>
                      <a:r>
                        <a:rPr lang="es-CO" sz="800" b="1" dirty="0">
                          <a:effectLst/>
                          <a:latin typeface="Arial"/>
                          <a:ea typeface="Times New Roman"/>
                        </a:rPr>
                        <a:t>Humedal IGLESIA - </a:t>
                      </a:r>
                      <a:r>
                        <a:rPr lang="es-CO" sz="800" b="1" dirty="0" err="1">
                          <a:effectLst/>
                          <a:latin typeface="Arial"/>
                          <a:ea typeface="Times New Roman"/>
                        </a:rPr>
                        <a:t>Sit</a:t>
                      </a:r>
                      <a:r>
                        <a:rPr lang="es-CO" sz="800" b="1" dirty="0">
                          <a:effectLst/>
                          <a:latin typeface="Arial"/>
                          <a:ea typeface="Times New Roman"/>
                        </a:rPr>
                        <a:t> 4</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8"/>
                  </a:ext>
                </a:extLst>
              </a:tr>
              <a:tr h="272158">
                <a:tc>
                  <a:txBody>
                    <a:bodyPr/>
                    <a:lstStyle/>
                    <a:p>
                      <a:pPr>
                        <a:spcAft>
                          <a:spcPts val="0"/>
                        </a:spcAft>
                      </a:pPr>
                      <a:r>
                        <a:rPr lang="es-CO" sz="800" b="1" dirty="0">
                          <a:effectLst/>
                          <a:latin typeface="Arial"/>
                          <a:ea typeface="Times New Roman"/>
                        </a:rPr>
                        <a:t>Humedal IGLESIA - </a:t>
                      </a:r>
                      <a:r>
                        <a:rPr lang="es-CO" sz="800" b="1" dirty="0" err="1">
                          <a:effectLst/>
                          <a:latin typeface="Arial"/>
                          <a:ea typeface="Times New Roman"/>
                        </a:rPr>
                        <a:t>Sit</a:t>
                      </a:r>
                      <a:r>
                        <a:rPr lang="es-CO" sz="800" b="1" dirty="0">
                          <a:effectLst/>
                          <a:latin typeface="Arial"/>
                          <a:ea typeface="Times New Roman"/>
                        </a:rPr>
                        <a:t> 1</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29"/>
                  </a:ext>
                </a:extLst>
              </a:tr>
              <a:tr h="282199">
                <a:tc>
                  <a:txBody>
                    <a:bodyPr/>
                    <a:lstStyle/>
                    <a:p>
                      <a:pPr>
                        <a:spcAft>
                          <a:spcPts val="0"/>
                        </a:spcAft>
                      </a:pPr>
                      <a:r>
                        <a:rPr lang="es-CO" sz="800" b="1" dirty="0">
                          <a:effectLst/>
                          <a:latin typeface="Arial"/>
                          <a:ea typeface="Times New Roman"/>
                        </a:rPr>
                        <a:t>Humedal IGLESIA - </a:t>
                      </a:r>
                      <a:r>
                        <a:rPr lang="es-CO" sz="800" b="1" dirty="0" err="1">
                          <a:effectLst/>
                          <a:latin typeface="Arial"/>
                          <a:ea typeface="Times New Roman"/>
                        </a:rPr>
                        <a:t>Sit</a:t>
                      </a:r>
                      <a:r>
                        <a:rPr lang="es-CO" sz="800" b="1" dirty="0">
                          <a:effectLst/>
                          <a:latin typeface="Arial"/>
                          <a:ea typeface="Times New Roman"/>
                        </a:rPr>
                        <a:t> 2</a:t>
                      </a:r>
                      <a:endParaRPr lang="es-CO" sz="800" b="1"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700" dirty="0">
                          <a:effectLst/>
                          <a:latin typeface="Arial"/>
                          <a:ea typeface="Times New Roman"/>
                        </a:rPr>
                        <a:t>Zona de expansión urbana</a:t>
                      </a:r>
                      <a:endParaRPr lang="es-CO" sz="7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dirty="0">
                          <a:effectLst/>
                          <a:latin typeface="Arial"/>
                          <a:ea typeface="Times New Roman"/>
                        </a:rPr>
                        <a:t>Malo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800" b="1" dirty="0">
                          <a:solidFill>
                            <a:srgbClr val="000000"/>
                          </a:solidFill>
                          <a:effectLst/>
                          <a:latin typeface="Arial"/>
                          <a:ea typeface="Times New Roman"/>
                        </a:rPr>
                        <a:t>MUY ALTO</a:t>
                      </a:r>
                      <a:endParaRPr lang="es-CO" sz="800" dirty="0">
                        <a:effectLst/>
                        <a:latin typeface="Times New Roman"/>
                        <a:ea typeface="Times New Roman"/>
                      </a:endParaRPr>
                    </a:p>
                  </a:txBody>
                  <a:tcPr marL="29302" marR="29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30"/>
                  </a:ext>
                </a:extLst>
              </a:tr>
            </a:tbl>
          </a:graphicData>
        </a:graphic>
      </p:graphicFrame>
      <p:graphicFrame>
        <p:nvGraphicFramePr>
          <p:cNvPr id="27" name="26 Tabla"/>
          <p:cNvGraphicFramePr>
            <a:graphicFrameLocks noGrp="1"/>
          </p:cNvGraphicFramePr>
          <p:nvPr>
            <p:extLst>
              <p:ext uri="{D42A27DB-BD31-4B8C-83A1-F6EECF244321}">
                <p14:modId xmlns:p14="http://schemas.microsoft.com/office/powerpoint/2010/main" val="1647854337"/>
              </p:ext>
            </p:extLst>
          </p:nvPr>
        </p:nvGraphicFramePr>
        <p:xfrm>
          <a:off x="5364088" y="1196752"/>
          <a:ext cx="3721620" cy="648072"/>
        </p:xfrm>
        <a:graphic>
          <a:graphicData uri="http://schemas.openxmlformats.org/drawingml/2006/table">
            <a:tbl>
              <a:tblPr firstRow="1" firstCol="1" bandRow="1"/>
              <a:tblGrid>
                <a:gridCol w="744324">
                  <a:extLst>
                    <a:ext uri="{9D8B030D-6E8A-4147-A177-3AD203B41FA5}">
                      <a16:colId xmlns:a16="http://schemas.microsoft.com/office/drawing/2014/main" xmlns="" val="20000"/>
                    </a:ext>
                  </a:extLst>
                </a:gridCol>
                <a:gridCol w="744324">
                  <a:extLst>
                    <a:ext uri="{9D8B030D-6E8A-4147-A177-3AD203B41FA5}">
                      <a16:colId xmlns:a16="http://schemas.microsoft.com/office/drawing/2014/main" xmlns="" val="20001"/>
                    </a:ext>
                  </a:extLst>
                </a:gridCol>
                <a:gridCol w="744324">
                  <a:extLst>
                    <a:ext uri="{9D8B030D-6E8A-4147-A177-3AD203B41FA5}">
                      <a16:colId xmlns:a16="http://schemas.microsoft.com/office/drawing/2014/main" xmlns="" val="20002"/>
                    </a:ext>
                  </a:extLst>
                </a:gridCol>
                <a:gridCol w="744324">
                  <a:extLst>
                    <a:ext uri="{9D8B030D-6E8A-4147-A177-3AD203B41FA5}">
                      <a16:colId xmlns:a16="http://schemas.microsoft.com/office/drawing/2014/main" xmlns="" val="20003"/>
                    </a:ext>
                  </a:extLst>
                </a:gridCol>
                <a:gridCol w="744324">
                  <a:extLst>
                    <a:ext uri="{9D8B030D-6E8A-4147-A177-3AD203B41FA5}">
                      <a16:colId xmlns:a16="http://schemas.microsoft.com/office/drawing/2014/main" xmlns="" val="20004"/>
                    </a:ext>
                  </a:extLst>
                </a:gridCol>
              </a:tblGrid>
              <a:tr h="432048">
                <a:tc gridSpan="5">
                  <a:txBody>
                    <a:bodyPr/>
                    <a:lstStyle/>
                    <a:p>
                      <a:pPr algn="ctr">
                        <a:lnSpc>
                          <a:spcPct val="115000"/>
                        </a:lnSpc>
                        <a:spcAft>
                          <a:spcPts val="0"/>
                        </a:spcAft>
                      </a:pPr>
                      <a:r>
                        <a:rPr lang="es-CO" sz="900" b="1" dirty="0">
                          <a:effectLst/>
                          <a:latin typeface="Arial"/>
                          <a:ea typeface="Times New Roman"/>
                        </a:rPr>
                        <a:t>COLOR DE ALERTA PARA EL ESTADO DE RIESGO DE HUMEDALES EN SAP</a:t>
                      </a:r>
                      <a:endParaRPr lang="es-CO"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216024">
                <a:tc>
                  <a:txBody>
                    <a:bodyPr/>
                    <a:lstStyle/>
                    <a:p>
                      <a:pPr algn="ctr">
                        <a:lnSpc>
                          <a:spcPct val="115000"/>
                        </a:lnSpc>
                        <a:spcAft>
                          <a:spcPts val="0"/>
                        </a:spcAft>
                      </a:pPr>
                      <a:r>
                        <a:rPr lang="es-CO" sz="900" b="1" dirty="0">
                          <a:effectLst/>
                          <a:latin typeface="Arial"/>
                          <a:ea typeface="Times New Roman"/>
                        </a:rPr>
                        <a:t>NINGUNO</a:t>
                      </a:r>
                      <a:endParaRPr lang="es-CO"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s-CO" sz="900" b="1" dirty="0">
                          <a:effectLst/>
                          <a:latin typeface="Arial"/>
                          <a:ea typeface="Times New Roman"/>
                        </a:rPr>
                        <a:t>BAJO</a:t>
                      </a:r>
                      <a:endParaRPr lang="es-CO"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0"/>
                        </a:spcAft>
                      </a:pPr>
                      <a:r>
                        <a:rPr lang="es-CO" sz="900" b="1" dirty="0">
                          <a:effectLst/>
                          <a:latin typeface="Arial"/>
                          <a:ea typeface="Times New Roman"/>
                        </a:rPr>
                        <a:t>MEDIO</a:t>
                      </a:r>
                      <a:endParaRPr lang="es-CO"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b="1">
                          <a:effectLst/>
                          <a:latin typeface="Arial"/>
                          <a:ea typeface="Times New Roman"/>
                        </a:rPr>
                        <a:t>ALTO</a:t>
                      </a:r>
                      <a:endParaRPr lang="es-CO"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a:lnSpc>
                          <a:spcPct val="115000"/>
                        </a:lnSpc>
                        <a:spcAft>
                          <a:spcPts val="0"/>
                        </a:spcAft>
                      </a:pPr>
                      <a:r>
                        <a:rPr lang="es-CO" sz="900" b="1" dirty="0">
                          <a:effectLst/>
                          <a:latin typeface="Arial"/>
                          <a:ea typeface="Times New Roman"/>
                        </a:rPr>
                        <a:t>MUY ALTO</a:t>
                      </a:r>
                      <a:endParaRPr lang="es-CO"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5843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ESTADO AMBIENTAL DEL SUELO</a:t>
            </a:r>
            <a:endParaRPr lang="es-ES_tradnl" sz="3600" b="1" dirty="0"/>
          </a:p>
        </p:txBody>
      </p:sp>
      <p:sp>
        <p:nvSpPr>
          <p:cNvPr id="3" name="2 Subtítulo"/>
          <p:cNvSpPr>
            <a:spLocks noGrp="1"/>
          </p:cNvSpPr>
          <p:nvPr>
            <p:ph type="subTitle" idx="1"/>
          </p:nvPr>
        </p:nvSpPr>
        <p:spPr>
          <a:xfrm>
            <a:off x="142844" y="714356"/>
            <a:ext cx="8858312" cy="5143536"/>
          </a:xfrm>
        </p:spPr>
        <p:txBody>
          <a:bodyPr>
            <a:normAutofit/>
          </a:bodyPr>
          <a:lstStyle/>
          <a:p>
            <a:pPr algn="just"/>
            <a:r>
              <a:rPr lang="es-ES" sz="2000" b="1" dirty="0">
                <a:solidFill>
                  <a:schemeClr val="tx1"/>
                </a:solidFill>
              </a:rPr>
              <a:t>ESTUDIOS LOCALES QUE ABORDAN EL TEMA:</a:t>
            </a:r>
          </a:p>
          <a:p>
            <a:pPr marL="342900" indent="-342900" algn="just">
              <a:buFont typeface="+mj-lt"/>
              <a:buAutoNum type="arabicPeriod"/>
            </a:pPr>
            <a:r>
              <a:rPr lang="es-ES" sz="1600" b="1" dirty="0">
                <a:solidFill>
                  <a:schemeClr val="tx1"/>
                </a:solidFill>
              </a:rPr>
              <a:t>Agenda Ambiental Local – 2007 </a:t>
            </a:r>
            <a:r>
              <a:rPr lang="es-ES" sz="1600" b="1" dirty="0">
                <a:solidFill>
                  <a:srgbClr val="00B050"/>
                </a:solidFill>
              </a:rPr>
              <a:t>(desarrollo de la agenda ambiental) – PPP. Actualizado a 2016</a:t>
            </a:r>
          </a:p>
          <a:p>
            <a:pPr marL="342900" indent="-342900" algn="just">
              <a:buFont typeface="+mj-lt"/>
              <a:buAutoNum type="arabicPeriod"/>
            </a:pPr>
            <a:r>
              <a:rPr lang="es-ES" sz="1600" b="1" dirty="0">
                <a:solidFill>
                  <a:schemeClr val="tx1"/>
                </a:solidFill>
              </a:rPr>
              <a:t>Monitoreo de los recursos agua, suelo-bosques – 2008 </a:t>
            </a:r>
            <a:r>
              <a:rPr lang="es-ES" sz="1600" b="1" dirty="0">
                <a:solidFill>
                  <a:srgbClr val="00B050"/>
                </a:solidFill>
              </a:rPr>
              <a:t>(desarrollo de la agenda ambiental) – PPP. </a:t>
            </a:r>
          </a:p>
          <a:p>
            <a:pPr algn="just"/>
            <a:r>
              <a:rPr lang="es-ES" sz="1600" b="1" dirty="0">
                <a:solidFill>
                  <a:srgbClr val="00B050"/>
                </a:solidFill>
              </a:rPr>
              <a:t>						Actualizado a 2016</a:t>
            </a:r>
            <a:endParaRPr lang="es-ES" sz="1600" b="1" dirty="0">
              <a:solidFill>
                <a:schemeClr val="tx1"/>
              </a:solidFill>
            </a:endParaRPr>
          </a:p>
          <a:p>
            <a:pPr marL="342900" indent="-342900" algn="just">
              <a:buFont typeface="+mj-lt"/>
              <a:buAutoNum type="arabicPeriod" startAt="3"/>
            </a:pPr>
            <a:r>
              <a:rPr lang="es-ES" sz="1600" b="1" dirty="0">
                <a:solidFill>
                  <a:schemeClr val="tx1"/>
                </a:solidFill>
              </a:rPr>
              <a:t>Monitoreo de Movimientos en Masa en </a:t>
            </a:r>
            <a:r>
              <a:rPr lang="es-ES" sz="1600" b="1" dirty="0" err="1">
                <a:solidFill>
                  <a:schemeClr val="tx1"/>
                </a:solidFill>
              </a:rPr>
              <a:t>SADEP</a:t>
            </a:r>
            <a:r>
              <a:rPr lang="es-ES" sz="1600" b="1" dirty="0">
                <a:solidFill>
                  <a:schemeClr val="tx1"/>
                </a:solidFill>
              </a:rPr>
              <a:t>– 2007, 2009, 2010, 2016 </a:t>
            </a:r>
            <a:r>
              <a:rPr lang="es-ES" sz="1600" b="1" dirty="0">
                <a:solidFill>
                  <a:srgbClr val="00B050"/>
                </a:solidFill>
              </a:rPr>
              <a:t>(desarrollo de la agenda ambiental) – Mesa Ambiental-Pro Romeral. Actualizado a 2016 (apoyo de PP)</a:t>
            </a:r>
          </a:p>
          <a:p>
            <a:pPr algn="just"/>
            <a:endParaRPr lang="es-ES" sz="1600" b="1" dirty="0">
              <a:solidFill>
                <a:schemeClr val="tx1"/>
              </a:solidFill>
            </a:endParaRPr>
          </a:p>
          <a:p>
            <a:pPr marL="342900" indent="-342900" algn="just"/>
            <a:r>
              <a:rPr lang="es-ES" sz="2000" b="1" dirty="0">
                <a:solidFill>
                  <a:schemeClr val="tx1"/>
                </a:solidFill>
              </a:rPr>
              <a:t>PRINCIPALES PROBLEMÁTICAS ENCONTRADAS</a:t>
            </a:r>
          </a:p>
          <a:p>
            <a:pPr marL="342900" indent="-342900" algn="just">
              <a:buAutoNum type="arabicPeriod"/>
            </a:pPr>
            <a:r>
              <a:rPr lang="es-ES" sz="1600" b="1" dirty="0">
                <a:solidFill>
                  <a:schemeClr val="tx1"/>
                </a:solidFill>
              </a:rPr>
              <a:t>Deterioro creciente en la calidad ambiental del suelo, especialmente en zonas con usos pecuario con riego de excretas y </a:t>
            </a:r>
            <a:r>
              <a:rPr lang="es-ES" sz="1600" b="1" dirty="0" err="1">
                <a:solidFill>
                  <a:schemeClr val="tx1"/>
                </a:solidFill>
              </a:rPr>
              <a:t>librepastoreo</a:t>
            </a:r>
            <a:endParaRPr lang="es-ES" sz="1600" b="1" dirty="0">
              <a:solidFill>
                <a:schemeClr val="tx1"/>
              </a:solidFill>
            </a:endParaRPr>
          </a:p>
          <a:p>
            <a:pPr marL="342900" indent="-342900" algn="just">
              <a:buAutoNum type="arabicPeriod"/>
            </a:pPr>
            <a:r>
              <a:rPr lang="es-ES" sz="1600" b="1" dirty="0">
                <a:solidFill>
                  <a:schemeClr val="tx1"/>
                </a:solidFill>
              </a:rPr>
              <a:t>Presencia de variados tipos de erosión que terminan muchas veces en movimientos en masa</a:t>
            </a:r>
          </a:p>
          <a:p>
            <a:pPr marL="342900" indent="-342900" algn="just">
              <a:buAutoNum type="arabicPeriod"/>
            </a:pPr>
            <a:r>
              <a:rPr lang="es-ES" sz="1600" b="1" dirty="0">
                <a:solidFill>
                  <a:schemeClr val="tx1"/>
                </a:solidFill>
              </a:rPr>
              <a:t>Conflictos de uso frecuentes, asociados a presencia de sistemas de manejo agrotecnológicos que aceleran los fenómenos de erosión</a:t>
            </a:r>
          </a:p>
          <a:p>
            <a:pPr marL="342900" indent="-342900" algn="just">
              <a:buAutoNum type="arabicPeriod"/>
            </a:pPr>
            <a:r>
              <a:rPr lang="es-ES" sz="1600" b="1" dirty="0">
                <a:solidFill>
                  <a:schemeClr val="tx1"/>
                </a:solidFill>
              </a:rPr>
              <a:t>Pérdida paulatina de suelo rural a causa de la expansión de usos urbanos</a:t>
            </a:r>
          </a:p>
          <a:p>
            <a:pPr marL="342900" indent="-342900" algn="just">
              <a:buAutoNum type="arabicPeriod"/>
            </a:pPr>
            <a:r>
              <a:rPr lang="es-ES" sz="1600" b="1" dirty="0">
                <a:solidFill>
                  <a:schemeClr val="tx1"/>
                </a:solidFill>
              </a:rPr>
              <a:t>Invasión de suelos de protección con usos agropecuarios y urbanos</a:t>
            </a:r>
          </a:p>
        </p:txBody>
      </p:sp>
      <p:grpSp>
        <p:nvGrpSpPr>
          <p:cNvPr id="10" name="9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a:xfrm>
            <a:off x="107504" y="-19211"/>
            <a:ext cx="9144000" cy="764704"/>
          </a:xfrm>
        </p:spPr>
        <p:txBody>
          <a:bodyPr>
            <a:normAutofit/>
          </a:bodyPr>
          <a:lstStyle/>
          <a:p>
            <a:r>
              <a:rPr lang="es-ES" sz="2800" b="1" dirty="0">
                <a:latin typeface="Arial" pitchFamily="34" charset="0"/>
                <a:cs typeface="Arial" pitchFamily="34" charset="0"/>
              </a:rPr>
              <a:t>FUNDAMENTOS LEGALES DEL </a:t>
            </a:r>
            <a:r>
              <a:rPr lang="es-ES" sz="2800" b="1" dirty="0" err="1">
                <a:latin typeface="Arial" pitchFamily="34" charset="0"/>
                <a:cs typeface="Arial" pitchFamily="34" charset="0"/>
              </a:rPr>
              <a:t>OAM</a:t>
            </a:r>
            <a:endParaRPr lang="es-ES" sz="2800" b="1" dirty="0">
              <a:latin typeface="Arial" pitchFamily="34" charset="0"/>
              <a:cs typeface="Arial" pitchFamily="34" charset="0"/>
            </a:endParaRPr>
          </a:p>
        </p:txBody>
      </p:sp>
      <p:sp>
        <p:nvSpPr>
          <p:cNvPr id="3" name="2 Marcador de contenido"/>
          <p:cNvSpPr>
            <a:spLocks noGrp="1"/>
          </p:cNvSpPr>
          <p:nvPr>
            <p:ph idx="1"/>
          </p:nvPr>
        </p:nvSpPr>
        <p:spPr>
          <a:xfrm>
            <a:off x="251520" y="980728"/>
            <a:ext cx="8568952" cy="5400600"/>
          </a:xfrm>
        </p:spPr>
        <p:txBody>
          <a:bodyPr>
            <a:normAutofit/>
          </a:bodyPr>
          <a:lstStyle/>
          <a:p>
            <a:pPr marL="0" marR="7620" lvl="0" indent="0" algn="just">
              <a:buNone/>
              <a:tabLst>
                <a:tab pos="252095" algn="l"/>
              </a:tabLst>
            </a:pPr>
            <a:r>
              <a:rPr lang="es-ES" sz="2000" dirty="0">
                <a:latin typeface="Arial" pitchFamily="34" charset="0"/>
                <a:cs typeface="Arial" pitchFamily="34" charset="0"/>
              </a:rPr>
              <a:t>Creado por el acuerdo municipal 21 de 2007 (</a:t>
            </a:r>
            <a:r>
              <a:rPr lang="es-ES" sz="2000" dirty="0">
                <a:latin typeface="Arial" pitchFamily="34" charset="0"/>
                <a:ea typeface="Times New Roman"/>
                <a:cs typeface="Arial" pitchFamily="34" charset="0"/>
              </a:rPr>
              <a:t>Por el cual se implementa, se consolida, se evalúa y controla el Sistema de Gestión Ambiental del Municipio de Medellín – </a:t>
            </a:r>
            <a:r>
              <a:rPr lang="es-ES" sz="2000" dirty="0" err="1">
                <a:latin typeface="Arial" pitchFamily="34" charset="0"/>
                <a:ea typeface="Times New Roman"/>
                <a:cs typeface="Arial" pitchFamily="34" charset="0"/>
              </a:rPr>
              <a:t>SIGAM</a:t>
            </a:r>
            <a:r>
              <a:rPr lang="es-ES" sz="2000" dirty="0">
                <a:latin typeface="Arial" pitchFamily="34" charset="0"/>
                <a:ea typeface="Times New Roman"/>
                <a:cs typeface="Arial" pitchFamily="34" charset="0"/>
              </a:rPr>
              <a:t>), y </a:t>
            </a:r>
            <a:r>
              <a:rPr lang="es-ES" sz="2000" b="1" dirty="0">
                <a:latin typeface="Arial" pitchFamily="34" charset="0"/>
                <a:ea typeface="Times New Roman"/>
                <a:cs typeface="Arial" pitchFamily="34" charset="0"/>
              </a:rPr>
              <a:t>contempla entre sus actores a las organizaciones sociales (Art. 13)</a:t>
            </a:r>
          </a:p>
          <a:p>
            <a:pPr marL="0" marR="7620" lvl="0" indent="0" algn="just">
              <a:buNone/>
              <a:tabLst>
                <a:tab pos="252095" algn="l"/>
              </a:tabLst>
            </a:pPr>
            <a:endParaRPr lang="es-ES" sz="2000" dirty="0">
              <a:latin typeface="Arial" pitchFamily="34" charset="0"/>
              <a:ea typeface="Times New Roman"/>
              <a:cs typeface="Arial" pitchFamily="34" charset="0"/>
            </a:endParaRPr>
          </a:p>
          <a:p>
            <a:pPr marL="0" indent="0">
              <a:buNone/>
            </a:pPr>
            <a:r>
              <a:rPr lang="es-ES" sz="2000" b="1" dirty="0">
                <a:latin typeface="Arial" pitchFamily="34" charset="0"/>
                <a:cs typeface="Arial" pitchFamily="34" charset="0"/>
              </a:rPr>
              <a:t>Artículo 19°. Instrumentos operativos y de coordinación del sistema.  </a:t>
            </a:r>
            <a:r>
              <a:rPr lang="es-ES" sz="2000" dirty="0">
                <a:latin typeface="Arial" pitchFamily="34" charset="0"/>
                <a:cs typeface="Arial" pitchFamily="34" charset="0"/>
              </a:rPr>
              <a:t>Se establecen como instrumentos operativos y de coordinación del </a:t>
            </a:r>
            <a:r>
              <a:rPr lang="es-ES" sz="2000" dirty="0" err="1">
                <a:latin typeface="Arial" pitchFamily="34" charset="0"/>
                <a:cs typeface="Arial" pitchFamily="34" charset="0"/>
              </a:rPr>
              <a:t>SIGAM</a:t>
            </a:r>
            <a:r>
              <a:rPr lang="es-ES" sz="2000" dirty="0">
                <a:latin typeface="Arial" pitchFamily="34" charset="0"/>
                <a:cs typeface="Arial" pitchFamily="34" charset="0"/>
              </a:rPr>
              <a:t> los siguientes:</a:t>
            </a:r>
          </a:p>
          <a:p>
            <a:pPr marL="0" indent="0">
              <a:buNone/>
            </a:pPr>
            <a:endParaRPr lang="es-ES" sz="2000" dirty="0">
              <a:latin typeface="Arial" pitchFamily="34" charset="0"/>
              <a:cs typeface="Arial" pitchFamily="34" charset="0"/>
            </a:endParaRPr>
          </a:p>
          <a:p>
            <a:pPr marL="0" lvl="0" indent="0">
              <a:buNone/>
            </a:pPr>
            <a:r>
              <a:rPr lang="es-ES" sz="2000" dirty="0">
                <a:latin typeface="Arial" pitchFamily="34" charset="0"/>
                <a:cs typeface="Arial" pitchFamily="34" charset="0"/>
              </a:rPr>
              <a:t>-El Subsistema de Información Ambiental de Medellín – </a:t>
            </a:r>
            <a:r>
              <a:rPr lang="es-ES" sz="2000" dirty="0" err="1">
                <a:latin typeface="Arial" pitchFamily="34" charset="0"/>
                <a:cs typeface="Arial" pitchFamily="34" charset="0"/>
              </a:rPr>
              <a:t>SIAMED</a:t>
            </a:r>
            <a:r>
              <a:rPr lang="es-ES" sz="2000" dirty="0">
                <a:latin typeface="Arial" pitchFamily="34" charset="0"/>
                <a:cs typeface="Arial" pitchFamily="34" charset="0"/>
              </a:rPr>
              <a:t> (tiene entre otros el componente de Indicadores Ambientes) </a:t>
            </a:r>
            <a:r>
              <a:rPr lang="es-ES" sz="2000" dirty="0" err="1">
                <a:latin typeface="Arial" pitchFamily="34" charset="0"/>
                <a:cs typeface="Arial" pitchFamily="34" charset="0"/>
              </a:rPr>
              <a:t>CAP</a:t>
            </a:r>
            <a:r>
              <a:rPr lang="es-ES" sz="2000" dirty="0">
                <a:latin typeface="Arial" pitchFamily="34" charset="0"/>
                <a:cs typeface="Arial" pitchFamily="34" charset="0"/>
              </a:rPr>
              <a:t> 1 </a:t>
            </a:r>
          </a:p>
          <a:p>
            <a:pPr marL="0" lvl="0" indent="0">
              <a:buNone/>
            </a:pPr>
            <a:r>
              <a:rPr lang="es-ES" sz="2000" b="1" dirty="0">
                <a:latin typeface="Arial" pitchFamily="34" charset="0"/>
                <a:cs typeface="Arial" pitchFamily="34" charset="0"/>
              </a:rPr>
              <a:t>-El Observatorio Ambiental de Medellín – </a:t>
            </a:r>
            <a:r>
              <a:rPr lang="es-ES" sz="2000" b="1" dirty="0" err="1">
                <a:latin typeface="Arial" pitchFamily="34" charset="0"/>
                <a:cs typeface="Arial" pitchFamily="34" charset="0"/>
              </a:rPr>
              <a:t>OAM</a:t>
            </a:r>
            <a:r>
              <a:rPr lang="es-ES" sz="2000" b="1" dirty="0">
                <a:latin typeface="Arial" pitchFamily="34" charset="0"/>
                <a:cs typeface="Arial" pitchFamily="34" charset="0"/>
              </a:rPr>
              <a:t>.  </a:t>
            </a:r>
            <a:r>
              <a:rPr lang="es-ES" sz="2000" b="1" dirty="0" err="1">
                <a:latin typeface="Arial" pitchFamily="34" charset="0"/>
                <a:cs typeface="Arial" pitchFamily="34" charset="0"/>
              </a:rPr>
              <a:t>CAP</a:t>
            </a:r>
            <a:r>
              <a:rPr lang="es-ES" sz="2000" b="1" dirty="0">
                <a:latin typeface="Arial" pitchFamily="34" charset="0"/>
                <a:cs typeface="Arial" pitchFamily="34" charset="0"/>
              </a:rPr>
              <a:t> 2</a:t>
            </a:r>
          </a:p>
          <a:p>
            <a:pPr marL="0" lvl="0" indent="0">
              <a:buNone/>
            </a:pPr>
            <a:r>
              <a:rPr lang="es-ES" sz="2000" dirty="0">
                <a:latin typeface="Arial" pitchFamily="34" charset="0"/>
                <a:cs typeface="Arial" pitchFamily="34" charset="0"/>
              </a:rPr>
              <a:t>-El Consejo Ambiental de Medellín – </a:t>
            </a:r>
            <a:r>
              <a:rPr lang="es-ES" sz="2000" dirty="0" err="1">
                <a:latin typeface="Arial" pitchFamily="34" charset="0"/>
                <a:cs typeface="Arial" pitchFamily="34" charset="0"/>
              </a:rPr>
              <a:t>CAM</a:t>
            </a:r>
            <a:endParaRPr lang="es-ES" sz="2000" dirty="0">
              <a:latin typeface="Arial" pitchFamily="34" charset="0"/>
              <a:cs typeface="Arial" pitchFamily="34" charset="0"/>
            </a:endParaRPr>
          </a:p>
          <a:p>
            <a:pPr marL="0" lvl="0" indent="0">
              <a:buNone/>
            </a:pPr>
            <a:r>
              <a:rPr lang="es-ES" sz="2000" b="1" dirty="0">
                <a:latin typeface="Arial" pitchFamily="34" charset="0"/>
                <a:cs typeface="Arial" pitchFamily="34" charset="0"/>
              </a:rPr>
              <a:t>-</a:t>
            </a:r>
            <a:r>
              <a:rPr lang="es-ES" sz="2000" dirty="0">
                <a:latin typeface="Arial" pitchFamily="34" charset="0"/>
                <a:cs typeface="Arial" pitchFamily="34" charset="0"/>
              </a:rPr>
              <a:t>El Subsistema de participación.</a:t>
            </a:r>
          </a:p>
          <a:p>
            <a:pPr marL="0" marR="7620" lvl="0" indent="0" algn="just">
              <a:buNone/>
              <a:tabLst>
                <a:tab pos="252095" algn="l"/>
              </a:tabLst>
            </a:pPr>
            <a:endParaRPr lang="es-ES" sz="1400" dirty="0"/>
          </a:p>
        </p:txBody>
      </p:sp>
      <p:grpSp>
        <p:nvGrpSpPr>
          <p:cNvPr id="5" name="4 Grupo"/>
          <p:cNvGrpSpPr/>
          <p:nvPr/>
        </p:nvGrpSpPr>
        <p:grpSpPr>
          <a:xfrm>
            <a:off x="21744" y="5877272"/>
            <a:ext cx="9144000" cy="878564"/>
            <a:chOff x="21744" y="5877272"/>
            <a:chExt cx="9144000" cy="878564"/>
          </a:xfrm>
        </p:grpSpPr>
        <p:sp>
          <p:nvSpPr>
            <p:cNvPr id="13" name="12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13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6" name="5 Grupo"/>
          <p:cNvGrpSpPr/>
          <p:nvPr/>
        </p:nvGrpSpPr>
        <p:grpSpPr>
          <a:xfrm>
            <a:off x="7308304" y="5903247"/>
            <a:ext cx="1705210" cy="858235"/>
            <a:chOff x="6790335" y="5903247"/>
            <a:chExt cx="1705210" cy="858235"/>
          </a:xfrm>
        </p:grpSpPr>
        <p:grpSp>
          <p:nvGrpSpPr>
            <p:cNvPr id="9" name="8 Grupo"/>
            <p:cNvGrpSpPr/>
            <p:nvPr/>
          </p:nvGrpSpPr>
          <p:grpSpPr>
            <a:xfrm rot="19011815">
              <a:off x="7949372" y="5927294"/>
              <a:ext cx="479593" cy="834188"/>
              <a:chOff x="3347864" y="1052736"/>
              <a:chExt cx="2160240" cy="3468868"/>
            </a:xfrm>
          </p:grpSpPr>
          <p:grpSp>
            <p:nvGrpSpPr>
              <p:cNvPr id="10" name="9 Grupo"/>
              <p:cNvGrpSpPr/>
              <p:nvPr/>
            </p:nvGrpSpPr>
            <p:grpSpPr>
              <a:xfrm>
                <a:off x="4299303" y="2995162"/>
                <a:ext cx="206023" cy="1526442"/>
                <a:chOff x="539552" y="3212976"/>
                <a:chExt cx="144016" cy="1584176"/>
              </a:xfrm>
            </p:grpSpPr>
            <p:sp>
              <p:nvSpPr>
                <p:cNvPr id="12" name="11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10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4" name="3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2821477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a:spLocks noGrp="1"/>
          </p:cNvSpPr>
          <p:nvPr>
            <p:ph type="ctrTitle"/>
          </p:nvPr>
        </p:nvSpPr>
        <p:spPr>
          <a:xfrm>
            <a:off x="0" y="116632"/>
            <a:ext cx="4357718" cy="1000109"/>
          </a:xfrm>
        </p:spPr>
        <p:txBody>
          <a:bodyPr>
            <a:normAutofit/>
          </a:bodyPr>
          <a:lstStyle/>
          <a:p>
            <a:r>
              <a:rPr lang="es-ES" sz="2800" b="1" dirty="0"/>
              <a:t>ESTADO AMBIENTAL DEL SUELO – EROSIÓN ACTIVA</a:t>
            </a:r>
            <a:endParaRPr lang="es-ES_tradnl" sz="2800" b="1" dirty="0"/>
          </a:p>
        </p:txBody>
      </p:sp>
      <p:sp>
        <p:nvSpPr>
          <p:cNvPr id="11" name="1 Título"/>
          <p:cNvSpPr txBox="1">
            <a:spLocks/>
          </p:cNvSpPr>
          <p:nvPr/>
        </p:nvSpPr>
        <p:spPr>
          <a:xfrm>
            <a:off x="4143372" y="6215082"/>
            <a:ext cx="4929222" cy="428628"/>
          </a:xfrm>
          <a:prstGeom prst="rect">
            <a:avLst/>
          </a:prstGeom>
        </p:spPr>
        <p:txBody>
          <a:bodyPr vert="horz" lIns="91440" tIns="45720" rIns="91440" bIns="45720" rtlCol="0" anchor="ctr">
            <a:normAutofit lnSpcReduction="10000"/>
          </a:bodyPr>
          <a:lstStyle/>
          <a:p>
            <a:pPr lvl="0" algn="ctr">
              <a:spcBef>
                <a:spcPct val="0"/>
              </a:spcBef>
            </a:pPr>
            <a:r>
              <a:rPr lang="es-ES" sz="1200" b="1" dirty="0"/>
              <a:t>ESTADO AMBIENTAL DEL SUELO Y AGUA EN EL  CORREGIMIENTO  SAN ANTONIO DE PRADO - MUNICIPIO DE MEDELLÍN</a:t>
            </a:r>
            <a:endParaRPr kumimoji="0" lang="es-ES_tradnl" sz="1200" b="1" i="0" u="none" strike="noStrike" kern="1200" cap="none" spc="0" normalizeH="0" baseline="0" noProof="0" dirty="0">
              <a:ln>
                <a:noFill/>
              </a:ln>
              <a:solidFill>
                <a:schemeClr val="tx1"/>
              </a:solidFill>
              <a:effectLst/>
              <a:uLnTx/>
              <a:uFillTx/>
              <a:latin typeface="+mj-lt"/>
              <a:ea typeface="+mj-ea"/>
              <a:cs typeface="+mj-cs"/>
            </a:endParaRPr>
          </a:p>
        </p:txBody>
      </p:sp>
      <p:pic>
        <p:nvPicPr>
          <p:cNvPr id="2050" name="Picture 2" descr="EROSI_N_ACTIVAcorregida"/>
          <p:cNvPicPr>
            <a:picLocks noChangeAspect="1" noChangeArrowheads="1"/>
          </p:cNvPicPr>
          <p:nvPr/>
        </p:nvPicPr>
        <p:blipFill>
          <a:blip r:embed="rId2" cstate="print"/>
          <a:srcRect l="3416" t="1151" r="3128" b="2374"/>
          <a:stretch>
            <a:fillRect/>
          </a:stretch>
        </p:blipFill>
        <p:spPr bwMode="auto">
          <a:xfrm>
            <a:off x="4429124" y="-19309"/>
            <a:ext cx="4714876" cy="6857186"/>
          </a:xfrm>
          <a:prstGeom prst="rect">
            <a:avLst/>
          </a:prstGeom>
          <a:noFill/>
          <a:ln w="9525">
            <a:noFill/>
            <a:miter lim="800000"/>
            <a:headEnd/>
            <a:tailEnd/>
          </a:ln>
        </p:spPr>
      </p:pic>
      <p:pic>
        <p:nvPicPr>
          <p:cNvPr id="12" name="Picture 10" descr="2005_1025Imagen0097"/>
          <p:cNvPicPr>
            <a:picLocks noChangeAspect="1" noChangeArrowheads="1"/>
          </p:cNvPicPr>
          <p:nvPr/>
        </p:nvPicPr>
        <p:blipFill>
          <a:blip r:embed="rId3"/>
          <a:srcRect/>
          <a:stretch>
            <a:fillRect/>
          </a:stretch>
        </p:blipFill>
        <p:spPr bwMode="auto">
          <a:xfrm>
            <a:off x="-1" y="1071546"/>
            <a:ext cx="3333773" cy="2500330"/>
          </a:xfrm>
          <a:prstGeom prst="rect">
            <a:avLst/>
          </a:prstGeom>
          <a:noFill/>
        </p:spPr>
      </p:pic>
      <p:pic>
        <p:nvPicPr>
          <p:cNvPr id="13" name="Picture 9" descr="2006_1225Imagen0036"/>
          <p:cNvPicPr>
            <a:picLocks noChangeAspect="1" noChangeArrowheads="1"/>
          </p:cNvPicPr>
          <p:nvPr/>
        </p:nvPicPr>
        <p:blipFill>
          <a:blip r:embed="rId4"/>
          <a:srcRect/>
          <a:stretch>
            <a:fillRect/>
          </a:stretch>
        </p:blipFill>
        <p:spPr bwMode="auto">
          <a:xfrm>
            <a:off x="1285853" y="3550443"/>
            <a:ext cx="3195630" cy="2396723"/>
          </a:xfrm>
          <a:prstGeom prst="rect">
            <a:avLst/>
          </a:prstGeom>
          <a:noFill/>
        </p:spPr>
      </p:pic>
      <p:grpSp>
        <p:nvGrpSpPr>
          <p:cNvPr id="14" name="13 Grupo"/>
          <p:cNvGrpSpPr/>
          <p:nvPr/>
        </p:nvGrpSpPr>
        <p:grpSpPr>
          <a:xfrm>
            <a:off x="21744" y="5877272"/>
            <a:ext cx="9144000" cy="878564"/>
            <a:chOff x="21744" y="5877272"/>
            <a:chExt cx="9144000" cy="878564"/>
          </a:xfrm>
        </p:grpSpPr>
        <p:sp>
          <p:nvSpPr>
            <p:cNvPr id="15" name="14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6" name="15 Imagen" descr="logo mesa ambiental (DEF).jpg"/>
            <p:cNvPicPr>
              <a:picLocks noChangeAspect="1"/>
            </p:cNvPicPr>
            <p:nvPr/>
          </p:nvPicPr>
          <p:blipFill>
            <a:blip r:embed="rId5" cstate="print"/>
            <a:stretch>
              <a:fillRect/>
            </a:stretch>
          </p:blipFill>
          <p:spPr>
            <a:xfrm>
              <a:off x="245145" y="6033269"/>
              <a:ext cx="1491079" cy="722567"/>
            </a:xfrm>
            <a:prstGeom prst="rect">
              <a:avLst/>
            </a:prstGeom>
          </p:spPr>
        </p:pic>
      </p:grpSp>
      <p:grpSp>
        <p:nvGrpSpPr>
          <p:cNvPr id="22" name="21 Grupo"/>
          <p:cNvGrpSpPr/>
          <p:nvPr/>
        </p:nvGrpSpPr>
        <p:grpSpPr>
          <a:xfrm>
            <a:off x="7308304" y="5903247"/>
            <a:ext cx="1705210" cy="858235"/>
            <a:chOff x="6790335" y="5903247"/>
            <a:chExt cx="1705210" cy="858235"/>
          </a:xfrm>
        </p:grpSpPr>
        <p:grpSp>
          <p:nvGrpSpPr>
            <p:cNvPr id="23" name="22 Grupo"/>
            <p:cNvGrpSpPr/>
            <p:nvPr/>
          </p:nvGrpSpPr>
          <p:grpSpPr>
            <a:xfrm rot="19011815">
              <a:off x="7949372" y="5927294"/>
              <a:ext cx="479593" cy="834188"/>
              <a:chOff x="3347864" y="1052736"/>
              <a:chExt cx="2160240" cy="3468868"/>
            </a:xfrm>
          </p:grpSpPr>
          <p:grpSp>
            <p:nvGrpSpPr>
              <p:cNvPr id="25" name="24 Grupo"/>
              <p:cNvGrpSpPr/>
              <p:nvPr/>
            </p:nvGrpSpPr>
            <p:grpSpPr>
              <a:xfrm>
                <a:off x="4299303" y="2995162"/>
                <a:ext cx="206023" cy="1526442"/>
                <a:chOff x="539552" y="3212976"/>
                <a:chExt cx="144016" cy="1584176"/>
              </a:xfrm>
            </p:grpSpPr>
            <p:sp>
              <p:nvSpPr>
                <p:cNvPr id="27" name="26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6" name="25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24" name="23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29 Imagen" descr="IMG_4185.JPG"/>
          <p:cNvPicPr>
            <a:picLocks noChangeAspect="1"/>
          </p:cNvPicPr>
          <p:nvPr/>
        </p:nvPicPr>
        <p:blipFill>
          <a:blip r:embed="rId2" cstate="print"/>
          <a:stretch>
            <a:fillRect/>
          </a:stretch>
        </p:blipFill>
        <p:spPr>
          <a:xfrm>
            <a:off x="13265" y="5105833"/>
            <a:ext cx="2336223" cy="1752167"/>
          </a:xfrm>
          <a:prstGeom prst="rect">
            <a:avLst/>
          </a:prstGeom>
        </p:spPr>
      </p:pic>
      <p:sp>
        <p:nvSpPr>
          <p:cNvPr id="10" name="1 Título"/>
          <p:cNvSpPr>
            <a:spLocks noGrp="1"/>
          </p:cNvSpPr>
          <p:nvPr>
            <p:ph type="ctrTitle"/>
          </p:nvPr>
        </p:nvSpPr>
        <p:spPr>
          <a:xfrm>
            <a:off x="142844" y="44624"/>
            <a:ext cx="3786214" cy="1285861"/>
          </a:xfrm>
        </p:spPr>
        <p:txBody>
          <a:bodyPr>
            <a:normAutofit fontScale="90000"/>
          </a:bodyPr>
          <a:lstStyle/>
          <a:p>
            <a:r>
              <a:rPr lang="es-ES" sz="2800" b="1" dirty="0"/>
              <a:t>ESTADO AMBIENTAL DEL SUELO – MOVIMIENTOS EN MASA 2007- 2016</a:t>
            </a:r>
            <a:endParaRPr lang="es-ES_tradnl" sz="2800" b="1" dirty="0"/>
          </a:p>
        </p:txBody>
      </p:sp>
      <p:pic>
        <p:nvPicPr>
          <p:cNvPr id="12" name="11 Imagen" descr="MOVIMIENTOS EN MASA SADEP 2010.jpg"/>
          <p:cNvPicPr>
            <a:picLocks noChangeAspect="1"/>
          </p:cNvPicPr>
          <p:nvPr/>
        </p:nvPicPr>
        <p:blipFill>
          <a:blip r:embed="rId3" cstate="print"/>
          <a:stretch>
            <a:fillRect/>
          </a:stretch>
        </p:blipFill>
        <p:spPr>
          <a:xfrm>
            <a:off x="4268649" y="0"/>
            <a:ext cx="4875384" cy="6309320"/>
          </a:xfrm>
          <a:prstGeom prst="rect">
            <a:avLst/>
          </a:prstGeom>
        </p:spPr>
      </p:pic>
      <p:pic>
        <p:nvPicPr>
          <p:cNvPr id="14" name="13 Imagen" descr="IMG_3949.JPG"/>
          <p:cNvPicPr>
            <a:picLocks noChangeAspect="1"/>
          </p:cNvPicPr>
          <p:nvPr/>
        </p:nvPicPr>
        <p:blipFill>
          <a:blip r:embed="rId4" cstate="print"/>
          <a:stretch>
            <a:fillRect/>
          </a:stretch>
        </p:blipFill>
        <p:spPr>
          <a:xfrm>
            <a:off x="0" y="3390346"/>
            <a:ext cx="2349488" cy="1762116"/>
          </a:xfrm>
          <a:prstGeom prst="rect">
            <a:avLst/>
          </a:prstGeom>
        </p:spPr>
      </p:pic>
      <p:pic>
        <p:nvPicPr>
          <p:cNvPr id="31" name="30 Imagen" descr="IMG_4068.JPG"/>
          <p:cNvPicPr>
            <a:picLocks noChangeAspect="1"/>
          </p:cNvPicPr>
          <p:nvPr/>
        </p:nvPicPr>
        <p:blipFill>
          <a:blip r:embed="rId5" cstate="print"/>
          <a:stretch>
            <a:fillRect/>
          </a:stretch>
        </p:blipFill>
        <p:spPr>
          <a:xfrm>
            <a:off x="2267744" y="1256211"/>
            <a:ext cx="2286016" cy="1714512"/>
          </a:xfrm>
          <a:prstGeom prst="rect">
            <a:avLst/>
          </a:prstGeom>
        </p:spPr>
      </p:pic>
      <p:pic>
        <p:nvPicPr>
          <p:cNvPr id="13" name="12 Imagen" descr="IMG_3902.JPG"/>
          <p:cNvPicPr>
            <a:picLocks noChangeAspect="1"/>
          </p:cNvPicPr>
          <p:nvPr/>
        </p:nvPicPr>
        <p:blipFill>
          <a:blip r:embed="rId6" cstate="print"/>
          <a:stretch>
            <a:fillRect/>
          </a:stretch>
        </p:blipFill>
        <p:spPr>
          <a:xfrm>
            <a:off x="0" y="1628800"/>
            <a:ext cx="2349488" cy="1762116"/>
          </a:xfrm>
          <a:prstGeom prst="rect">
            <a:avLst/>
          </a:prstGeom>
        </p:spPr>
      </p:pic>
      <p:pic>
        <p:nvPicPr>
          <p:cNvPr id="9" name="Picture 4" descr="C:\Users\USUARIO\Documents\MESAP 2016-2017\PRESENTACIÓN MESAP 2017 (monitoreos)\Monit Mov Masa\ANEXO IV-1. Mapas con foto 2015\MovMasaSAPTot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2970723"/>
            <a:ext cx="6760463" cy="3906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142844" y="44624"/>
            <a:ext cx="8858312" cy="765867"/>
          </a:xfrm>
        </p:spPr>
        <p:txBody>
          <a:bodyPr>
            <a:normAutofit/>
          </a:bodyPr>
          <a:lstStyle/>
          <a:p>
            <a:r>
              <a:rPr lang="es-ES" sz="2000" b="1" dirty="0"/>
              <a:t>FUENTES DE RECURSOS PARA LOS PROYECTOS IMPLEMENTADOS EN SAP, QUE FIGURAN EN LA  AGENDA AMBIENTAL CON RELACIÓN A ESTAS PROBLEMÁTICAS</a:t>
            </a:r>
            <a:endParaRPr lang="es-ES_tradnl" sz="2000" b="1" dirty="0"/>
          </a:p>
        </p:txBody>
      </p:sp>
      <p:sp>
        <p:nvSpPr>
          <p:cNvPr id="3" name="2 Subtítulo"/>
          <p:cNvSpPr>
            <a:spLocks noGrp="1"/>
          </p:cNvSpPr>
          <p:nvPr>
            <p:ph type="subTitle" idx="1"/>
          </p:nvPr>
        </p:nvSpPr>
        <p:spPr>
          <a:xfrm>
            <a:off x="142844" y="1071546"/>
            <a:ext cx="8786874" cy="4714908"/>
          </a:xfrm>
        </p:spPr>
        <p:txBody>
          <a:bodyPr>
            <a:normAutofit lnSpcReduction="10000"/>
          </a:bodyPr>
          <a:lstStyle/>
          <a:p>
            <a:pPr algn="just">
              <a:buFont typeface="Arial" pitchFamily="34" charset="0"/>
              <a:buChar char="•"/>
            </a:pPr>
            <a:r>
              <a:rPr lang="es-ES" sz="1800" dirty="0">
                <a:solidFill>
                  <a:schemeClr val="tx1"/>
                </a:solidFill>
              </a:rPr>
              <a:t> </a:t>
            </a:r>
            <a:r>
              <a:rPr lang="es-ES" sz="2000" u="sng" dirty="0">
                <a:solidFill>
                  <a:schemeClr val="tx1"/>
                </a:solidFill>
              </a:rPr>
              <a:t>Monitoreo del agua </a:t>
            </a:r>
            <a:r>
              <a:rPr lang="es-ES" sz="2000" dirty="0">
                <a:solidFill>
                  <a:schemeClr val="tx1"/>
                </a:solidFill>
              </a:rPr>
              <a:t>(20 microcuencas, 65 sitios de monitoreo ambiental de la calidad y disponibilidad de agua y estado ambiental de retiros de quebradas) </a:t>
            </a:r>
            <a:r>
              <a:rPr lang="es-ES" sz="2000" b="1" dirty="0">
                <a:solidFill>
                  <a:srgbClr val="0066FF"/>
                </a:solidFill>
              </a:rPr>
              <a:t>PP y Pro Romeral</a:t>
            </a:r>
          </a:p>
          <a:p>
            <a:pPr algn="just">
              <a:buFont typeface="Arial" pitchFamily="34" charset="0"/>
              <a:buChar char="•"/>
            </a:pPr>
            <a:r>
              <a:rPr lang="es-ES" sz="2000" dirty="0">
                <a:solidFill>
                  <a:schemeClr val="tx1"/>
                </a:solidFill>
              </a:rPr>
              <a:t> </a:t>
            </a:r>
            <a:r>
              <a:rPr lang="es-ES" sz="2000" u="sng" dirty="0">
                <a:solidFill>
                  <a:schemeClr val="tx1"/>
                </a:solidFill>
              </a:rPr>
              <a:t>Monitoreo del suelo </a:t>
            </a:r>
            <a:r>
              <a:rPr lang="es-ES" sz="2000" dirty="0">
                <a:solidFill>
                  <a:schemeClr val="tx1"/>
                </a:solidFill>
              </a:rPr>
              <a:t>(suelo agropecuario, en las 8 veredas) </a:t>
            </a:r>
            <a:r>
              <a:rPr lang="es-ES" sz="2000" b="1" dirty="0">
                <a:solidFill>
                  <a:srgbClr val="0066FF"/>
                </a:solidFill>
              </a:rPr>
              <a:t>PP y Pro Romeral</a:t>
            </a:r>
          </a:p>
          <a:p>
            <a:pPr algn="just">
              <a:buFont typeface="Arial" pitchFamily="34" charset="0"/>
              <a:buChar char="•"/>
            </a:pPr>
            <a:r>
              <a:rPr lang="es-ES" sz="2000" dirty="0">
                <a:solidFill>
                  <a:schemeClr val="tx1"/>
                </a:solidFill>
              </a:rPr>
              <a:t> </a:t>
            </a:r>
            <a:r>
              <a:rPr lang="es-ES" sz="2000" u="sng" dirty="0">
                <a:solidFill>
                  <a:schemeClr val="tx1"/>
                </a:solidFill>
              </a:rPr>
              <a:t>Monitoreo de los bosques </a:t>
            </a:r>
            <a:r>
              <a:rPr lang="es-ES" sz="2000" dirty="0">
                <a:solidFill>
                  <a:schemeClr val="tx1"/>
                </a:solidFill>
              </a:rPr>
              <a:t>(cantidad y calidad ambiental de rastrojos y bosques nativos </a:t>
            </a:r>
            <a:r>
              <a:rPr lang="es-ES" sz="2000" b="1" dirty="0">
                <a:solidFill>
                  <a:srgbClr val="0066FF"/>
                </a:solidFill>
              </a:rPr>
              <a:t>PP</a:t>
            </a:r>
          </a:p>
          <a:p>
            <a:pPr algn="just">
              <a:buFont typeface="Arial" pitchFamily="34" charset="0"/>
              <a:buChar char="•"/>
            </a:pPr>
            <a:r>
              <a:rPr lang="es-ES" sz="2000" dirty="0">
                <a:solidFill>
                  <a:schemeClr val="tx1"/>
                </a:solidFill>
              </a:rPr>
              <a:t> </a:t>
            </a:r>
            <a:r>
              <a:rPr lang="es-ES" sz="2000" u="sng" dirty="0">
                <a:solidFill>
                  <a:schemeClr val="tx1"/>
                </a:solidFill>
              </a:rPr>
              <a:t>Monitoreo</a:t>
            </a:r>
            <a:r>
              <a:rPr lang="es-ES" sz="2000" dirty="0">
                <a:solidFill>
                  <a:schemeClr val="tx1"/>
                </a:solidFill>
              </a:rPr>
              <a:t> </a:t>
            </a:r>
            <a:r>
              <a:rPr lang="es-ES" sz="2000" u="sng" dirty="0">
                <a:solidFill>
                  <a:schemeClr val="tx1"/>
                </a:solidFill>
              </a:rPr>
              <a:t>del estado de movimientos en masa </a:t>
            </a:r>
            <a:r>
              <a:rPr lang="es-ES" sz="2000" dirty="0">
                <a:solidFill>
                  <a:schemeClr val="tx1"/>
                </a:solidFill>
              </a:rPr>
              <a:t>(todo el corregimiento) </a:t>
            </a:r>
            <a:r>
              <a:rPr lang="es-ES" sz="2000" b="1" dirty="0">
                <a:solidFill>
                  <a:srgbClr val="0066FF"/>
                </a:solidFill>
              </a:rPr>
              <a:t>Pro Romeral y Mesa Ambiental</a:t>
            </a:r>
          </a:p>
          <a:p>
            <a:pPr algn="just">
              <a:buFont typeface="Arial" pitchFamily="34" charset="0"/>
              <a:buChar char="•"/>
            </a:pPr>
            <a:r>
              <a:rPr lang="es-ES_tradnl" sz="2000" u="sng" dirty="0">
                <a:solidFill>
                  <a:schemeClr val="tx1"/>
                </a:solidFill>
              </a:rPr>
              <a:t>Monitoreo de humedales </a:t>
            </a:r>
            <a:r>
              <a:rPr lang="es-ES_tradnl" sz="2000" dirty="0">
                <a:solidFill>
                  <a:schemeClr val="tx1"/>
                </a:solidFill>
              </a:rPr>
              <a:t>(énfasis en zona de expansión urbana)</a:t>
            </a:r>
            <a:r>
              <a:rPr lang="es-ES" sz="2000" b="1" dirty="0">
                <a:solidFill>
                  <a:srgbClr val="0066FF"/>
                </a:solidFill>
              </a:rPr>
              <a:t> Pro Romeral y Mesa Ambiental</a:t>
            </a:r>
          </a:p>
          <a:p>
            <a:pPr algn="just">
              <a:buFont typeface="Arial" pitchFamily="34" charset="0"/>
              <a:buChar char="•"/>
            </a:pPr>
            <a:r>
              <a:rPr lang="es-ES_tradnl" sz="2000" dirty="0">
                <a:solidFill>
                  <a:schemeClr val="tx1"/>
                </a:solidFill>
              </a:rPr>
              <a:t> </a:t>
            </a:r>
            <a:r>
              <a:rPr lang="es-ES_tradnl" sz="2000" u="sng" dirty="0">
                <a:solidFill>
                  <a:schemeClr val="tx1"/>
                </a:solidFill>
              </a:rPr>
              <a:t>Monitoreo del avance del </a:t>
            </a:r>
            <a:r>
              <a:rPr lang="es-ES_tradnl" sz="2000" u="sng" dirty="0" err="1">
                <a:solidFill>
                  <a:schemeClr val="tx1"/>
                </a:solidFill>
              </a:rPr>
              <a:t>PAAL</a:t>
            </a:r>
            <a:r>
              <a:rPr lang="es-ES_tradnl" sz="2000" u="sng" dirty="0">
                <a:solidFill>
                  <a:schemeClr val="tx1"/>
                </a:solidFill>
              </a:rPr>
              <a:t>  </a:t>
            </a:r>
            <a:r>
              <a:rPr lang="es-ES" sz="2000" b="1" dirty="0">
                <a:solidFill>
                  <a:srgbClr val="0066FF"/>
                </a:solidFill>
              </a:rPr>
              <a:t>Mesa Ambiental y en 2017 PP</a:t>
            </a:r>
          </a:p>
          <a:p>
            <a:pPr algn="just">
              <a:buFont typeface="Arial" pitchFamily="34" charset="0"/>
              <a:buChar char="•"/>
            </a:pPr>
            <a:r>
              <a:rPr lang="es-ES" sz="2000" dirty="0">
                <a:solidFill>
                  <a:schemeClr val="tx1"/>
                </a:solidFill>
              </a:rPr>
              <a:t> Saneamiento básico (la mayor parte del corregimiento)  </a:t>
            </a:r>
            <a:r>
              <a:rPr lang="es-ES" sz="2000" b="1" dirty="0">
                <a:solidFill>
                  <a:srgbClr val="0066FF"/>
                </a:solidFill>
              </a:rPr>
              <a:t>Ordinarios alcaldía Medellín</a:t>
            </a:r>
          </a:p>
          <a:p>
            <a:pPr algn="just">
              <a:buFont typeface="Arial" pitchFamily="34" charset="0"/>
              <a:buChar char="•"/>
            </a:pPr>
            <a:r>
              <a:rPr lang="es-ES" sz="2000" dirty="0">
                <a:solidFill>
                  <a:schemeClr val="tx1"/>
                </a:solidFill>
              </a:rPr>
              <a:t> Adquisición de predios para conservación (sólo 6 hasta ahora) </a:t>
            </a:r>
            <a:r>
              <a:rPr lang="es-ES" sz="2000" b="1" dirty="0">
                <a:solidFill>
                  <a:srgbClr val="0066FF"/>
                </a:solidFill>
              </a:rPr>
              <a:t>Ordinarios alcaldía Medellín</a:t>
            </a:r>
          </a:p>
          <a:p>
            <a:pPr algn="just">
              <a:buFont typeface="Arial" pitchFamily="34" charset="0"/>
              <a:buChar char="•"/>
            </a:pPr>
            <a:endParaRPr lang="es-ES_tradnl" sz="1800" dirty="0">
              <a:solidFill>
                <a:schemeClr val="tx1"/>
              </a:solidFill>
            </a:endParaRPr>
          </a:p>
        </p:txBody>
      </p:sp>
      <p:grpSp>
        <p:nvGrpSpPr>
          <p:cNvPr id="9" name="8 Grupo"/>
          <p:cNvGrpSpPr/>
          <p:nvPr/>
        </p:nvGrpSpPr>
        <p:grpSpPr>
          <a:xfrm>
            <a:off x="21744" y="5877272"/>
            <a:ext cx="9144000" cy="878564"/>
            <a:chOff x="21744" y="5877272"/>
            <a:chExt cx="9144000" cy="878564"/>
          </a:xfrm>
        </p:grpSpPr>
        <p:sp>
          <p:nvSpPr>
            <p:cNvPr id="10" name="9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10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descr="2005_0108Imagen0035"/>
          <p:cNvSpPr txBox="1">
            <a:spLocks noChangeArrowheads="1"/>
          </p:cNvSpPr>
          <p:nvPr/>
        </p:nvSpPr>
        <p:spPr bwMode="auto">
          <a:xfrm>
            <a:off x="0" y="0"/>
            <a:ext cx="9144000" cy="6858000"/>
          </a:xfrm>
          <a:prstGeom prst="rect">
            <a:avLst/>
          </a:prstGeom>
          <a:blipFill dpi="0" rotWithShape="0">
            <a:blip r:embed="rId2"/>
            <a:srcRect/>
            <a:stretch>
              <a:fillRect/>
            </a:stretch>
          </a:blipFill>
          <a:ln w="9525">
            <a:noFill/>
            <a:miter lim="800000"/>
            <a:headEnd/>
            <a:tailEnd/>
          </a:ln>
          <a:effectLst/>
        </p:spPr>
        <p:txBody>
          <a:bodyPr/>
          <a:lstStyle/>
          <a:p>
            <a:pPr algn="ctr">
              <a:lnSpc>
                <a:spcPct val="100000"/>
              </a:lnSpc>
              <a:spcBef>
                <a:spcPct val="0"/>
              </a:spcBef>
            </a:pPr>
            <a:endParaRPr lang="es-ES" sz="2400" b="1" dirty="0"/>
          </a:p>
          <a:p>
            <a:pPr algn="ctr">
              <a:lnSpc>
                <a:spcPct val="100000"/>
              </a:lnSpc>
              <a:spcBef>
                <a:spcPct val="0"/>
              </a:spcBef>
            </a:pPr>
            <a:endParaRPr lang="es-ES" sz="2400" b="1" dirty="0"/>
          </a:p>
          <a:p>
            <a:pPr algn="ctr">
              <a:lnSpc>
                <a:spcPct val="100000"/>
              </a:lnSpc>
              <a:spcBef>
                <a:spcPct val="0"/>
              </a:spcBef>
            </a:pPr>
            <a:endParaRPr lang="es-ES" sz="2400" b="1" dirty="0"/>
          </a:p>
          <a:p>
            <a:pPr algn="ctr">
              <a:lnSpc>
                <a:spcPct val="100000"/>
              </a:lnSpc>
              <a:spcBef>
                <a:spcPct val="0"/>
              </a:spcBef>
            </a:pPr>
            <a:r>
              <a:rPr lang="es-ES" sz="2800" b="1" dirty="0">
                <a:solidFill>
                  <a:srgbClr val="CCFF99"/>
                </a:solidFill>
                <a:effectLst>
                  <a:outerShdw blurRad="38100" dist="38100" dir="2700000" algn="tl">
                    <a:srgbClr val="C0C0C0"/>
                  </a:outerShdw>
                </a:effectLst>
              </a:rPr>
              <a:t>MONITOREO DEL AVANCES EN LA IMPLEMENTACIÓN DEL </a:t>
            </a:r>
            <a:r>
              <a:rPr lang="es-ES" sz="2800" b="1" dirty="0" err="1">
                <a:solidFill>
                  <a:srgbClr val="CCFF99"/>
                </a:solidFill>
                <a:effectLst>
                  <a:outerShdw blurRad="38100" dist="38100" dir="2700000" algn="tl">
                    <a:srgbClr val="C0C0C0"/>
                  </a:outerShdw>
                </a:effectLst>
              </a:rPr>
              <a:t>PAALSAP</a:t>
            </a:r>
            <a:r>
              <a:rPr lang="es-ES" sz="2800" b="1" dirty="0">
                <a:solidFill>
                  <a:srgbClr val="CCFF99"/>
                </a:solidFill>
                <a:effectLst>
                  <a:outerShdw blurRad="38100" dist="38100" dir="2700000" algn="tl">
                    <a:srgbClr val="C0C0C0"/>
                  </a:outerShdw>
                </a:effectLst>
              </a:rPr>
              <a:t> 2007 -2019</a:t>
            </a:r>
          </a:p>
          <a:p>
            <a:pPr algn="ctr">
              <a:lnSpc>
                <a:spcPct val="100000"/>
              </a:lnSpc>
              <a:spcBef>
                <a:spcPct val="0"/>
              </a:spcBef>
            </a:pPr>
            <a:endParaRPr lang="es-ES" sz="4800" b="1" dirty="0">
              <a:solidFill>
                <a:srgbClr val="CCFF99"/>
              </a:solidFill>
              <a:effectLst>
                <a:outerShdw blurRad="38100" dist="38100" dir="2700000" algn="tl">
                  <a:srgbClr val="C0C0C0"/>
                </a:outerShdw>
              </a:effectLst>
            </a:endParaRPr>
          </a:p>
          <a:p>
            <a:pPr algn="ctr">
              <a:lnSpc>
                <a:spcPct val="100000"/>
              </a:lnSpc>
              <a:spcBef>
                <a:spcPct val="0"/>
              </a:spcBef>
            </a:pPr>
            <a:r>
              <a:rPr lang="es-ES" sz="2400" b="1" u="sng" dirty="0">
                <a:solidFill>
                  <a:schemeClr val="bg1"/>
                </a:solidFill>
                <a:effectLst>
                  <a:outerShdw blurRad="38100" dist="38100" dir="2700000" algn="tl">
                    <a:srgbClr val="C0C0C0"/>
                  </a:outerShdw>
                </a:effectLst>
              </a:rPr>
              <a:t>PROGRAMAS Y PROYECTOS  INICIADOS HASTA AHORA</a:t>
            </a:r>
          </a:p>
          <a:p>
            <a:pPr algn="ctr">
              <a:lnSpc>
                <a:spcPct val="100000"/>
              </a:lnSpc>
              <a:spcBef>
                <a:spcPct val="0"/>
              </a:spcBef>
            </a:pPr>
            <a:endParaRPr lang="es-ES" sz="4800" b="1" dirty="0">
              <a:solidFill>
                <a:srgbClr val="CCFF99"/>
              </a:solidFill>
              <a:effectLst>
                <a:outerShdw blurRad="38100" dist="38100" dir="2700000" algn="tl">
                  <a:srgbClr val="C0C0C0"/>
                </a:outerShdw>
              </a:effectLst>
            </a:endParaRPr>
          </a:p>
          <a:p>
            <a:pPr algn="ctr">
              <a:lnSpc>
                <a:spcPct val="100000"/>
              </a:lnSpc>
              <a:spcBef>
                <a:spcPct val="0"/>
              </a:spcBef>
            </a:pPr>
            <a:endParaRPr lang="es-ES" sz="4800" b="1" dirty="0">
              <a:solidFill>
                <a:srgbClr val="CCFF99"/>
              </a:solidFill>
              <a:effectLst>
                <a:outerShdw blurRad="38100" dist="38100" dir="2700000" algn="tl">
                  <a:srgbClr val="C0C0C0"/>
                </a:outerShdw>
              </a:effectLst>
            </a:endParaRPr>
          </a:p>
          <a:p>
            <a:pPr algn="ctr">
              <a:lnSpc>
                <a:spcPct val="100000"/>
              </a:lnSpc>
              <a:spcBef>
                <a:spcPct val="0"/>
              </a:spcBef>
            </a:pPr>
            <a:endParaRPr lang="es-ES" sz="1600" b="1" dirty="0">
              <a:solidFill>
                <a:srgbClr val="CCFF99"/>
              </a:solidFill>
              <a:effectLst>
                <a:outerShdw blurRad="38100" dist="38100" dir="2700000" algn="tl">
                  <a:srgbClr val="C0C0C0"/>
                </a:outerShdw>
              </a:effectLst>
            </a:endParaRPr>
          </a:p>
          <a:p>
            <a:pPr algn="ctr">
              <a:lnSpc>
                <a:spcPct val="100000"/>
              </a:lnSpc>
              <a:spcBef>
                <a:spcPct val="0"/>
              </a:spcBef>
            </a:pPr>
            <a:endParaRPr lang="es-ES" sz="4800" b="1" dirty="0">
              <a:solidFill>
                <a:srgbClr val="CCFF99"/>
              </a:solidFill>
              <a:effectLst>
                <a:outerShdw blurRad="38100" dist="38100" dir="2700000" algn="tl">
                  <a:srgbClr val="C0C0C0"/>
                </a:outerShdw>
              </a:effectLst>
            </a:endParaRPr>
          </a:p>
          <a:p>
            <a:pPr algn="ctr">
              <a:lnSpc>
                <a:spcPct val="100000"/>
              </a:lnSpc>
              <a:spcBef>
                <a:spcPct val="0"/>
              </a:spcBef>
            </a:pPr>
            <a:endParaRPr lang="es-ES" b="1" dirty="0">
              <a:solidFill>
                <a:srgbClr val="CCFF99"/>
              </a:solidFill>
              <a:effectLst>
                <a:outerShdw blurRad="38100" dist="38100" dir="2700000" algn="tl">
                  <a:srgbClr val="C0C0C0"/>
                </a:outerShdw>
              </a:effectLst>
            </a:endParaRPr>
          </a:p>
        </p:txBody>
      </p:sp>
      <p:grpSp>
        <p:nvGrpSpPr>
          <p:cNvPr id="7" name="6 Grupo"/>
          <p:cNvGrpSpPr/>
          <p:nvPr/>
        </p:nvGrpSpPr>
        <p:grpSpPr>
          <a:xfrm>
            <a:off x="21744" y="5877272"/>
            <a:ext cx="9144000" cy="878564"/>
            <a:chOff x="21744" y="5877272"/>
            <a:chExt cx="9144000" cy="878564"/>
          </a:xfrm>
        </p:grpSpPr>
        <p:sp>
          <p:nvSpPr>
            <p:cNvPr id="8" name="7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8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4" name="13 Grupo"/>
          <p:cNvGrpSpPr/>
          <p:nvPr/>
        </p:nvGrpSpPr>
        <p:grpSpPr>
          <a:xfrm>
            <a:off x="7308304" y="5903247"/>
            <a:ext cx="1705210" cy="858235"/>
            <a:chOff x="6790335" y="5903247"/>
            <a:chExt cx="1705210" cy="858235"/>
          </a:xfrm>
        </p:grpSpPr>
        <p:grpSp>
          <p:nvGrpSpPr>
            <p:cNvPr id="15" name="14 Grupo"/>
            <p:cNvGrpSpPr/>
            <p:nvPr/>
          </p:nvGrpSpPr>
          <p:grpSpPr>
            <a:xfrm rot="19011815">
              <a:off x="7949372" y="5927294"/>
              <a:ext cx="479593" cy="834188"/>
              <a:chOff x="3347864" y="1052736"/>
              <a:chExt cx="2160240" cy="3468868"/>
            </a:xfrm>
          </p:grpSpPr>
          <p:grpSp>
            <p:nvGrpSpPr>
              <p:cNvPr id="17" name="16 Grupo"/>
              <p:cNvGrpSpPr/>
              <p:nvPr/>
            </p:nvGrpSpPr>
            <p:grpSpPr>
              <a:xfrm>
                <a:off x="4299303" y="2995162"/>
                <a:ext cx="206023" cy="1526442"/>
                <a:chOff x="539552" y="3212976"/>
                <a:chExt cx="144016" cy="1584176"/>
              </a:xfrm>
            </p:grpSpPr>
            <p:sp>
              <p:nvSpPr>
                <p:cNvPr id="19" name="1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1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6" name="1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24 Grupo"/>
          <p:cNvGrpSpPr/>
          <p:nvPr/>
        </p:nvGrpSpPr>
        <p:grpSpPr>
          <a:xfrm>
            <a:off x="0" y="122238"/>
            <a:ext cx="8991600" cy="6743700"/>
            <a:chOff x="0" y="122238"/>
            <a:chExt cx="8991600" cy="6743700"/>
          </a:xfrm>
        </p:grpSpPr>
        <p:sp>
          <p:nvSpPr>
            <p:cNvPr id="16387" name="AutoShape 3"/>
            <p:cNvSpPr>
              <a:spLocks noChangeAspect="1" noChangeArrowheads="1"/>
            </p:cNvSpPr>
            <p:nvPr/>
          </p:nvSpPr>
          <p:spPr bwMode="auto">
            <a:xfrm>
              <a:off x="0" y="122238"/>
              <a:ext cx="8991600" cy="6743700"/>
            </a:xfrm>
            <a:prstGeom prst="rect">
              <a:avLst/>
            </a:prstGeom>
            <a:noFill/>
            <a:ln w="31750" cmpd="dbl">
              <a:solidFill>
                <a:srgbClr val="000000"/>
              </a:solidFill>
              <a:miter lim="800000"/>
              <a:headEnd/>
              <a:tailEnd/>
            </a:ln>
          </p:spPr>
          <p:txBody>
            <a:bodyPr/>
            <a:lstStyle/>
            <a:p>
              <a:endParaRPr lang="es-ES_tradnl"/>
            </a:p>
          </p:txBody>
        </p:sp>
        <p:grpSp>
          <p:nvGrpSpPr>
            <p:cNvPr id="2" name="Group 66"/>
            <p:cNvGrpSpPr>
              <a:grpSpLocks/>
            </p:cNvGrpSpPr>
            <p:nvPr/>
          </p:nvGrpSpPr>
          <p:grpSpPr bwMode="auto">
            <a:xfrm>
              <a:off x="223838" y="236538"/>
              <a:ext cx="8691562" cy="6192837"/>
              <a:chOff x="141" y="149"/>
              <a:chExt cx="5475" cy="3901"/>
            </a:xfrm>
          </p:grpSpPr>
          <p:sp>
            <p:nvSpPr>
              <p:cNvPr id="16390" name="Rectangle 6"/>
              <p:cNvSpPr>
                <a:spLocks noChangeArrowheads="1"/>
              </p:cNvSpPr>
              <p:nvPr/>
            </p:nvSpPr>
            <p:spPr bwMode="auto">
              <a:xfrm>
                <a:off x="144" y="960"/>
                <a:ext cx="2016" cy="432"/>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174625" indent="-174625"/>
                <a:r>
                  <a:rPr lang="es-ES" altLang="zh-CN" sz="1200">
                    <a:ea typeface="宋体" charset="-122"/>
                  </a:rPr>
                  <a:t>1.1 RECUPERACIÓN AMBIENTAL DEL AGUA EN QUEBRADAS URBANAS Y PROVEEDORAS DE AGUA PARA ACUEDUCTOS</a:t>
                </a:r>
                <a:endParaRPr lang="es-ES" sz="1200" b="1">
                  <a:latin typeface="Copperplate Gothic Bold" pitchFamily="34" charset="0"/>
                </a:endParaRPr>
              </a:p>
            </p:txBody>
          </p:sp>
          <p:sp>
            <p:nvSpPr>
              <p:cNvPr id="16391" name="Rectangle 7"/>
              <p:cNvSpPr>
                <a:spLocks noChangeArrowheads="1"/>
              </p:cNvSpPr>
              <p:nvPr/>
            </p:nvSpPr>
            <p:spPr bwMode="auto">
              <a:xfrm>
                <a:off x="144" y="2142"/>
                <a:ext cx="2016" cy="384"/>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200">
                    <a:ea typeface="宋体" charset="-122"/>
                  </a:rPr>
                  <a:t>1.3 EDUCACIÓN AMBIENTAL PARA EL MANEJO SOSTENIBLE DE LOS RECURSOS NATURALES - AGUA</a:t>
                </a:r>
                <a:endParaRPr lang="es-ES" sz="1200" b="1">
                  <a:latin typeface="Copperplate Gothic Bold" pitchFamily="34" charset="0"/>
                </a:endParaRPr>
              </a:p>
            </p:txBody>
          </p:sp>
          <p:sp>
            <p:nvSpPr>
              <p:cNvPr id="16393" name="Rectangle 9"/>
              <p:cNvSpPr>
                <a:spLocks noChangeArrowheads="1"/>
              </p:cNvSpPr>
              <p:nvPr/>
            </p:nvSpPr>
            <p:spPr bwMode="auto">
              <a:xfrm>
                <a:off x="144" y="3111"/>
                <a:ext cx="2016" cy="288"/>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200">
                    <a:ea typeface="宋体" charset="-122"/>
                  </a:rPr>
                  <a:t>2.1 MANEJO INTEGRAL Y SOSTENIBLE DEL RECURSO SUELO</a:t>
                </a:r>
                <a:endParaRPr lang="es-ES" sz="1200" b="1">
                  <a:latin typeface="Copperplate Gothic Bold" pitchFamily="34" charset="0"/>
                </a:endParaRPr>
              </a:p>
            </p:txBody>
          </p:sp>
          <p:sp>
            <p:nvSpPr>
              <p:cNvPr id="16394" name="Rectangle 10"/>
              <p:cNvSpPr>
                <a:spLocks noChangeArrowheads="1"/>
              </p:cNvSpPr>
              <p:nvPr/>
            </p:nvSpPr>
            <p:spPr bwMode="auto">
              <a:xfrm>
                <a:off x="141" y="3645"/>
                <a:ext cx="2016" cy="291"/>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200" dirty="0">
                    <a:ea typeface="宋体" charset="-122"/>
                  </a:rPr>
                  <a:t>2.2 RECUPERACIÓN AMBIENTAL DE ÁREAS DE EROSIÓN INTENSA</a:t>
                </a:r>
                <a:endParaRPr lang="es-ES" sz="1200" b="1" dirty="0">
                  <a:latin typeface="Copperplate Gothic Bold" pitchFamily="34" charset="0"/>
                </a:endParaRPr>
              </a:p>
            </p:txBody>
          </p:sp>
          <p:sp>
            <p:nvSpPr>
              <p:cNvPr id="16395" name="Rectangle 11"/>
              <p:cNvSpPr>
                <a:spLocks noChangeArrowheads="1"/>
              </p:cNvSpPr>
              <p:nvPr/>
            </p:nvSpPr>
            <p:spPr bwMode="auto">
              <a:xfrm>
                <a:off x="144" y="1680"/>
                <a:ext cx="2016" cy="336"/>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200">
                    <a:ea typeface="宋体" charset="-122"/>
                  </a:rPr>
                  <a:t>1.2 MANEJO INTEGRAL Y SOSTENIBLE DEL RECURSO AGUA</a:t>
                </a:r>
                <a:endParaRPr lang="es-ES" sz="1200" b="1">
                  <a:latin typeface="Copperplate Gothic Bold" pitchFamily="34" charset="0"/>
                </a:endParaRPr>
              </a:p>
            </p:txBody>
          </p:sp>
          <p:sp>
            <p:nvSpPr>
              <p:cNvPr id="16396" name="Rectangle 12"/>
              <p:cNvSpPr>
                <a:spLocks noChangeArrowheads="1"/>
              </p:cNvSpPr>
              <p:nvPr/>
            </p:nvSpPr>
            <p:spPr bwMode="auto">
              <a:xfrm>
                <a:off x="192" y="149"/>
                <a:ext cx="5376" cy="289"/>
              </a:xfrm>
              <a:prstGeom prst="rect">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a:lstStyle/>
              <a:p>
                <a:pPr marL="342900" indent="-342900" algn="ctr"/>
                <a:r>
                  <a:rPr lang="es-ES" altLang="zh-CN" sz="1200" dirty="0">
                    <a:latin typeface="Eras Demi ITC" pitchFamily="34" charset="0"/>
                    <a:ea typeface="宋体" charset="-122"/>
                  </a:rPr>
                  <a:t>SISTEMA DE GESTIÓN AMBIENTAL DE MEDELLÍN</a:t>
                </a:r>
              </a:p>
              <a:p>
                <a:pPr marL="342900" indent="-342900" algn="ctr"/>
                <a:r>
                  <a:rPr lang="es-ES" altLang="zh-CN" sz="1200" dirty="0">
                    <a:latin typeface="Eras Demi ITC" pitchFamily="34" charset="0"/>
                    <a:ea typeface="宋体" charset="-122"/>
                  </a:rPr>
                  <a:t>PLAN DE ACCIÓN AMBIENTAL LOCAL  - SAN ANTONIO DE PRADO - AVANCES</a:t>
                </a:r>
                <a:endParaRPr lang="es-ES" sz="1200" b="1" dirty="0">
                  <a:latin typeface="Copperplate Gothic Bold" pitchFamily="34" charset="0"/>
                </a:endParaRPr>
              </a:p>
            </p:txBody>
          </p:sp>
          <p:sp>
            <p:nvSpPr>
              <p:cNvPr id="16397" name="AutoShape 13"/>
              <p:cNvSpPr>
                <a:spLocks noChangeArrowheads="1"/>
              </p:cNvSpPr>
              <p:nvPr/>
            </p:nvSpPr>
            <p:spPr bwMode="auto">
              <a:xfrm rot="5400000">
                <a:off x="1005" y="-328"/>
                <a:ext cx="432" cy="1962"/>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200" b="1">
                    <a:latin typeface="Arial Rounded MT Bold" pitchFamily="34" charset="0"/>
                    <a:ea typeface="宋体" charset="-122"/>
                  </a:rPr>
                  <a:t>PROGRAMAS</a:t>
                </a:r>
                <a:r>
                  <a:rPr lang="es-ES" sz="1200" b="1">
                    <a:latin typeface="Arial Rounded MT Bold" pitchFamily="34" charset="0"/>
                  </a:rPr>
                  <a:t> </a:t>
                </a:r>
              </a:p>
            </p:txBody>
          </p:sp>
          <p:sp>
            <p:nvSpPr>
              <p:cNvPr id="16398" name="AutoShape 14"/>
              <p:cNvSpPr>
                <a:spLocks noChangeArrowheads="1"/>
              </p:cNvSpPr>
              <p:nvPr/>
            </p:nvSpPr>
            <p:spPr bwMode="auto">
              <a:xfrm rot="5400000">
                <a:off x="3897" y="-484"/>
                <a:ext cx="331" cy="2174"/>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200" b="1">
                    <a:latin typeface="Arial Rounded MT Bold" pitchFamily="34" charset="0"/>
                    <a:ea typeface="宋体" charset="-122"/>
                  </a:rPr>
                  <a:t>PROYECTOS</a:t>
                </a:r>
              </a:p>
            </p:txBody>
          </p:sp>
          <p:sp>
            <p:nvSpPr>
              <p:cNvPr id="16399" name="Rectangle 15"/>
              <p:cNvSpPr>
                <a:spLocks noChangeArrowheads="1"/>
              </p:cNvSpPr>
              <p:nvPr/>
            </p:nvSpPr>
            <p:spPr bwMode="auto">
              <a:xfrm>
                <a:off x="144" y="2592"/>
                <a:ext cx="2016" cy="336"/>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200">
                    <a:ea typeface="宋体" charset="-122"/>
                  </a:rPr>
                  <a:t>1.4 EVALUACIÓN Y MEJORAMIENTO DE LA DISPONIBILIDAD DEL RECURSO AGUA</a:t>
                </a:r>
                <a:endParaRPr lang="es-ES" sz="1200" b="1">
                  <a:latin typeface="Copperplate Gothic Bold" pitchFamily="34" charset="0"/>
                </a:endParaRPr>
              </a:p>
            </p:txBody>
          </p:sp>
          <p:sp>
            <p:nvSpPr>
              <p:cNvPr id="16428" name="Rectangle 44"/>
              <p:cNvSpPr>
                <a:spLocks noChangeArrowheads="1"/>
              </p:cNvSpPr>
              <p:nvPr/>
            </p:nvSpPr>
            <p:spPr bwMode="auto">
              <a:xfrm>
                <a:off x="2448" y="816"/>
                <a:ext cx="3168" cy="759"/>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sz="1200" b="1" dirty="0"/>
                  <a:t>ARM-1: Monitoreo de la calidad del agua en quebradas</a:t>
                </a:r>
              </a:p>
              <a:p>
                <a:pPr marL="342900" indent="-342900"/>
                <a:r>
                  <a:rPr lang="es-ES" sz="1200" b="1" dirty="0"/>
                  <a:t>ARM-2: Monitoreo del estado de los retiros de quebradas</a:t>
                </a:r>
              </a:p>
              <a:p>
                <a:pPr marL="342900" indent="-342900"/>
                <a:r>
                  <a:rPr lang="es-ES" altLang="zh-CN" sz="1200" b="1" dirty="0">
                    <a:ea typeface="宋体" charset="-122"/>
                  </a:rPr>
                  <a:t>ARR-1</a:t>
                </a:r>
                <a:r>
                  <a:rPr lang="es-ES" altLang="zh-CN" sz="1200" dirty="0">
                    <a:ea typeface="宋体" charset="-122"/>
                  </a:rPr>
                  <a:t> : Gestión </a:t>
                </a:r>
                <a:r>
                  <a:rPr lang="es-ES" altLang="zh-CN" sz="1200" dirty="0" err="1">
                    <a:ea typeface="宋体" charset="-122"/>
                  </a:rPr>
                  <a:t>Socioambiental</a:t>
                </a:r>
                <a:r>
                  <a:rPr lang="es-ES" altLang="zh-CN" sz="1200" dirty="0">
                    <a:ea typeface="宋体" charset="-122"/>
                  </a:rPr>
                  <a:t> en quebradas con metodologías participativas </a:t>
                </a:r>
                <a:endParaRPr lang="es-ES" sz="1200" b="1" dirty="0"/>
              </a:p>
              <a:p>
                <a:pPr marL="342900" indent="-342900"/>
                <a:r>
                  <a:rPr lang="es-ES" sz="1200" b="1" dirty="0"/>
                  <a:t>ADE-1: </a:t>
                </a:r>
                <a:r>
                  <a:rPr lang="es-ES" sz="1200" dirty="0"/>
                  <a:t>Monitoreo de la disponibilidad total y utilizable del recurso agua en San Antonio de Prado</a:t>
                </a:r>
              </a:p>
            </p:txBody>
          </p:sp>
          <p:sp>
            <p:nvSpPr>
              <p:cNvPr id="16430" name="Rectangle 46"/>
              <p:cNvSpPr>
                <a:spLocks noChangeArrowheads="1"/>
              </p:cNvSpPr>
              <p:nvPr/>
            </p:nvSpPr>
            <p:spPr bwMode="auto">
              <a:xfrm>
                <a:off x="2448" y="1632"/>
                <a:ext cx="3168" cy="438"/>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200" b="1">
                    <a:ea typeface="宋体" charset="-122"/>
                  </a:rPr>
                  <a:t>AMR-1</a:t>
                </a:r>
                <a:r>
                  <a:rPr lang="es-ES" altLang="zh-CN" sz="1200">
                    <a:ea typeface="宋体" charset="-122"/>
                  </a:rPr>
                  <a:t>: Apoyo a la reconversión de prácticas y tecnologías agropecuarias, agroindustriales e industriales no sostenibles </a:t>
                </a:r>
              </a:p>
              <a:p>
                <a:pPr marL="342900" indent="-342900"/>
                <a:r>
                  <a:rPr lang="es-ES" altLang="zh-CN" sz="1200" b="1">
                    <a:ea typeface="宋体" charset="-122"/>
                  </a:rPr>
                  <a:t>AMR-2 : </a:t>
                </a:r>
                <a:r>
                  <a:rPr lang="es-ES" altLang="zh-CN" sz="1200">
                    <a:ea typeface="宋体" charset="-122"/>
                  </a:rPr>
                  <a:t>Construcción de biodigestores asociados a establos y porquerizas </a:t>
                </a:r>
                <a:endParaRPr lang="es-ES" sz="1200"/>
              </a:p>
            </p:txBody>
          </p:sp>
          <p:sp>
            <p:nvSpPr>
              <p:cNvPr id="16435" name="Rectangle 51"/>
              <p:cNvSpPr>
                <a:spLocks noChangeArrowheads="1"/>
              </p:cNvSpPr>
              <p:nvPr/>
            </p:nvSpPr>
            <p:spPr bwMode="auto">
              <a:xfrm>
                <a:off x="2448" y="2115"/>
                <a:ext cx="3168" cy="405"/>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200" b="1" dirty="0">
                    <a:ea typeface="宋体" charset="-122"/>
                  </a:rPr>
                  <a:t>AEA-1</a:t>
                </a:r>
                <a:r>
                  <a:rPr lang="es-ES" altLang="zh-CN" sz="1200" dirty="0">
                    <a:ea typeface="宋体" charset="-122"/>
                  </a:rPr>
                  <a:t> : Apoyo y fortalecimiento a </a:t>
                </a:r>
                <a:r>
                  <a:rPr lang="es-ES" altLang="zh-CN" sz="1200" dirty="0" err="1">
                    <a:ea typeface="宋体" charset="-122"/>
                  </a:rPr>
                  <a:t>PRAEs</a:t>
                </a:r>
                <a:endParaRPr lang="es-ES" altLang="zh-CN" sz="1200" dirty="0">
                  <a:ea typeface="宋体" charset="-122"/>
                </a:endParaRPr>
              </a:p>
              <a:p>
                <a:pPr marL="342900" indent="-342900"/>
                <a:r>
                  <a:rPr lang="es-ES" altLang="zh-CN" sz="1200" b="1" dirty="0">
                    <a:ea typeface="宋体" charset="-122"/>
                  </a:rPr>
                  <a:t>AEA-2</a:t>
                </a:r>
                <a:r>
                  <a:rPr lang="es-ES" altLang="zh-CN" sz="1200" dirty="0">
                    <a:ea typeface="宋体" charset="-122"/>
                  </a:rPr>
                  <a:t> : Apoyo y fortalecimiento de PROCEDAS </a:t>
                </a:r>
                <a:endParaRPr lang="es-ES" sz="1200" dirty="0"/>
              </a:p>
            </p:txBody>
          </p:sp>
          <p:sp>
            <p:nvSpPr>
              <p:cNvPr id="16436" name="Rectangle 52"/>
              <p:cNvSpPr>
                <a:spLocks noChangeArrowheads="1"/>
              </p:cNvSpPr>
              <p:nvPr/>
            </p:nvSpPr>
            <p:spPr bwMode="auto">
              <a:xfrm>
                <a:off x="2448" y="2565"/>
                <a:ext cx="3168" cy="285"/>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200" b="1" dirty="0">
                    <a:ea typeface="宋体" charset="-122"/>
                  </a:rPr>
                  <a:t>ADE-1</a:t>
                </a:r>
                <a:r>
                  <a:rPr lang="es-ES" altLang="zh-CN" sz="1200" dirty="0">
                    <a:ea typeface="宋体" charset="-122"/>
                  </a:rPr>
                  <a:t> : Monitoreo de la disponibilidad total y utilizable del recurso agua en San Antonio de Prado </a:t>
                </a:r>
                <a:endParaRPr lang="es-ES" sz="1200" dirty="0"/>
              </a:p>
            </p:txBody>
          </p:sp>
          <p:sp>
            <p:nvSpPr>
              <p:cNvPr id="16438" name="Rectangle 54"/>
              <p:cNvSpPr>
                <a:spLocks noChangeArrowheads="1"/>
              </p:cNvSpPr>
              <p:nvPr/>
            </p:nvSpPr>
            <p:spPr bwMode="auto">
              <a:xfrm>
                <a:off x="2448" y="2880"/>
                <a:ext cx="3168" cy="711"/>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200" b="1" dirty="0">
                    <a:ea typeface="宋体" charset="-122"/>
                  </a:rPr>
                  <a:t>SMM-1 : </a:t>
                </a:r>
                <a:r>
                  <a:rPr lang="es-ES" altLang="zh-CN" sz="1200" dirty="0">
                    <a:ea typeface="宋体" charset="-122"/>
                  </a:rPr>
                  <a:t>Monitoreo del estado de los suelos agropecuarios con base en su erosión histórica y activa</a:t>
                </a:r>
              </a:p>
              <a:p>
                <a:pPr marL="342900" indent="-342900"/>
                <a:r>
                  <a:rPr lang="es-ES" altLang="zh-CN" sz="1200" b="1" dirty="0">
                    <a:ea typeface="宋体" charset="-122"/>
                  </a:rPr>
                  <a:t>SMM-2 : </a:t>
                </a:r>
                <a:r>
                  <a:rPr lang="es-ES" altLang="zh-CN" sz="1200" dirty="0">
                    <a:ea typeface="宋体" charset="-122"/>
                  </a:rPr>
                  <a:t>Determinación cartográfica </a:t>
                </a:r>
                <a:r>
                  <a:rPr lang="es-ES" altLang="zh-CN" sz="1200" dirty="0" err="1">
                    <a:ea typeface="宋体" charset="-122"/>
                  </a:rPr>
                  <a:t>semidetallada</a:t>
                </a:r>
                <a:r>
                  <a:rPr lang="es-ES" altLang="zh-CN" sz="1200" dirty="0">
                    <a:ea typeface="宋体" charset="-122"/>
                  </a:rPr>
                  <a:t> de la erosión agropecuaria en el corregimiento </a:t>
                </a:r>
              </a:p>
              <a:p>
                <a:pPr marL="342900" indent="-342900"/>
                <a:r>
                  <a:rPr lang="es-ES" altLang="zh-CN" sz="1200" b="1" dirty="0">
                    <a:ea typeface="宋体" charset="-122"/>
                  </a:rPr>
                  <a:t>SMR-2:  </a:t>
                </a:r>
                <a:r>
                  <a:rPr lang="es-ES" altLang="zh-CN" sz="1200" dirty="0">
                    <a:ea typeface="宋体" charset="-122"/>
                  </a:rPr>
                  <a:t>Apoyo a la reconversión de prácticas y tecnologías agropecuarias y forestales no sostenibles </a:t>
                </a:r>
                <a:endParaRPr lang="es-ES" sz="1200" dirty="0"/>
              </a:p>
            </p:txBody>
          </p:sp>
          <p:sp>
            <p:nvSpPr>
              <p:cNvPr id="16439" name="Rectangle 55"/>
              <p:cNvSpPr>
                <a:spLocks noChangeArrowheads="1"/>
              </p:cNvSpPr>
              <p:nvPr/>
            </p:nvSpPr>
            <p:spPr bwMode="auto">
              <a:xfrm>
                <a:off x="2448" y="3696"/>
                <a:ext cx="3168" cy="354"/>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200" b="1" dirty="0">
                    <a:ea typeface="宋体" charset="-122"/>
                  </a:rPr>
                  <a:t>SRP-1 : </a:t>
                </a:r>
                <a:r>
                  <a:rPr lang="es-ES" altLang="zh-CN" sz="1200" dirty="0">
                    <a:ea typeface="宋体" charset="-122"/>
                  </a:rPr>
                  <a:t>Monitoreo y seguimiento a áreas con movimientos en masa y erosiones concentradas</a:t>
                </a:r>
              </a:p>
              <a:p>
                <a:pPr marL="342900" indent="-342900"/>
                <a:endParaRPr lang="es-ES" sz="1200" dirty="0"/>
              </a:p>
            </p:txBody>
          </p:sp>
          <p:sp>
            <p:nvSpPr>
              <p:cNvPr id="16444" name="AutoShape 60"/>
              <p:cNvSpPr>
                <a:spLocks noChangeArrowheads="1"/>
              </p:cNvSpPr>
              <p:nvPr/>
            </p:nvSpPr>
            <p:spPr bwMode="auto">
              <a:xfrm>
                <a:off x="2160" y="1008"/>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sp>
            <p:nvSpPr>
              <p:cNvPr id="16445" name="AutoShape 61"/>
              <p:cNvSpPr>
                <a:spLocks noChangeArrowheads="1"/>
              </p:cNvSpPr>
              <p:nvPr/>
            </p:nvSpPr>
            <p:spPr bwMode="auto">
              <a:xfrm>
                <a:off x="2160" y="1680"/>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sp>
            <p:nvSpPr>
              <p:cNvPr id="16446" name="AutoShape 62"/>
              <p:cNvSpPr>
                <a:spLocks noChangeArrowheads="1"/>
              </p:cNvSpPr>
              <p:nvPr/>
            </p:nvSpPr>
            <p:spPr bwMode="auto">
              <a:xfrm>
                <a:off x="2160" y="2160"/>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sp>
            <p:nvSpPr>
              <p:cNvPr id="16447" name="AutoShape 63"/>
              <p:cNvSpPr>
                <a:spLocks noChangeArrowheads="1"/>
              </p:cNvSpPr>
              <p:nvPr/>
            </p:nvSpPr>
            <p:spPr bwMode="auto">
              <a:xfrm>
                <a:off x="2160" y="2592"/>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sp>
            <p:nvSpPr>
              <p:cNvPr id="16448" name="AutoShape 64"/>
              <p:cNvSpPr>
                <a:spLocks noChangeArrowheads="1"/>
              </p:cNvSpPr>
              <p:nvPr/>
            </p:nvSpPr>
            <p:spPr bwMode="auto">
              <a:xfrm>
                <a:off x="2160" y="3072"/>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sp>
            <p:nvSpPr>
              <p:cNvPr id="16449" name="AutoShape 65"/>
              <p:cNvSpPr>
                <a:spLocks noChangeArrowheads="1"/>
              </p:cNvSpPr>
              <p:nvPr/>
            </p:nvSpPr>
            <p:spPr bwMode="auto">
              <a:xfrm>
                <a:off x="2160" y="3648"/>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200"/>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228600" y="236538"/>
            <a:ext cx="8686800" cy="6550155"/>
            <a:chOff x="144" y="149"/>
            <a:chExt cx="5472" cy="3479"/>
          </a:xfrm>
        </p:grpSpPr>
        <p:sp>
          <p:nvSpPr>
            <p:cNvPr id="13319" name="Rectangle 7"/>
            <p:cNvSpPr>
              <a:spLocks noChangeArrowheads="1"/>
            </p:cNvSpPr>
            <p:nvPr/>
          </p:nvSpPr>
          <p:spPr bwMode="auto">
            <a:xfrm>
              <a:off x="144" y="1503"/>
              <a:ext cx="2016" cy="445"/>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dirty="0">
                  <a:ea typeface="宋体" charset="-122"/>
                </a:rPr>
                <a:t>4.1 EDUCACIÓN AMBIENTAL PARA EL MANEJO SOSTENIBLE DE LOS RECURSOS NATURALES - SOCIAL</a:t>
              </a:r>
              <a:endParaRPr lang="es-ES" sz="1400" b="1" dirty="0">
                <a:latin typeface="Copperplate Gothic Bold" pitchFamily="34" charset="0"/>
              </a:endParaRPr>
            </a:p>
          </p:txBody>
        </p:sp>
        <p:sp>
          <p:nvSpPr>
            <p:cNvPr id="13322" name="Rectangle 10"/>
            <p:cNvSpPr>
              <a:spLocks noChangeArrowheads="1"/>
            </p:cNvSpPr>
            <p:nvPr/>
          </p:nvSpPr>
          <p:spPr bwMode="auto">
            <a:xfrm>
              <a:off x="144" y="1996"/>
              <a:ext cx="2016" cy="288"/>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a:ea typeface="宋体" charset="-122"/>
                </a:rPr>
                <a:t>4.4 PARTICIPACIÓN Y EDUCACIÓN SOCIAL</a:t>
              </a:r>
              <a:endParaRPr lang="es-ES" sz="1400" b="1">
                <a:latin typeface="Copperplate Gothic Bold" pitchFamily="34" charset="0"/>
              </a:endParaRPr>
            </a:p>
          </p:txBody>
        </p:sp>
        <p:sp>
          <p:nvSpPr>
            <p:cNvPr id="13324" name="Rectangle 12"/>
            <p:cNvSpPr>
              <a:spLocks noChangeArrowheads="1"/>
            </p:cNvSpPr>
            <p:nvPr/>
          </p:nvSpPr>
          <p:spPr bwMode="auto">
            <a:xfrm>
              <a:off x="144" y="2733"/>
              <a:ext cx="2016" cy="288"/>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a:ea typeface="宋体" charset="-122"/>
                </a:rPr>
                <a:t>4.6 MIRS Y LÍQUIDOS (GIRS)</a:t>
              </a:r>
              <a:endParaRPr lang="es-ES" sz="1400" b="1">
                <a:latin typeface="Copperplate Gothic Bold" pitchFamily="34" charset="0"/>
              </a:endParaRPr>
            </a:p>
          </p:txBody>
        </p:sp>
        <p:sp>
          <p:nvSpPr>
            <p:cNvPr id="13328" name="Rectangle 16"/>
            <p:cNvSpPr>
              <a:spLocks noChangeArrowheads="1"/>
            </p:cNvSpPr>
            <p:nvPr/>
          </p:nvSpPr>
          <p:spPr bwMode="auto">
            <a:xfrm>
              <a:off x="2448" y="1617"/>
              <a:ext cx="3168" cy="288"/>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SoCT-1: </a:t>
              </a:r>
              <a:r>
                <a:rPr lang="es-ES" altLang="zh-CN" sz="1400" dirty="0">
                  <a:ea typeface="宋体" charset="-122"/>
                </a:rPr>
                <a:t> Realización de  expediciones de reconocimiento, evaluación y planeación </a:t>
              </a:r>
              <a:endParaRPr lang="es-ES" sz="1400" dirty="0"/>
            </a:p>
          </p:txBody>
        </p:sp>
        <p:sp>
          <p:nvSpPr>
            <p:cNvPr id="13329" name="Rectangle 17"/>
            <p:cNvSpPr>
              <a:spLocks noChangeArrowheads="1"/>
            </p:cNvSpPr>
            <p:nvPr/>
          </p:nvSpPr>
          <p:spPr bwMode="auto">
            <a:xfrm>
              <a:off x="2448" y="1921"/>
              <a:ext cx="3168" cy="394"/>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a:ea typeface="宋体" charset="-122"/>
                </a:rPr>
                <a:t>SoPP1</a:t>
              </a:r>
              <a:r>
                <a:rPr lang="es-ES" altLang="zh-CN" sz="1400">
                  <a:ea typeface="宋体" charset="-122"/>
                </a:rPr>
                <a:t> : Formulación e instalación de 5 nuevos PRAE </a:t>
              </a:r>
            </a:p>
            <a:p>
              <a:pPr marL="342900" indent="-342900"/>
              <a:r>
                <a:rPr lang="es-ES" altLang="zh-CN" sz="1400" b="1">
                  <a:ea typeface="宋体" charset="-122"/>
                </a:rPr>
                <a:t>SoPP-2 </a:t>
              </a:r>
              <a:r>
                <a:rPr lang="es-ES" altLang="zh-CN" sz="1400">
                  <a:ea typeface="宋体" charset="-122"/>
                </a:rPr>
                <a:t>: Fortalecimiento de 6 PRAE instalados </a:t>
              </a:r>
            </a:p>
            <a:p>
              <a:pPr marL="342900" indent="-342900"/>
              <a:r>
                <a:rPr lang="es-ES" altLang="zh-CN" sz="1400" b="1">
                  <a:ea typeface="宋体" charset="-122"/>
                </a:rPr>
                <a:t>SoPEC-1 </a:t>
              </a:r>
              <a:r>
                <a:rPr lang="es-ES" altLang="zh-CN" sz="1400">
                  <a:ea typeface="宋体" charset="-122"/>
                </a:rPr>
                <a:t>: Monitoreo y gestión del PAAL SADEP </a:t>
              </a:r>
            </a:p>
            <a:p>
              <a:pPr marL="342900" indent="-342900"/>
              <a:endParaRPr lang="es-ES" sz="1400"/>
            </a:p>
          </p:txBody>
        </p:sp>
        <p:sp>
          <p:nvSpPr>
            <p:cNvPr id="13330" name="Rectangle 18"/>
            <p:cNvSpPr>
              <a:spLocks noChangeArrowheads="1"/>
            </p:cNvSpPr>
            <p:nvPr/>
          </p:nvSpPr>
          <p:spPr bwMode="auto">
            <a:xfrm>
              <a:off x="2448" y="2576"/>
              <a:ext cx="3168" cy="749"/>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SoMF-3</a:t>
              </a:r>
              <a:r>
                <a:rPr lang="es-ES" altLang="zh-CN" sz="1400" dirty="0">
                  <a:ea typeface="宋体" charset="-122"/>
                </a:rPr>
                <a:t> : Instauración de fases siguientes del proceso </a:t>
              </a:r>
              <a:r>
                <a:rPr lang="es-ES" altLang="zh-CN" sz="1400" dirty="0" err="1">
                  <a:ea typeface="宋体" charset="-122"/>
                </a:rPr>
                <a:t>GIRS</a:t>
              </a:r>
              <a:r>
                <a:rPr lang="es-ES" altLang="zh-CN" sz="1400" dirty="0">
                  <a:ea typeface="宋体" charset="-122"/>
                </a:rPr>
                <a:t> </a:t>
              </a:r>
              <a:r>
                <a:rPr lang="es-CO" altLang="zh-CN" sz="1400" dirty="0">
                  <a:ea typeface="宋体" charset="-122"/>
                </a:rPr>
                <a:t>corregimental</a:t>
              </a:r>
              <a:r>
                <a:rPr lang="es-ES" altLang="zh-CN" sz="1400" dirty="0">
                  <a:ea typeface="宋体" charset="-122"/>
                </a:rPr>
                <a:t> </a:t>
              </a:r>
            </a:p>
            <a:p>
              <a:pPr marL="342900" indent="-342900"/>
              <a:r>
                <a:rPr lang="es-ES" altLang="zh-CN" sz="1400" b="1" dirty="0">
                  <a:ea typeface="宋体" charset="-122"/>
                </a:rPr>
                <a:t>SoMCR-1</a:t>
              </a:r>
              <a:r>
                <a:rPr lang="es-ES" altLang="zh-CN" sz="1400" dirty="0">
                  <a:ea typeface="宋体" charset="-122"/>
                </a:rPr>
                <a:t> : Acompañamiento social al recuperador y organizaciones del sector </a:t>
              </a:r>
            </a:p>
            <a:p>
              <a:pPr marL="342900" indent="-342900"/>
              <a:r>
                <a:rPr lang="es-ES" altLang="zh-CN" sz="1400" b="1" dirty="0">
                  <a:ea typeface="宋体" charset="-122"/>
                </a:rPr>
                <a:t>SoMCC-1</a:t>
              </a:r>
              <a:r>
                <a:rPr lang="es-ES" altLang="zh-CN" sz="1400" dirty="0">
                  <a:ea typeface="宋体" charset="-122"/>
                </a:rPr>
                <a:t> : Fortalecimiento del predio piloto para compostaje en Prado (La Florida) </a:t>
              </a:r>
              <a:endParaRPr lang="es-ES" sz="1400" dirty="0"/>
            </a:p>
          </p:txBody>
        </p:sp>
        <p:sp>
          <p:nvSpPr>
            <p:cNvPr id="13331" name="Rectangle 19"/>
            <p:cNvSpPr>
              <a:spLocks noChangeArrowheads="1"/>
            </p:cNvSpPr>
            <p:nvPr/>
          </p:nvSpPr>
          <p:spPr bwMode="auto">
            <a:xfrm>
              <a:off x="2448" y="3358"/>
              <a:ext cx="3120" cy="270"/>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a:ea typeface="宋体" charset="-122"/>
                </a:rPr>
                <a:t>SIG-I</a:t>
              </a:r>
              <a:r>
                <a:rPr lang="es-ES" altLang="zh-CN" sz="1400">
                  <a:ea typeface="宋体" charset="-122"/>
                </a:rPr>
                <a:t> : Levantamiento y actualización de la información SIG </a:t>
              </a:r>
              <a:endParaRPr lang="es-ES" sz="1400"/>
            </a:p>
          </p:txBody>
        </p:sp>
        <p:sp>
          <p:nvSpPr>
            <p:cNvPr id="13335" name="Rectangle 23"/>
            <p:cNvSpPr>
              <a:spLocks noChangeArrowheads="1"/>
            </p:cNvSpPr>
            <p:nvPr/>
          </p:nvSpPr>
          <p:spPr bwMode="auto">
            <a:xfrm>
              <a:off x="144" y="912"/>
              <a:ext cx="2016" cy="432"/>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174625" indent="-174625"/>
              <a:r>
                <a:rPr lang="es-ES" altLang="zh-CN" sz="1400">
                  <a:ea typeface="宋体" charset="-122"/>
                </a:rPr>
                <a:t>3.1 RECUPERACIÓN Y MANEJO SOCIAL  INTEGRAL DE ECOSISTEMAS BOSCOSOS Y ÁREAS DE RESERVA PÚBLICAS</a:t>
              </a:r>
              <a:endParaRPr lang="es-ES" sz="1400"/>
            </a:p>
          </p:txBody>
        </p:sp>
        <p:sp>
          <p:nvSpPr>
            <p:cNvPr id="13336" name="Rectangle 24"/>
            <p:cNvSpPr>
              <a:spLocks noChangeArrowheads="1"/>
            </p:cNvSpPr>
            <p:nvPr/>
          </p:nvSpPr>
          <p:spPr bwMode="auto">
            <a:xfrm>
              <a:off x="192" y="149"/>
              <a:ext cx="5376" cy="289"/>
            </a:xfrm>
            <a:prstGeom prst="rect">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a:lstStyle/>
            <a:p>
              <a:pPr marL="342900" indent="-342900" algn="ctr"/>
              <a:r>
                <a:rPr lang="es-ES" altLang="zh-CN" sz="1400">
                  <a:latin typeface="Eras Demi ITC" pitchFamily="34" charset="0"/>
                  <a:ea typeface="宋体" charset="-122"/>
                </a:rPr>
                <a:t>SISTEMA DE GESTIÓN AMBIENTAL DE MEDELLÍN</a:t>
              </a:r>
            </a:p>
            <a:p>
              <a:pPr marL="342900" indent="-342900" algn="ctr"/>
              <a:r>
                <a:rPr lang="es-ES" altLang="zh-CN" sz="1400">
                  <a:latin typeface="Eras Demi ITC" pitchFamily="34" charset="0"/>
                  <a:ea typeface="宋体" charset="-122"/>
                </a:rPr>
                <a:t>PLAN DE ACCIÓN AMBIENTAL LOCAL  - SAN ANTONIO DE PRADO - AVANCES</a:t>
              </a:r>
              <a:endParaRPr lang="es-ES" sz="1400" b="1">
                <a:latin typeface="Copperplate Gothic Bold" pitchFamily="34" charset="0"/>
              </a:endParaRPr>
            </a:p>
          </p:txBody>
        </p:sp>
        <p:sp>
          <p:nvSpPr>
            <p:cNvPr id="13337" name="AutoShape 25"/>
            <p:cNvSpPr>
              <a:spLocks noChangeArrowheads="1"/>
            </p:cNvSpPr>
            <p:nvPr/>
          </p:nvSpPr>
          <p:spPr bwMode="auto">
            <a:xfrm rot="5400000">
              <a:off x="1005" y="-328"/>
              <a:ext cx="432" cy="1962"/>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400" b="1">
                  <a:latin typeface="Arial Rounded MT Bold" pitchFamily="34" charset="0"/>
                  <a:ea typeface="宋体" charset="-122"/>
                </a:rPr>
                <a:t>PROGRAMAS</a:t>
              </a:r>
              <a:r>
                <a:rPr lang="es-ES" sz="1400" b="1">
                  <a:latin typeface="Arial Rounded MT Bold" pitchFamily="34" charset="0"/>
                </a:rPr>
                <a:t> </a:t>
              </a:r>
            </a:p>
          </p:txBody>
        </p:sp>
        <p:sp>
          <p:nvSpPr>
            <p:cNvPr id="13338" name="AutoShape 26"/>
            <p:cNvSpPr>
              <a:spLocks noChangeArrowheads="1"/>
            </p:cNvSpPr>
            <p:nvPr/>
          </p:nvSpPr>
          <p:spPr bwMode="auto">
            <a:xfrm rot="5400000">
              <a:off x="3897" y="-484"/>
              <a:ext cx="331" cy="2174"/>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400" b="1">
                  <a:latin typeface="Arial Rounded MT Bold" pitchFamily="34" charset="0"/>
                  <a:ea typeface="宋体" charset="-122"/>
                </a:rPr>
                <a:t>PROYECTOS</a:t>
              </a:r>
            </a:p>
          </p:txBody>
        </p:sp>
        <p:sp>
          <p:nvSpPr>
            <p:cNvPr id="13339" name="Rectangle 27"/>
            <p:cNvSpPr>
              <a:spLocks noChangeArrowheads="1"/>
            </p:cNvSpPr>
            <p:nvPr/>
          </p:nvSpPr>
          <p:spPr bwMode="auto">
            <a:xfrm>
              <a:off x="2448" y="744"/>
              <a:ext cx="3168" cy="826"/>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BRM-1</a:t>
              </a:r>
              <a:r>
                <a:rPr lang="es-ES" altLang="zh-CN" sz="1400" dirty="0">
                  <a:ea typeface="宋体" charset="-122"/>
                </a:rPr>
                <a:t> </a:t>
              </a:r>
              <a:r>
                <a:rPr lang="es-ES" sz="1400" b="1" dirty="0"/>
                <a:t>: </a:t>
              </a:r>
              <a:r>
                <a:rPr lang="pt-BR" altLang="zh-CN" sz="1400" dirty="0" err="1">
                  <a:ea typeface="宋体" charset="-122"/>
                </a:rPr>
                <a:t>Monitoreo</a:t>
              </a:r>
              <a:r>
                <a:rPr lang="pt-BR" altLang="zh-CN" sz="1400" dirty="0">
                  <a:ea typeface="宋体" charset="-122"/>
                </a:rPr>
                <a:t> de áreas </a:t>
              </a:r>
              <a:r>
                <a:rPr lang="pt-BR" altLang="zh-CN" sz="1400" dirty="0" err="1">
                  <a:ea typeface="宋体" charset="-122"/>
                </a:rPr>
                <a:t>boscosas</a:t>
              </a:r>
              <a:r>
                <a:rPr lang="pt-BR" altLang="zh-CN" sz="1400" dirty="0">
                  <a:ea typeface="宋体" charset="-122"/>
                </a:rPr>
                <a:t> nativas</a:t>
              </a:r>
            </a:p>
            <a:p>
              <a:pPr marL="342900" indent="-342900"/>
              <a:r>
                <a:rPr lang="es-ES" altLang="zh-CN" sz="1400" b="1" dirty="0">
                  <a:ea typeface="宋体" charset="-122"/>
                </a:rPr>
                <a:t>BRC-1 </a:t>
              </a:r>
              <a:r>
                <a:rPr lang="es-ES" altLang="zh-CN" sz="1400" dirty="0">
                  <a:ea typeface="宋体" charset="-122"/>
                </a:rPr>
                <a:t>:  Compra de predios y áreas de retiro prioritarias para la conservación en San Antonio de Prado</a:t>
              </a:r>
            </a:p>
            <a:p>
              <a:pPr marL="342900" indent="-342900"/>
              <a:r>
                <a:rPr lang="es-ES" altLang="zh-CN" sz="1400" b="1" dirty="0" err="1">
                  <a:ea typeface="宋体" charset="-122"/>
                </a:rPr>
                <a:t>BRR</a:t>
              </a:r>
              <a:r>
                <a:rPr lang="es-ES" altLang="zh-CN" sz="1400" b="1" dirty="0">
                  <a:ea typeface="宋体" charset="-122"/>
                </a:rPr>
                <a:t> 1</a:t>
              </a:r>
              <a:r>
                <a:rPr lang="es-ES" altLang="zh-CN" sz="1400" dirty="0">
                  <a:ea typeface="宋体" charset="-122"/>
                </a:rPr>
                <a:t>: </a:t>
              </a:r>
              <a:r>
                <a:rPr lang="es-ES" sz="1400" dirty="0"/>
                <a:t>Reforestación de parques lineales y áreas públicas con especies nativas</a:t>
              </a:r>
            </a:p>
            <a:p>
              <a:pPr marL="342900" indent="-342900"/>
              <a:r>
                <a:rPr lang="es-ES" altLang="zh-CN" sz="1400" b="1" dirty="0">
                  <a:ea typeface="宋体" charset="-122"/>
                </a:rPr>
                <a:t>BCE-1</a:t>
              </a:r>
              <a:r>
                <a:rPr lang="es-ES" altLang="zh-CN" sz="1400" dirty="0">
                  <a:ea typeface="宋体" charset="-122"/>
                </a:rPr>
                <a:t> : </a:t>
              </a:r>
              <a:r>
                <a:rPr lang="es-ES" sz="1400" dirty="0"/>
                <a:t>exención de impuestos de todo tipo para áreas de conservación</a:t>
              </a:r>
              <a:endParaRPr lang="es-ES" altLang="zh-CN" sz="1400" dirty="0">
                <a:ea typeface="宋体" charset="-122"/>
              </a:endParaRPr>
            </a:p>
          </p:txBody>
        </p:sp>
        <p:sp>
          <p:nvSpPr>
            <p:cNvPr id="13340" name="AutoShape 28"/>
            <p:cNvSpPr>
              <a:spLocks noChangeArrowheads="1"/>
            </p:cNvSpPr>
            <p:nvPr/>
          </p:nvSpPr>
          <p:spPr bwMode="auto">
            <a:xfrm>
              <a:off x="2160" y="960"/>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sp>
          <p:nvSpPr>
            <p:cNvPr id="13341" name="AutoShape 29"/>
            <p:cNvSpPr>
              <a:spLocks noChangeArrowheads="1"/>
            </p:cNvSpPr>
            <p:nvPr/>
          </p:nvSpPr>
          <p:spPr bwMode="auto">
            <a:xfrm>
              <a:off x="2160" y="1617"/>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sp>
          <p:nvSpPr>
            <p:cNvPr id="13342" name="AutoShape 30"/>
            <p:cNvSpPr>
              <a:spLocks noChangeArrowheads="1"/>
            </p:cNvSpPr>
            <p:nvPr/>
          </p:nvSpPr>
          <p:spPr bwMode="auto">
            <a:xfrm>
              <a:off x="2160" y="1958"/>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sp>
          <p:nvSpPr>
            <p:cNvPr id="13343" name="AutoShape 31"/>
            <p:cNvSpPr>
              <a:spLocks noChangeArrowheads="1"/>
            </p:cNvSpPr>
            <p:nvPr/>
          </p:nvSpPr>
          <p:spPr bwMode="auto">
            <a:xfrm>
              <a:off x="2160" y="2723"/>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sp>
          <p:nvSpPr>
            <p:cNvPr id="13344" name="Rectangle 32"/>
            <p:cNvSpPr>
              <a:spLocks noChangeArrowheads="1"/>
            </p:cNvSpPr>
            <p:nvPr/>
          </p:nvSpPr>
          <p:spPr bwMode="auto">
            <a:xfrm>
              <a:off x="144" y="3205"/>
              <a:ext cx="2016" cy="342"/>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dirty="0">
                  <a:ea typeface="宋体" charset="-122"/>
                </a:rPr>
                <a:t>5.1 INSERCIÓN AL SISTEMA </a:t>
              </a:r>
              <a:r>
                <a:rPr lang="es-ES" altLang="zh-CN" sz="1400" dirty="0" err="1">
                  <a:ea typeface="宋体" charset="-122"/>
                </a:rPr>
                <a:t>SIG</a:t>
              </a:r>
              <a:r>
                <a:rPr lang="es-ES" altLang="zh-CN" sz="1400" dirty="0">
                  <a:ea typeface="宋体" charset="-122"/>
                </a:rPr>
                <a:t> DEL </a:t>
              </a:r>
              <a:r>
                <a:rPr lang="es-ES" altLang="zh-CN" sz="1400" dirty="0" err="1">
                  <a:ea typeface="宋体" charset="-122"/>
                </a:rPr>
                <a:t>SIGAM</a:t>
              </a:r>
              <a:r>
                <a:rPr lang="es-ES" altLang="zh-CN" sz="1400" dirty="0">
                  <a:ea typeface="宋体" charset="-122"/>
                </a:rPr>
                <a:t> MEDELLÍN</a:t>
              </a:r>
              <a:endParaRPr lang="es-ES" sz="1400" b="1" dirty="0">
                <a:latin typeface="Copperplate Gothic Bold" pitchFamily="34" charset="0"/>
              </a:endParaRPr>
            </a:p>
          </p:txBody>
        </p:sp>
        <p:sp>
          <p:nvSpPr>
            <p:cNvPr id="13345" name="AutoShape 33"/>
            <p:cNvSpPr>
              <a:spLocks noChangeArrowheads="1"/>
            </p:cNvSpPr>
            <p:nvPr/>
          </p:nvSpPr>
          <p:spPr bwMode="auto">
            <a:xfrm>
              <a:off x="2160" y="3254"/>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grpSp>
      <p:sp>
        <p:nvSpPr>
          <p:cNvPr id="24" name="Rectangle 10"/>
          <p:cNvSpPr>
            <a:spLocks noChangeArrowheads="1"/>
          </p:cNvSpPr>
          <p:nvPr/>
        </p:nvSpPr>
        <p:spPr bwMode="auto">
          <a:xfrm>
            <a:off x="214282" y="4357694"/>
            <a:ext cx="3200400" cy="542238"/>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dirty="0">
                <a:ea typeface="宋体" charset="-122"/>
              </a:rPr>
              <a:t>4.5 MANEJO DE FAUNA DOMÉSTICA</a:t>
            </a:r>
            <a:endParaRPr lang="es-ES" sz="1400" b="1" dirty="0">
              <a:latin typeface="Copperplate Gothic Bold" pitchFamily="34" charset="0"/>
            </a:endParaRPr>
          </a:p>
        </p:txBody>
      </p:sp>
      <p:sp>
        <p:nvSpPr>
          <p:cNvPr id="25" name="AutoShape 30"/>
          <p:cNvSpPr>
            <a:spLocks noChangeArrowheads="1"/>
          </p:cNvSpPr>
          <p:nvPr/>
        </p:nvSpPr>
        <p:spPr bwMode="auto">
          <a:xfrm>
            <a:off x="3428992" y="4286256"/>
            <a:ext cx="381000" cy="632611"/>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sp>
        <p:nvSpPr>
          <p:cNvPr id="26" name="Rectangle 16"/>
          <p:cNvSpPr>
            <a:spLocks noChangeArrowheads="1"/>
          </p:cNvSpPr>
          <p:nvPr/>
        </p:nvSpPr>
        <p:spPr bwMode="auto">
          <a:xfrm>
            <a:off x="3900518" y="4357694"/>
            <a:ext cx="5029200" cy="428628"/>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SoMA-1:  </a:t>
            </a:r>
            <a:r>
              <a:rPr lang="es-ES" altLang="zh-CN" sz="1400" dirty="0">
                <a:ea typeface="宋体" charset="-122"/>
              </a:rPr>
              <a:t>Atención animales domésticos callejeros</a:t>
            </a:r>
            <a:endParaRPr lang="es-E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228600" y="236538"/>
            <a:ext cx="8686800" cy="6240462"/>
            <a:chOff x="228600" y="236538"/>
            <a:chExt cx="8686800" cy="6240462"/>
          </a:xfrm>
        </p:grpSpPr>
        <p:grpSp>
          <p:nvGrpSpPr>
            <p:cNvPr id="2" name="Group 26"/>
            <p:cNvGrpSpPr>
              <a:grpSpLocks/>
            </p:cNvGrpSpPr>
            <p:nvPr/>
          </p:nvGrpSpPr>
          <p:grpSpPr bwMode="auto">
            <a:xfrm>
              <a:off x="228600" y="236538"/>
              <a:ext cx="8686800" cy="3478207"/>
              <a:chOff x="144" y="149"/>
              <a:chExt cx="5472" cy="2191"/>
            </a:xfrm>
          </p:grpSpPr>
          <p:sp>
            <p:nvSpPr>
              <p:cNvPr id="17419" name="Rectangle 11"/>
              <p:cNvSpPr>
                <a:spLocks noChangeArrowheads="1"/>
              </p:cNvSpPr>
              <p:nvPr/>
            </p:nvSpPr>
            <p:spPr bwMode="auto">
              <a:xfrm>
                <a:off x="144" y="1863"/>
                <a:ext cx="2016" cy="432"/>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dirty="0">
                    <a:ea typeface="宋体" charset="-122"/>
                  </a:rPr>
                  <a:t>8.1 MONITOREO Y CONTROL DE FUENTES DE CONTAMINACIÓN DEL RECURSO AIRE</a:t>
                </a:r>
                <a:endParaRPr lang="es-ES" sz="1400" b="1" dirty="0">
                  <a:latin typeface="Copperplate Gothic Bold" pitchFamily="34" charset="0"/>
                </a:endParaRPr>
              </a:p>
            </p:txBody>
          </p:sp>
          <p:sp>
            <p:nvSpPr>
              <p:cNvPr id="17425" name="Rectangle 17"/>
              <p:cNvSpPr>
                <a:spLocks noChangeArrowheads="1"/>
              </p:cNvSpPr>
              <p:nvPr/>
            </p:nvSpPr>
            <p:spPr bwMode="auto">
              <a:xfrm>
                <a:off x="192" y="149"/>
                <a:ext cx="5376" cy="289"/>
              </a:xfrm>
              <a:prstGeom prst="rect">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a:lstStyle/>
              <a:p>
                <a:pPr marL="342900" indent="-342900" algn="ctr"/>
                <a:r>
                  <a:rPr lang="es-ES" altLang="zh-CN" sz="1400">
                    <a:latin typeface="Eras Demi ITC" pitchFamily="34" charset="0"/>
                    <a:ea typeface="宋体" charset="-122"/>
                  </a:rPr>
                  <a:t>SISTEMA DE GESTIÓN AMBIENTAL DE MEDELLÍN</a:t>
                </a:r>
              </a:p>
              <a:p>
                <a:pPr marL="342900" indent="-342900" algn="ctr"/>
                <a:r>
                  <a:rPr lang="es-ES" altLang="zh-CN" sz="1400">
                    <a:latin typeface="Eras Demi ITC" pitchFamily="34" charset="0"/>
                    <a:ea typeface="宋体" charset="-122"/>
                  </a:rPr>
                  <a:t>PLAN DE ACCIÓN AMBIENTAL LOCAL  - SAN ANTONIO DE PRADO - AVANCES</a:t>
                </a:r>
                <a:endParaRPr lang="es-ES" sz="1400" b="1">
                  <a:latin typeface="Copperplate Gothic Bold" pitchFamily="34" charset="0"/>
                </a:endParaRPr>
              </a:p>
            </p:txBody>
          </p:sp>
          <p:sp>
            <p:nvSpPr>
              <p:cNvPr id="17426" name="AutoShape 18"/>
              <p:cNvSpPr>
                <a:spLocks noChangeArrowheads="1"/>
              </p:cNvSpPr>
              <p:nvPr/>
            </p:nvSpPr>
            <p:spPr bwMode="auto">
              <a:xfrm rot="5400000">
                <a:off x="1005" y="-328"/>
                <a:ext cx="432" cy="1962"/>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600" b="1" dirty="0">
                    <a:latin typeface="Arial Rounded MT Bold" pitchFamily="34" charset="0"/>
                    <a:ea typeface="宋体" charset="-122"/>
                  </a:rPr>
                  <a:t>PROGRAMAS</a:t>
                </a:r>
                <a:r>
                  <a:rPr lang="es-ES" sz="1600" b="1" dirty="0">
                    <a:latin typeface="Arial Rounded MT Bold" pitchFamily="34" charset="0"/>
                  </a:rPr>
                  <a:t> </a:t>
                </a:r>
              </a:p>
            </p:txBody>
          </p:sp>
          <p:sp>
            <p:nvSpPr>
              <p:cNvPr id="17427" name="AutoShape 19"/>
              <p:cNvSpPr>
                <a:spLocks noChangeArrowheads="1"/>
              </p:cNvSpPr>
              <p:nvPr/>
            </p:nvSpPr>
            <p:spPr bwMode="auto">
              <a:xfrm rot="5400000">
                <a:off x="3897" y="-484"/>
                <a:ext cx="331" cy="2174"/>
              </a:xfrm>
              <a:prstGeom prst="notchedRightArrow">
                <a:avLst>
                  <a:gd name="adj1" fmla="val 50000"/>
                  <a:gd name="adj2" fmla="val 47917"/>
                </a:avLst>
              </a:prstGeom>
              <a:gradFill rotWithShape="1">
                <a:gsLst>
                  <a:gs pos="0">
                    <a:srgbClr val="FFDF9F"/>
                  </a:gs>
                  <a:gs pos="50000">
                    <a:srgbClr val="FFFFFF"/>
                  </a:gs>
                  <a:gs pos="100000">
                    <a:srgbClr val="FFDF9F"/>
                  </a:gs>
                </a:gsLst>
                <a:lin ang="5400000" scaled="1"/>
              </a:gradFill>
              <a:ln w="9525">
                <a:solidFill>
                  <a:srgbClr val="996633"/>
                </a:solidFill>
                <a:miter lim="800000"/>
                <a:headEnd/>
                <a:tailEnd/>
              </a:ln>
            </p:spPr>
            <p:txBody>
              <a:bodyPr rot="10800000" vert="eaVert"/>
              <a:lstStyle/>
              <a:p>
                <a:pPr marL="342900" indent="-342900" algn="ctr"/>
                <a:r>
                  <a:rPr lang="es-ES" altLang="zh-CN" sz="1600" b="1">
                    <a:latin typeface="Arial Rounded MT Bold" pitchFamily="34" charset="0"/>
                    <a:ea typeface="宋体" charset="-122"/>
                  </a:rPr>
                  <a:t>PROYECTOS</a:t>
                </a:r>
              </a:p>
            </p:txBody>
          </p:sp>
          <p:sp>
            <p:nvSpPr>
              <p:cNvPr id="17428" name="Rectangle 20"/>
              <p:cNvSpPr>
                <a:spLocks noChangeArrowheads="1"/>
              </p:cNvSpPr>
              <p:nvPr/>
            </p:nvSpPr>
            <p:spPr bwMode="auto">
              <a:xfrm>
                <a:off x="144" y="1467"/>
                <a:ext cx="2016" cy="288"/>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174625" indent="-174625"/>
                <a:r>
                  <a:rPr lang="es-ES" altLang="zh-CN" sz="1400" dirty="0">
                    <a:ea typeface="宋体" charset="-122"/>
                  </a:rPr>
                  <a:t>6.6  PLANES DE ORDENAMIENTO Y MANEJO DE MICROCUENCAS</a:t>
                </a:r>
                <a:endParaRPr lang="es-ES" sz="1400" b="1" dirty="0"/>
              </a:p>
              <a:p>
                <a:pPr marL="174625" indent="-174625"/>
                <a:endParaRPr lang="es-ES" sz="1400" dirty="0"/>
              </a:p>
            </p:txBody>
          </p:sp>
          <p:sp>
            <p:nvSpPr>
              <p:cNvPr id="17429" name="Rectangle 21"/>
              <p:cNvSpPr>
                <a:spLocks noChangeArrowheads="1"/>
              </p:cNvSpPr>
              <p:nvPr/>
            </p:nvSpPr>
            <p:spPr bwMode="auto">
              <a:xfrm>
                <a:off x="2448" y="1467"/>
                <a:ext cx="3168" cy="288"/>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OPF-1</a:t>
                </a:r>
                <a:r>
                  <a:rPr lang="es-ES" altLang="zh-CN" sz="1400" dirty="0">
                    <a:ea typeface="宋体" charset="-122"/>
                  </a:rPr>
                  <a:t> : Formulación e implementación de </a:t>
                </a:r>
                <a:r>
                  <a:rPr lang="es-ES" altLang="zh-CN" sz="1400" dirty="0" err="1">
                    <a:ea typeface="宋体" charset="-122"/>
                  </a:rPr>
                  <a:t>PIOM</a:t>
                </a:r>
                <a:r>
                  <a:rPr lang="es-ES" altLang="zh-CN" sz="1400" dirty="0">
                    <a:ea typeface="宋体" charset="-122"/>
                  </a:rPr>
                  <a:t> prioritarios </a:t>
                </a:r>
                <a:endParaRPr lang="es-ES" sz="1400" dirty="0"/>
              </a:p>
            </p:txBody>
          </p:sp>
          <p:sp>
            <p:nvSpPr>
              <p:cNvPr id="17430" name="AutoShape 22"/>
              <p:cNvSpPr>
                <a:spLocks noChangeArrowheads="1"/>
              </p:cNvSpPr>
              <p:nvPr/>
            </p:nvSpPr>
            <p:spPr bwMode="auto">
              <a:xfrm>
                <a:off x="2160" y="1464"/>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a:p>
            </p:txBody>
          </p:sp>
          <p:sp>
            <p:nvSpPr>
              <p:cNvPr id="17431" name="Rectangle 23"/>
              <p:cNvSpPr>
                <a:spLocks noChangeArrowheads="1"/>
              </p:cNvSpPr>
              <p:nvPr/>
            </p:nvSpPr>
            <p:spPr bwMode="auto">
              <a:xfrm>
                <a:off x="2448" y="1863"/>
                <a:ext cx="3168" cy="477"/>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AMA-2 :</a:t>
                </a:r>
                <a:r>
                  <a:rPr lang="es-ES" altLang="zh-CN" sz="1400" dirty="0">
                    <a:ea typeface="宋体" charset="-122"/>
                  </a:rPr>
                  <a:t> Identificación del índice de calidad del aire del corregimiento e identificación de áreas criticas, mediante estaciones de monitoreo </a:t>
                </a:r>
                <a:endParaRPr lang="es-ES" sz="1400" dirty="0"/>
              </a:p>
            </p:txBody>
          </p:sp>
          <p:sp>
            <p:nvSpPr>
              <p:cNvPr id="17432" name="AutoShape 24"/>
              <p:cNvSpPr>
                <a:spLocks noChangeArrowheads="1"/>
              </p:cNvSpPr>
              <p:nvPr/>
            </p:nvSpPr>
            <p:spPr bwMode="auto">
              <a:xfrm>
                <a:off x="2160" y="1914"/>
                <a:ext cx="240" cy="336"/>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a:p>
            </p:txBody>
          </p:sp>
        </p:grpSp>
        <p:sp>
          <p:nvSpPr>
            <p:cNvPr id="17433" name="Rectangle 25"/>
            <p:cNvSpPr>
              <a:spLocks noChangeArrowheads="1"/>
            </p:cNvSpPr>
            <p:nvPr/>
          </p:nvSpPr>
          <p:spPr bwMode="auto">
            <a:xfrm>
              <a:off x="304800" y="3857628"/>
              <a:ext cx="8610600" cy="2619372"/>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algn="ctr"/>
              <a:r>
                <a:rPr lang="es-ES" altLang="zh-CN" sz="2000" b="1" dirty="0">
                  <a:effectLst>
                    <a:outerShdw blurRad="38100" dist="38100" dir="2700000" algn="tl">
                      <a:srgbClr val="C0C0C0"/>
                    </a:outerShdw>
                  </a:effectLst>
                  <a:ea typeface="宋体" charset="-122"/>
                </a:rPr>
                <a:t>HASTA AHORA CERCA DE </a:t>
              </a:r>
            </a:p>
            <a:p>
              <a:pPr algn="ctr"/>
              <a:r>
                <a:rPr lang="es-ES" altLang="zh-CN" sz="2000" b="1" dirty="0">
                  <a:effectLst>
                    <a:outerShdw blurRad="38100" dist="38100" dir="2700000" algn="tl">
                      <a:srgbClr val="C0C0C0"/>
                    </a:outerShdw>
                  </a:effectLst>
                  <a:ea typeface="宋体" charset="-122"/>
                </a:rPr>
                <a:t>67 DE LOS 88 PROYECTOS,  27 DE LOS 29 PROGRAMAS</a:t>
              </a:r>
            </a:p>
            <a:p>
              <a:pPr algn="ctr"/>
              <a:r>
                <a:rPr lang="es-ES" altLang="zh-CN" sz="2000" b="1" dirty="0">
                  <a:effectLst>
                    <a:outerShdw blurRad="38100" dist="38100" dir="2700000" algn="tl">
                      <a:srgbClr val="C0C0C0"/>
                    </a:outerShdw>
                  </a:effectLst>
                  <a:ea typeface="宋体" charset="-122"/>
                </a:rPr>
                <a:t>8 DE LAS 8 LÍNEAS ESTRATÉGICAS</a:t>
              </a:r>
            </a:p>
            <a:p>
              <a:pPr algn="ctr"/>
              <a:endParaRPr lang="es-ES" altLang="zh-CN" sz="2000" b="1" dirty="0">
                <a:effectLst>
                  <a:outerShdw blurRad="38100" dist="38100" dir="2700000" algn="tl">
                    <a:srgbClr val="C0C0C0"/>
                  </a:outerShdw>
                </a:effectLst>
                <a:ea typeface="宋体" charset="-122"/>
              </a:endParaRPr>
            </a:p>
            <a:p>
              <a:pPr algn="ctr"/>
              <a:r>
                <a:rPr lang="es-ES" altLang="zh-CN" sz="2000" b="1" dirty="0">
                  <a:effectLst>
                    <a:outerShdw blurRad="38100" dist="38100" dir="2700000" algn="tl">
                      <a:srgbClr val="C0C0C0"/>
                    </a:outerShdw>
                  </a:effectLst>
                  <a:ea typeface="宋体" charset="-122"/>
                </a:rPr>
                <a:t>CONTEMPLADOS EN EL </a:t>
              </a:r>
              <a:r>
                <a:rPr lang="es-ES" altLang="zh-CN" sz="2000" b="1" dirty="0" err="1">
                  <a:effectLst>
                    <a:outerShdw blurRad="38100" dist="38100" dir="2700000" algn="tl">
                      <a:srgbClr val="C0C0C0"/>
                    </a:outerShdw>
                  </a:effectLst>
                  <a:ea typeface="宋体" charset="-122"/>
                </a:rPr>
                <a:t>PAAL</a:t>
              </a:r>
              <a:r>
                <a:rPr lang="es-ES" altLang="zh-CN" sz="2000" b="1" dirty="0">
                  <a:effectLst>
                    <a:outerShdw blurRad="38100" dist="38100" dir="2700000" algn="tl">
                      <a:srgbClr val="C0C0C0"/>
                    </a:outerShdw>
                  </a:effectLst>
                  <a:ea typeface="宋体" charset="-122"/>
                </a:rPr>
                <a:t> DE SAN ANTONIO DE PRADO HAN SIDO IMPLEMENTADOS EN ALGUNA MEDIDA, </a:t>
              </a:r>
              <a:r>
                <a:rPr lang="es-ES" altLang="zh-CN" sz="2200" b="1" dirty="0">
                  <a:solidFill>
                    <a:srgbClr val="FF0000"/>
                  </a:solidFill>
                  <a:effectLst>
                    <a:outerShdw blurRad="38100" dist="38100" dir="2700000" algn="tl">
                      <a:srgbClr val="C0C0C0"/>
                    </a:outerShdw>
                  </a:effectLst>
                  <a:ea typeface="宋体" charset="-122"/>
                </a:rPr>
                <a:t>PERO DE MANERA MUY PRELIMINAR EN MUCHOS CASOS, POR FALTA DE RECURSOS ECONÓMICOS </a:t>
              </a:r>
              <a:endParaRPr lang="es-ES" sz="2200" b="1" dirty="0">
                <a:solidFill>
                  <a:srgbClr val="FF0000"/>
                </a:solidFill>
                <a:effectLst>
                  <a:outerShdw blurRad="38100" dist="38100" dir="2700000" algn="tl">
                    <a:srgbClr val="C0C0C0"/>
                  </a:outerShdw>
                </a:effectLst>
              </a:endParaRPr>
            </a:p>
          </p:txBody>
        </p:sp>
      </p:grpSp>
      <p:sp>
        <p:nvSpPr>
          <p:cNvPr id="14" name="Rectangle 34"/>
          <p:cNvSpPr>
            <a:spLocks noChangeArrowheads="1"/>
          </p:cNvSpPr>
          <p:nvPr/>
        </p:nvSpPr>
        <p:spPr bwMode="auto">
          <a:xfrm>
            <a:off x="214282" y="1285860"/>
            <a:ext cx="3286148" cy="910599"/>
          </a:xfrm>
          <a:prstGeom prst="rect">
            <a:avLst/>
          </a:prstGeom>
          <a:gradFill rotWithShape="1">
            <a:gsLst>
              <a:gs pos="0">
                <a:srgbClr val="FFF3F3"/>
              </a:gs>
              <a:gs pos="50000">
                <a:srgbClr val="FFFFFF"/>
              </a:gs>
              <a:gs pos="100000">
                <a:srgbClr val="FFF3F3"/>
              </a:gs>
            </a:gsLst>
            <a:lin ang="0" scaled="1"/>
          </a:gradFill>
          <a:ln w="6350">
            <a:solidFill>
              <a:srgbClr val="000000"/>
            </a:solidFill>
            <a:miter lim="800000"/>
            <a:headEnd/>
            <a:tailEnd/>
          </a:ln>
        </p:spPr>
        <p:txBody>
          <a:bodyPr/>
          <a:lstStyle/>
          <a:p>
            <a:pPr marL="342900" indent="-342900"/>
            <a:r>
              <a:rPr lang="es-ES" altLang="zh-CN" sz="1400" dirty="0">
                <a:ea typeface="宋体" charset="-122"/>
              </a:rPr>
              <a:t>6.1 CREACIÓN, RECUPERACIÓN  Y CONSOLIDACIÓN DE ESPACIOS PÚBLICOS PARA LA RECREACIÓN Y LA HABITABILIDAD (Parcialmente)</a:t>
            </a:r>
            <a:endParaRPr lang="es-ES" sz="1400" b="1" dirty="0">
              <a:latin typeface="Copperplate Gothic Bold" pitchFamily="34" charset="0"/>
            </a:endParaRPr>
          </a:p>
        </p:txBody>
      </p:sp>
      <p:sp>
        <p:nvSpPr>
          <p:cNvPr id="15" name="Rectangle 36"/>
          <p:cNvSpPr>
            <a:spLocks noChangeArrowheads="1"/>
          </p:cNvSpPr>
          <p:nvPr/>
        </p:nvSpPr>
        <p:spPr bwMode="auto">
          <a:xfrm>
            <a:off x="3857620" y="1428736"/>
            <a:ext cx="5000660" cy="705652"/>
          </a:xfrm>
          <a:prstGeom prst="rect">
            <a:avLst/>
          </a:prstGeom>
          <a:gradFill rotWithShape="1">
            <a:gsLst>
              <a:gs pos="0">
                <a:srgbClr val="E5FFE5"/>
              </a:gs>
              <a:gs pos="50000">
                <a:srgbClr val="FFFFFF"/>
              </a:gs>
              <a:gs pos="100000">
                <a:srgbClr val="E5FFE5"/>
              </a:gs>
            </a:gsLst>
            <a:lin ang="0" scaled="1"/>
          </a:gradFill>
          <a:ln w="6350">
            <a:solidFill>
              <a:srgbClr val="000000"/>
            </a:solidFill>
            <a:miter lim="800000"/>
            <a:headEnd/>
            <a:tailEnd/>
          </a:ln>
        </p:spPr>
        <p:txBody>
          <a:bodyPr/>
          <a:lstStyle/>
          <a:p>
            <a:pPr marL="342900" indent="-342900"/>
            <a:r>
              <a:rPr lang="es-ES" altLang="zh-CN" sz="1400" b="1" dirty="0">
                <a:ea typeface="宋体" charset="-122"/>
              </a:rPr>
              <a:t>OEP-1</a:t>
            </a:r>
            <a:r>
              <a:rPr lang="es-ES" altLang="zh-CN" sz="1400" dirty="0">
                <a:ea typeface="宋体" charset="-122"/>
              </a:rPr>
              <a:t> :  Diseño y Construcción de  parques lineales </a:t>
            </a:r>
          </a:p>
          <a:p>
            <a:pPr marL="342900" indent="-342900"/>
            <a:r>
              <a:rPr lang="es-ES" altLang="zh-CN" sz="1400" b="1" dirty="0">
                <a:ea typeface="宋体" charset="-122"/>
              </a:rPr>
              <a:t>OPC-1 :</a:t>
            </a:r>
            <a:r>
              <a:rPr lang="es-ES" altLang="zh-CN" sz="1400" dirty="0">
                <a:ea typeface="宋体" charset="-122"/>
              </a:rPr>
              <a:t> Creación y consolidación del área corregimental inserta en el parque de occidente </a:t>
            </a:r>
            <a:endParaRPr lang="es-ES" sz="1400" dirty="0"/>
          </a:p>
        </p:txBody>
      </p:sp>
      <p:sp>
        <p:nvSpPr>
          <p:cNvPr id="16" name="AutoShape 35"/>
          <p:cNvSpPr>
            <a:spLocks noChangeArrowheads="1"/>
          </p:cNvSpPr>
          <p:nvPr/>
        </p:nvSpPr>
        <p:spPr bwMode="auto">
          <a:xfrm>
            <a:off x="3500430" y="1500174"/>
            <a:ext cx="381000" cy="548841"/>
          </a:xfrm>
          <a:prstGeom prst="rightArrow">
            <a:avLst>
              <a:gd name="adj1" fmla="val 50000"/>
              <a:gd name="adj2" fmla="val 25000"/>
            </a:avLst>
          </a:prstGeom>
          <a:solidFill>
            <a:schemeClr val="folHlink"/>
          </a:solidFill>
          <a:ln w="6350" algn="ctr">
            <a:solidFill>
              <a:srgbClr val="000000"/>
            </a:solidFill>
            <a:miter lim="800000"/>
            <a:headEnd/>
            <a:tailEnd/>
          </a:ln>
          <a:effectLst/>
        </p:spPr>
        <p:txBody>
          <a:bodyPr wrap="none" anchor="ctr"/>
          <a:lstStyle/>
          <a:p>
            <a:endParaRPr lang="es-ES_tradnl" sz="1400"/>
          </a:p>
        </p:txBody>
      </p:sp>
      <p:grpSp>
        <p:nvGrpSpPr>
          <p:cNvPr id="17" name="16 Grupo"/>
          <p:cNvGrpSpPr/>
          <p:nvPr/>
        </p:nvGrpSpPr>
        <p:grpSpPr>
          <a:xfrm>
            <a:off x="7308304" y="5903247"/>
            <a:ext cx="1705210" cy="858235"/>
            <a:chOff x="6790335" y="5903247"/>
            <a:chExt cx="1705210" cy="858235"/>
          </a:xfrm>
        </p:grpSpPr>
        <p:grpSp>
          <p:nvGrpSpPr>
            <p:cNvPr id="18" name="17 Grupo"/>
            <p:cNvGrpSpPr/>
            <p:nvPr/>
          </p:nvGrpSpPr>
          <p:grpSpPr>
            <a:xfrm rot="19011815">
              <a:off x="7949372" y="5927294"/>
              <a:ext cx="479593" cy="834188"/>
              <a:chOff x="3347864" y="1052736"/>
              <a:chExt cx="2160240" cy="3468868"/>
            </a:xfrm>
          </p:grpSpPr>
          <p:grpSp>
            <p:nvGrpSpPr>
              <p:cNvPr id="20" name="19 Grupo"/>
              <p:cNvGrpSpPr/>
              <p:nvPr/>
            </p:nvGrpSpPr>
            <p:grpSpPr>
              <a:xfrm>
                <a:off x="4299303" y="2995162"/>
                <a:ext cx="206023" cy="1526442"/>
                <a:chOff x="539552" y="3212976"/>
                <a:chExt cx="144016" cy="1584176"/>
              </a:xfrm>
            </p:grpSpPr>
            <p:sp>
              <p:nvSpPr>
                <p:cNvPr id="22" name="21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1" name="20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9" name="18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descr="2006_0629Imagen0095"/>
          <p:cNvSpPr>
            <a:spLocks noChangeArrowheads="1"/>
          </p:cNvSpPr>
          <p:nvPr/>
        </p:nvSpPr>
        <p:spPr bwMode="auto">
          <a:xfrm>
            <a:off x="0" y="0"/>
            <a:ext cx="9144000" cy="6858000"/>
          </a:xfrm>
          <a:prstGeom prst="rect">
            <a:avLst/>
          </a:prstGeom>
          <a:blipFill dpi="0" rotWithShape="1">
            <a:blip r:embed="rId2"/>
            <a:srcRect/>
            <a:stretch>
              <a:fillRect/>
            </a:stretch>
          </a:blipFill>
          <a:ln w="12700">
            <a:solidFill>
              <a:srgbClr val="FFCC00"/>
            </a:solidFill>
            <a:miter lim="800000"/>
            <a:headEnd/>
            <a:tailEnd/>
          </a:ln>
          <a:effectLst/>
        </p:spPr>
        <p:txBody>
          <a:bodyPr/>
          <a:lstStyle/>
          <a:p>
            <a:pPr marL="342900" indent="-342900" algn="ctr">
              <a:lnSpc>
                <a:spcPct val="100000"/>
              </a:lnSpc>
            </a:pPr>
            <a:endParaRPr lang="es-ES" sz="4400" dirty="0">
              <a:effectLst>
                <a:outerShdw blurRad="38100" dist="38100" dir="2700000" algn="tl">
                  <a:srgbClr val="C0C0C0"/>
                </a:outerShdw>
              </a:effectLst>
              <a:latin typeface="Arial Rounded MT Bold" pitchFamily="34" charset="0"/>
            </a:endParaRPr>
          </a:p>
          <a:p>
            <a:pPr marL="342900" indent="-342900" algn="ctr">
              <a:lnSpc>
                <a:spcPct val="100000"/>
              </a:lnSpc>
            </a:pPr>
            <a:endParaRPr lang="es-ES" sz="2000" b="1" dirty="0">
              <a:solidFill>
                <a:srgbClr val="99FF99"/>
              </a:solidFill>
              <a:effectLst>
                <a:outerShdw blurRad="38100" dist="38100" dir="2700000" algn="tl">
                  <a:srgbClr val="C0C0C0"/>
                </a:outerShdw>
              </a:effectLst>
              <a:latin typeface="Arial Rounded MT Bold" pitchFamily="34" charset="0"/>
            </a:endParaRPr>
          </a:p>
          <a:p>
            <a:pPr marL="342900" indent="-342900" algn="ctr">
              <a:lnSpc>
                <a:spcPct val="100000"/>
              </a:lnSpc>
            </a:pPr>
            <a:r>
              <a:rPr lang="es-ES" sz="4400" b="1" dirty="0" err="1">
                <a:solidFill>
                  <a:srgbClr val="99FF99"/>
                </a:solidFill>
                <a:effectLst>
                  <a:outerShdw blurRad="38100" dist="38100" dir="2700000" algn="tl">
                    <a:srgbClr val="C0C0C0"/>
                  </a:outerShdw>
                </a:effectLst>
                <a:latin typeface="Arial Rounded MT Bold" pitchFamily="34" charset="0"/>
              </a:rPr>
              <a:t>PRIORIDAES</a:t>
            </a:r>
            <a:r>
              <a:rPr lang="es-ES" sz="4400" b="1" dirty="0">
                <a:solidFill>
                  <a:srgbClr val="99FF99"/>
                </a:solidFill>
                <a:effectLst>
                  <a:outerShdw blurRad="38100" dist="38100" dir="2700000" algn="tl">
                    <a:srgbClr val="C0C0C0"/>
                  </a:outerShdw>
                </a:effectLst>
                <a:latin typeface="Arial Rounded MT Bold" pitchFamily="34" charset="0"/>
              </a:rPr>
              <a:t> 2017 - 2019</a:t>
            </a:r>
          </a:p>
        </p:txBody>
      </p:sp>
      <p:grpSp>
        <p:nvGrpSpPr>
          <p:cNvPr id="7" name="6 Grupo"/>
          <p:cNvGrpSpPr/>
          <p:nvPr/>
        </p:nvGrpSpPr>
        <p:grpSpPr>
          <a:xfrm>
            <a:off x="21744" y="5877272"/>
            <a:ext cx="9144000" cy="878564"/>
            <a:chOff x="21744" y="5877272"/>
            <a:chExt cx="9144000" cy="878564"/>
          </a:xfrm>
        </p:grpSpPr>
        <p:sp>
          <p:nvSpPr>
            <p:cNvPr id="8" name="7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8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4" name="13 Grupo"/>
          <p:cNvGrpSpPr/>
          <p:nvPr/>
        </p:nvGrpSpPr>
        <p:grpSpPr>
          <a:xfrm>
            <a:off x="7308304" y="5903247"/>
            <a:ext cx="1705210" cy="858235"/>
            <a:chOff x="6790335" y="5903247"/>
            <a:chExt cx="1705210" cy="858235"/>
          </a:xfrm>
        </p:grpSpPr>
        <p:grpSp>
          <p:nvGrpSpPr>
            <p:cNvPr id="15" name="14 Grupo"/>
            <p:cNvGrpSpPr/>
            <p:nvPr/>
          </p:nvGrpSpPr>
          <p:grpSpPr>
            <a:xfrm rot="19011815">
              <a:off x="7949372" y="5927294"/>
              <a:ext cx="479593" cy="834188"/>
              <a:chOff x="3347864" y="1052736"/>
              <a:chExt cx="2160240" cy="3468868"/>
            </a:xfrm>
          </p:grpSpPr>
          <p:grpSp>
            <p:nvGrpSpPr>
              <p:cNvPr id="17" name="16 Grupo"/>
              <p:cNvGrpSpPr/>
              <p:nvPr/>
            </p:nvGrpSpPr>
            <p:grpSpPr>
              <a:xfrm>
                <a:off x="4299303" y="2995162"/>
                <a:ext cx="206023" cy="1526442"/>
                <a:chOff x="539552" y="3212976"/>
                <a:chExt cx="144016" cy="1584176"/>
              </a:xfrm>
            </p:grpSpPr>
            <p:sp>
              <p:nvSpPr>
                <p:cNvPr id="19" name="1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1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6" name="1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339" name="Rectangle 3"/>
          <p:cNvSpPr>
            <a:spLocks noGrp="1" noChangeArrowheads="1"/>
          </p:cNvSpPr>
          <p:nvPr>
            <p:ph type="body" idx="1"/>
          </p:nvPr>
        </p:nvSpPr>
        <p:spPr>
          <a:xfrm>
            <a:off x="228600" y="457200"/>
            <a:ext cx="8686800" cy="5867400"/>
          </a:xfrm>
        </p:spPr>
        <p:txBody>
          <a:bodyPr/>
          <a:lstStyle/>
          <a:p>
            <a:pPr marL="0" indent="0"/>
            <a:r>
              <a:rPr lang="es-ES" sz="2400"/>
              <a:t>Continuidad de los proyectos de monitoreo ambiental</a:t>
            </a:r>
          </a:p>
          <a:p>
            <a:pPr marL="0" indent="0"/>
            <a:r>
              <a:rPr lang="es-ES" sz="2400"/>
              <a:t>Gestión socioambiental en el manejo de quebradas y cuencas</a:t>
            </a:r>
          </a:p>
          <a:p>
            <a:pPr marL="0" indent="0"/>
            <a:r>
              <a:rPr lang="es-ES" sz="2400"/>
              <a:t>Continuidad del proyecto de reconversión de sistemas de manejo agrotecnológicos</a:t>
            </a:r>
          </a:p>
          <a:p>
            <a:pPr marL="0" indent="0"/>
            <a:r>
              <a:rPr lang="es-ES" sz="2400"/>
              <a:t>Continuidad y fortalecimiento de los proyectos de educación ambiental con énfasis en PRAE y formación de organizaciones sociales</a:t>
            </a:r>
          </a:p>
          <a:p>
            <a:pPr marL="0" indent="0"/>
            <a:r>
              <a:rPr lang="es-ES" sz="2400"/>
              <a:t>Continuidad y fortalecimiento de los proyectos para el uso sostenible de los recursos naturales con énfasis en suelos, agua y bosques</a:t>
            </a:r>
          </a:p>
          <a:p>
            <a:pPr marL="0" indent="0"/>
            <a:r>
              <a:rPr lang="es-ES" sz="2400"/>
              <a:t>Fortalecimiento en las intervenciones integrales en zonas de alto riesgo y organizaciones gestoras, incluyendo reubicación de viviendas y tratamiento de áreas críticas</a:t>
            </a:r>
          </a:p>
          <a:p>
            <a:pPr marL="0" indent="0">
              <a:buFontTx/>
              <a:buNone/>
            </a:pPr>
            <a:endParaRPr lang="es-ES" sz="2400"/>
          </a:p>
        </p:txBody>
      </p:sp>
      <p:grpSp>
        <p:nvGrpSpPr>
          <p:cNvPr id="7" name="6 Grupo"/>
          <p:cNvGrpSpPr/>
          <p:nvPr/>
        </p:nvGrpSpPr>
        <p:grpSpPr>
          <a:xfrm>
            <a:off x="21744" y="5877272"/>
            <a:ext cx="9144000" cy="878564"/>
            <a:chOff x="21744" y="5877272"/>
            <a:chExt cx="9144000" cy="878564"/>
          </a:xfrm>
        </p:grpSpPr>
        <p:sp>
          <p:nvSpPr>
            <p:cNvPr id="8" name="7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8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4" name="13 Grupo"/>
          <p:cNvGrpSpPr/>
          <p:nvPr/>
        </p:nvGrpSpPr>
        <p:grpSpPr>
          <a:xfrm>
            <a:off x="7308304" y="5903247"/>
            <a:ext cx="1705210" cy="858235"/>
            <a:chOff x="6790335" y="5903247"/>
            <a:chExt cx="1705210" cy="858235"/>
          </a:xfrm>
        </p:grpSpPr>
        <p:grpSp>
          <p:nvGrpSpPr>
            <p:cNvPr id="15" name="14 Grupo"/>
            <p:cNvGrpSpPr/>
            <p:nvPr/>
          </p:nvGrpSpPr>
          <p:grpSpPr>
            <a:xfrm rot="19011815">
              <a:off x="7949372" y="5927294"/>
              <a:ext cx="479593" cy="834188"/>
              <a:chOff x="3347864" y="1052736"/>
              <a:chExt cx="2160240" cy="3468868"/>
            </a:xfrm>
          </p:grpSpPr>
          <p:grpSp>
            <p:nvGrpSpPr>
              <p:cNvPr id="17" name="16 Grupo"/>
              <p:cNvGrpSpPr/>
              <p:nvPr/>
            </p:nvGrpSpPr>
            <p:grpSpPr>
              <a:xfrm>
                <a:off x="4299303" y="2995162"/>
                <a:ext cx="206023" cy="1526442"/>
                <a:chOff x="539552" y="3212976"/>
                <a:chExt cx="144016" cy="1584176"/>
              </a:xfrm>
            </p:grpSpPr>
            <p:sp>
              <p:nvSpPr>
                <p:cNvPr id="19" name="1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1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6" name="1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wipe(left)">
                                      <p:cBhvr>
                                        <p:cTn id="10" dur="500"/>
                                        <p:tgtEl>
                                          <p:spTgt spid="14339">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wipe(left)">
                                      <p:cBhvr>
                                        <p:cTn id="13" dur="500"/>
                                        <p:tgtEl>
                                          <p:spTgt spid="14339">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wipe(left)">
                                      <p:cBhvr>
                                        <p:cTn id="16" dur="500"/>
                                        <p:tgtEl>
                                          <p:spTgt spid="14339">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animEffect transition="in" filter="wipe(left)">
                                      <p:cBhvr>
                                        <p:cTn id="19" dur="500"/>
                                        <p:tgtEl>
                                          <p:spTgt spid="14339">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4339">
                                            <p:txEl>
                                              <p:pRg st="5" end="5"/>
                                            </p:txEl>
                                          </p:spTgt>
                                        </p:tgtEl>
                                        <p:attrNameLst>
                                          <p:attrName>style.visibility</p:attrName>
                                        </p:attrNameLst>
                                      </p:cBhvr>
                                      <p:to>
                                        <p:strVal val="visible"/>
                                      </p:to>
                                    </p:set>
                                    <p:animEffect transition="in" filter="wipe(left)">
                                      <p:cBhvr>
                                        <p:cTn id="22"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435" name="Rectangle 3"/>
          <p:cNvSpPr>
            <a:spLocks noGrp="1" noChangeArrowheads="1"/>
          </p:cNvSpPr>
          <p:nvPr>
            <p:ph type="body" idx="1"/>
          </p:nvPr>
        </p:nvSpPr>
        <p:spPr>
          <a:xfrm>
            <a:off x="304800" y="914400"/>
            <a:ext cx="8458200" cy="5105400"/>
          </a:xfrm>
        </p:spPr>
        <p:txBody>
          <a:bodyPr/>
          <a:lstStyle/>
          <a:p>
            <a:r>
              <a:rPr lang="es-ES" altLang="zh-CN" sz="2400">
                <a:ea typeface="宋体" charset="-122"/>
              </a:rPr>
              <a:t>Implementación del proyecto de reconocimiento y Conservación del patrimonio ambiental, histórico, arqueológico, urbanístico y arquitectónico</a:t>
            </a:r>
          </a:p>
          <a:p>
            <a:r>
              <a:rPr lang="es-ES" altLang="zh-CN" sz="2400">
                <a:ea typeface="宋体" charset="-122"/>
              </a:rPr>
              <a:t> Implementación del proyecto de fauna doméstica callejera</a:t>
            </a:r>
          </a:p>
          <a:p>
            <a:r>
              <a:rPr lang="es-ES" altLang="zh-CN" sz="2400">
                <a:ea typeface="宋体" charset="-122"/>
              </a:rPr>
              <a:t>Continuidad y fortalecimiento del programa GIRS</a:t>
            </a:r>
          </a:p>
          <a:p>
            <a:r>
              <a:rPr lang="es-ES" altLang="zh-CN" sz="2400">
                <a:ea typeface="宋体" charset="-122"/>
              </a:rPr>
              <a:t>Implementación del proyecto de nuevos desarrollos integrales con habitabilidad, incluyendo parques lineales y otras acciones</a:t>
            </a:r>
          </a:p>
          <a:p>
            <a:r>
              <a:rPr lang="es-ES" altLang="zh-CN" sz="2400">
                <a:ea typeface="宋体" charset="-122"/>
              </a:rPr>
              <a:t> Implementación del proyecto de fortalecimiento del hábitat rural orientado al agro y la seguridad alimentaria, en el marco del distrito agrario o rural</a:t>
            </a:r>
          </a:p>
          <a:p>
            <a:pPr>
              <a:buFontTx/>
              <a:buNone/>
            </a:pPr>
            <a:endParaRPr lang="es-ES" sz="2400"/>
          </a:p>
          <a:p>
            <a:pPr>
              <a:buFontTx/>
              <a:buNone/>
            </a:pPr>
            <a:endParaRPr lang="es-ES" sz="2400"/>
          </a:p>
        </p:txBody>
      </p:sp>
      <p:grpSp>
        <p:nvGrpSpPr>
          <p:cNvPr id="6" name="5 Grupo"/>
          <p:cNvGrpSpPr/>
          <p:nvPr/>
        </p:nvGrpSpPr>
        <p:grpSpPr>
          <a:xfrm>
            <a:off x="21744" y="5877272"/>
            <a:ext cx="9144000" cy="878564"/>
            <a:chOff x="21744" y="5877272"/>
            <a:chExt cx="9144000" cy="878564"/>
          </a:xfrm>
        </p:grpSpPr>
        <p:sp>
          <p:nvSpPr>
            <p:cNvPr id="7" name="6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7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4" name="13 Grupo"/>
          <p:cNvGrpSpPr/>
          <p:nvPr/>
        </p:nvGrpSpPr>
        <p:grpSpPr>
          <a:xfrm>
            <a:off x="7308304" y="5903247"/>
            <a:ext cx="1705210" cy="858235"/>
            <a:chOff x="6790335" y="5903247"/>
            <a:chExt cx="1705210" cy="858235"/>
          </a:xfrm>
        </p:grpSpPr>
        <p:grpSp>
          <p:nvGrpSpPr>
            <p:cNvPr id="15" name="14 Grupo"/>
            <p:cNvGrpSpPr/>
            <p:nvPr/>
          </p:nvGrpSpPr>
          <p:grpSpPr>
            <a:xfrm rot="19011815">
              <a:off x="7949372" y="5927294"/>
              <a:ext cx="479593" cy="834188"/>
              <a:chOff x="3347864" y="1052736"/>
              <a:chExt cx="2160240" cy="3468868"/>
            </a:xfrm>
          </p:grpSpPr>
          <p:grpSp>
            <p:nvGrpSpPr>
              <p:cNvPr id="17" name="16 Grupo"/>
              <p:cNvGrpSpPr/>
              <p:nvPr/>
            </p:nvGrpSpPr>
            <p:grpSpPr>
              <a:xfrm>
                <a:off x="4299303" y="2995162"/>
                <a:ext cx="206023" cy="1526442"/>
                <a:chOff x="539552" y="3212976"/>
                <a:chExt cx="144016" cy="1584176"/>
              </a:xfrm>
            </p:grpSpPr>
            <p:sp>
              <p:nvSpPr>
                <p:cNvPr id="19" name="1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1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6" name="1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8435">
                                            <p:txEl>
                                              <p:pRg st="1" end="1"/>
                                            </p:txEl>
                                          </p:spTgt>
                                        </p:tgtEl>
                                        <p:attrNameLst>
                                          <p:attrName>style.visibility</p:attrName>
                                        </p:attrNameLst>
                                      </p:cBhvr>
                                      <p:to>
                                        <p:strVal val="visible"/>
                                      </p:to>
                                    </p:set>
                                    <p:animEffect transition="in" filter="wipe(left)">
                                      <p:cBhvr>
                                        <p:cTn id="10" dur="500"/>
                                        <p:tgtEl>
                                          <p:spTgt spid="1843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Effect transition="in" filter="wipe(left)">
                                      <p:cBhvr>
                                        <p:cTn id="13" dur="500"/>
                                        <p:tgtEl>
                                          <p:spTgt spid="18435">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8435">
                                            <p:txEl>
                                              <p:pRg st="3" end="3"/>
                                            </p:txEl>
                                          </p:spTgt>
                                        </p:tgtEl>
                                        <p:attrNameLst>
                                          <p:attrName>style.visibility</p:attrName>
                                        </p:attrNameLst>
                                      </p:cBhvr>
                                      <p:to>
                                        <p:strVal val="visible"/>
                                      </p:to>
                                    </p:set>
                                    <p:animEffect transition="in" filter="wipe(left)">
                                      <p:cBhvr>
                                        <p:cTn id="16" dur="500"/>
                                        <p:tgtEl>
                                          <p:spTgt spid="18435">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animEffect transition="in" filter="wipe(left)">
                                      <p:cBhvr>
                                        <p:cTn id="19"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48"/>
            <a:ext cx="8496944" cy="5615416"/>
          </a:xfrm>
        </p:spPr>
        <p:txBody>
          <a:bodyPr>
            <a:noAutofit/>
          </a:bodyPr>
          <a:lstStyle/>
          <a:p>
            <a:pPr marL="0" indent="0">
              <a:buNone/>
            </a:pPr>
            <a:r>
              <a:rPr lang="es-ES" sz="1600" b="1" dirty="0">
                <a:latin typeface="Arial" pitchFamily="34" charset="0"/>
                <a:cs typeface="Arial" pitchFamily="34" charset="0"/>
              </a:rPr>
              <a:t>ARTÍCULO 22º. Observatorio Ambiental de Medellín – </a:t>
            </a:r>
            <a:r>
              <a:rPr lang="es-ES" sz="1600" b="1" dirty="0" err="1">
                <a:latin typeface="Arial" pitchFamily="34" charset="0"/>
                <a:cs typeface="Arial" pitchFamily="34" charset="0"/>
              </a:rPr>
              <a:t>OAM</a:t>
            </a:r>
            <a:r>
              <a:rPr lang="es-ES" sz="1600" b="1" dirty="0">
                <a:latin typeface="Arial" pitchFamily="34" charset="0"/>
                <a:cs typeface="Arial" pitchFamily="34" charset="0"/>
              </a:rPr>
              <a:t>.  …</a:t>
            </a:r>
            <a:endParaRPr lang="es-ES" sz="1600" dirty="0">
              <a:latin typeface="Arial" pitchFamily="34" charset="0"/>
              <a:cs typeface="Arial" pitchFamily="34" charset="0"/>
            </a:endParaRPr>
          </a:p>
          <a:p>
            <a:pPr marL="0" indent="0">
              <a:buNone/>
            </a:pPr>
            <a:endParaRPr lang="es-ES" sz="1600" dirty="0">
              <a:latin typeface="Arial" pitchFamily="34" charset="0"/>
              <a:cs typeface="Arial" pitchFamily="34" charset="0"/>
            </a:endParaRPr>
          </a:p>
          <a:p>
            <a:pPr marL="0" indent="0">
              <a:buNone/>
            </a:pPr>
            <a:r>
              <a:rPr lang="es-ES" sz="1600" dirty="0">
                <a:latin typeface="Arial" pitchFamily="34" charset="0"/>
                <a:cs typeface="Arial" pitchFamily="34" charset="0"/>
              </a:rPr>
              <a:t>…</a:t>
            </a:r>
            <a:r>
              <a:rPr lang="es-ES" sz="1600" b="1" dirty="0">
                <a:latin typeface="Arial" pitchFamily="34" charset="0"/>
                <a:cs typeface="Arial" pitchFamily="34" charset="0"/>
              </a:rPr>
              <a:t>La tarea del </a:t>
            </a:r>
            <a:r>
              <a:rPr lang="es-ES" sz="1600" b="1" dirty="0" err="1">
                <a:latin typeface="Arial" pitchFamily="34" charset="0"/>
                <a:cs typeface="Arial" pitchFamily="34" charset="0"/>
              </a:rPr>
              <a:t>OAM</a:t>
            </a:r>
            <a:r>
              <a:rPr lang="es-ES" sz="1600" b="1" dirty="0">
                <a:latin typeface="Arial" pitchFamily="34" charset="0"/>
                <a:cs typeface="Arial" pitchFamily="34" charset="0"/>
              </a:rPr>
              <a:t> consistirá en un permanente monitoreo y evaluación de los indicadores </a:t>
            </a:r>
            <a:r>
              <a:rPr lang="es-ES" sz="1600" dirty="0">
                <a:latin typeface="Arial" pitchFamily="34" charset="0"/>
                <a:cs typeface="Arial" pitchFamily="34" charset="0"/>
              </a:rPr>
              <a:t>que reflejan los impactos de las actividades urbanas, industriales, las inversiones municipales y otras actividades que puedan degradar la calidad ambiental, y a partir de ellas planteará algunas hipótesis claras de la problemática ambiental generada.</a:t>
            </a:r>
          </a:p>
          <a:p>
            <a:pPr marL="0" indent="0">
              <a:buNone/>
            </a:pPr>
            <a:r>
              <a:rPr lang="es-ES" sz="1600" dirty="0">
                <a:latin typeface="Arial" pitchFamily="34" charset="0"/>
                <a:cs typeface="Arial" pitchFamily="34" charset="0"/>
              </a:rPr>
              <a:t>…</a:t>
            </a:r>
          </a:p>
          <a:p>
            <a:pPr marL="0" indent="0">
              <a:buNone/>
            </a:pPr>
            <a:r>
              <a:rPr lang="es-ES" sz="1600" dirty="0">
                <a:latin typeface="Arial" pitchFamily="34" charset="0"/>
                <a:cs typeface="Arial" pitchFamily="34" charset="0"/>
              </a:rPr>
              <a:t>Los habitantes rurales y urbanos de Medellín, mediante el </a:t>
            </a:r>
            <a:r>
              <a:rPr lang="es-ES" sz="1600" dirty="0" err="1">
                <a:latin typeface="Arial" pitchFamily="34" charset="0"/>
                <a:cs typeface="Arial" pitchFamily="34" charset="0"/>
              </a:rPr>
              <a:t>OAM</a:t>
            </a:r>
            <a:r>
              <a:rPr lang="es-ES" sz="1600" dirty="0">
                <a:latin typeface="Arial" pitchFamily="34" charset="0"/>
                <a:cs typeface="Arial" pitchFamily="34" charset="0"/>
              </a:rPr>
              <a:t>, contarán con un Instrumento confiable ya que su principal función es informar sobre la calidad ambiental, mediante el seguimiento a los indicadores ambientales.  </a:t>
            </a:r>
          </a:p>
          <a:p>
            <a:pPr marL="0" indent="0">
              <a:buNone/>
            </a:pPr>
            <a:endParaRPr lang="es-ES" sz="1600" dirty="0">
              <a:latin typeface="Arial" pitchFamily="34" charset="0"/>
              <a:cs typeface="Arial" pitchFamily="34" charset="0"/>
            </a:endParaRPr>
          </a:p>
          <a:p>
            <a:pPr marL="0" indent="0">
              <a:buNone/>
            </a:pPr>
            <a:r>
              <a:rPr lang="es-ES" sz="1600" b="1" dirty="0">
                <a:latin typeface="Arial" pitchFamily="34" charset="0"/>
                <a:cs typeface="Arial" pitchFamily="34" charset="0"/>
              </a:rPr>
              <a:t>La participación como elemento esencial del </a:t>
            </a:r>
            <a:r>
              <a:rPr lang="es-ES" sz="1600" b="1" dirty="0" err="1">
                <a:latin typeface="Arial" pitchFamily="34" charset="0"/>
                <a:cs typeface="Arial" pitchFamily="34" charset="0"/>
              </a:rPr>
              <a:t>OAM</a:t>
            </a:r>
            <a:r>
              <a:rPr lang="es-ES" sz="1600" b="1" dirty="0">
                <a:latin typeface="Arial" pitchFamily="34" charset="0"/>
                <a:cs typeface="Arial" pitchFamily="34" charset="0"/>
              </a:rPr>
              <a:t> </a:t>
            </a:r>
            <a:r>
              <a:rPr lang="es-ES" sz="1600" dirty="0">
                <a:latin typeface="Arial" pitchFamily="34" charset="0"/>
                <a:cs typeface="Arial" pitchFamily="34" charset="0"/>
              </a:rPr>
              <a:t>y en general del desarrollo del </a:t>
            </a:r>
            <a:r>
              <a:rPr lang="es-ES" sz="1600" dirty="0" err="1">
                <a:latin typeface="Arial" pitchFamily="34" charset="0"/>
                <a:cs typeface="Arial" pitchFamily="34" charset="0"/>
              </a:rPr>
              <a:t>SIGAM</a:t>
            </a:r>
            <a:r>
              <a:rPr lang="es-ES" sz="1600" dirty="0">
                <a:latin typeface="Arial" pitchFamily="34" charset="0"/>
                <a:cs typeface="Arial" pitchFamily="34" charset="0"/>
              </a:rPr>
              <a:t> y el </a:t>
            </a:r>
            <a:r>
              <a:rPr lang="es-ES" sz="1600" dirty="0" err="1">
                <a:latin typeface="Arial" pitchFamily="34" charset="0"/>
                <a:cs typeface="Arial" pitchFamily="34" charset="0"/>
              </a:rPr>
              <a:t>PAM</a:t>
            </a:r>
            <a:r>
              <a:rPr lang="es-ES" sz="1600" dirty="0">
                <a:latin typeface="Arial" pitchFamily="34" charset="0"/>
                <a:cs typeface="Arial" pitchFamily="34" charset="0"/>
              </a:rPr>
              <a:t>, requiere de herramientas como el </a:t>
            </a:r>
            <a:r>
              <a:rPr lang="es-ES" sz="1600" dirty="0" err="1">
                <a:latin typeface="Arial" pitchFamily="34" charset="0"/>
                <a:cs typeface="Arial" pitchFamily="34" charset="0"/>
              </a:rPr>
              <a:t>OAM</a:t>
            </a:r>
            <a:r>
              <a:rPr lang="es-ES" sz="1600" dirty="0">
                <a:latin typeface="Arial" pitchFamily="34" charset="0"/>
                <a:cs typeface="Arial" pitchFamily="34" charset="0"/>
              </a:rPr>
              <a:t>, que le faciliten a la ciudadanía acceder a una información oportuna y real.</a:t>
            </a:r>
          </a:p>
          <a:p>
            <a:pPr marL="0" indent="0">
              <a:buNone/>
            </a:pPr>
            <a:endParaRPr lang="es-ES" sz="1600" dirty="0">
              <a:latin typeface="Arial" pitchFamily="34" charset="0"/>
              <a:cs typeface="Arial" pitchFamily="34" charset="0"/>
            </a:endParaRPr>
          </a:p>
          <a:p>
            <a:pPr marL="0" indent="0">
              <a:buNone/>
            </a:pPr>
            <a:r>
              <a:rPr lang="es-ES" sz="1600" b="1" dirty="0">
                <a:latin typeface="Arial" pitchFamily="34" charset="0"/>
                <a:cs typeface="Arial" pitchFamily="34" charset="0"/>
              </a:rPr>
              <a:t>La base de la información del </a:t>
            </a:r>
            <a:r>
              <a:rPr lang="es-ES" sz="1600" b="1" dirty="0" err="1">
                <a:latin typeface="Arial" pitchFamily="34" charset="0"/>
                <a:cs typeface="Arial" pitchFamily="34" charset="0"/>
              </a:rPr>
              <a:t>OAM</a:t>
            </a:r>
            <a:r>
              <a:rPr lang="es-ES" sz="1600" b="1" dirty="0">
                <a:latin typeface="Arial" pitchFamily="34" charset="0"/>
                <a:cs typeface="Arial" pitchFamily="34" charset="0"/>
              </a:rPr>
              <a:t> será el </a:t>
            </a:r>
            <a:r>
              <a:rPr lang="es-ES" sz="1600" b="1" dirty="0" err="1">
                <a:latin typeface="Arial" pitchFamily="34" charset="0"/>
                <a:cs typeface="Arial" pitchFamily="34" charset="0"/>
              </a:rPr>
              <a:t>SIAMED</a:t>
            </a:r>
            <a:r>
              <a:rPr lang="es-ES" sz="1600" b="1" dirty="0">
                <a:latin typeface="Arial" pitchFamily="34" charset="0"/>
                <a:cs typeface="Arial" pitchFamily="34" charset="0"/>
              </a:rPr>
              <a:t> </a:t>
            </a:r>
            <a:r>
              <a:rPr lang="es-ES" sz="1600" dirty="0">
                <a:latin typeface="Arial" pitchFamily="34" charset="0"/>
                <a:cs typeface="Arial" pitchFamily="34" charset="0"/>
              </a:rPr>
              <a:t>con todos sus componentes,  mediante un modelo cíclico de retroalimentación, </a:t>
            </a:r>
            <a:r>
              <a:rPr lang="es-ES" sz="1600" b="1" dirty="0">
                <a:latin typeface="Arial" pitchFamily="34" charset="0"/>
                <a:cs typeface="Arial" pitchFamily="34" charset="0"/>
              </a:rPr>
              <a:t>con entradas externas desde lo técnico, lo normativo y participativo</a:t>
            </a:r>
            <a:r>
              <a:rPr lang="es-ES" sz="1600" dirty="0">
                <a:latin typeface="Arial" pitchFamily="34" charset="0"/>
                <a:cs typeface="Arial" pitchFamily="34" charset="0"/>
              </a:rPr>
              <a:t>, que permite ubicar, acceder, recuperar, compartir, comparar, producir  y difundir  la información, a fin de orientar a los diferentes sectores sobre los problemas ambientales del municipio  y la solución a los mismos.</a:t>
            </a:r>
          </a:p>
        </p:txBody>
      </p:sp>
      <p:grpSp>
        <p:nvGrpSpPr>
          <p:cNvPr id="7" name="6 Grupo"/>
          <p:cNvGrpSpPr/>
          <p:nvPr/>
        </p:nvGrpSpPr>
        <p:grpSpPr>
          <a:xfrm>
            <a:off x="21744" y="5877272"/>
            <a:ext cx="9144000" cy="878564"/>
            <a:chOff x="21744" y="5877272"/>
            <a:chExt cx="9144000" cy="878564"/>
          </a:xfrm>
        </p:grpSpPr>
        <p:sp>
          <p:nvSpPr>
            <p:cNvPr id="8" name="7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8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21" name="20 Grupo"/>
          <p:cNvGrpSpPr/>
          <p:nvPr/>
        </p:nvGrpSpPr>
        <p:grpSpPr>
          <a:xfrm>
            <a:off x="7308304" y="5903247"/>
            <a:ext cx="1705210" cy="858235"/>
            <a:chOff x="6790335" y="5903247"/>
            <a:chExt cx="1705210" cy="858235"/>
          </a:xfrm>
        </p:grpSpPr>
        <p:grpSp>
          <p:nvGrpSpPr>
            <p:cNvPr id="22" name="21 Grupo"/>
            <p:cNvGrpSpPr/>
            <p:nvPr/>
          </p:nvGrpSpPr>
          <p:grpSpPr>
            <a:xfrm rot="19011815">
              <a:off x="7949372" y="5927294"/>
              <a:ext cx="479593" cy="834188"/>
              <a:chOff x="3347864" y="1052736"/>
              <a:chExt cx="2160240" cy="3468868"/>
            </a:xfrm>
          </p:grpSpPr>
          <p:grpSp>
            <p:nvGrpSpPr>
              <p:cNvPr id="24" name="23 Grupo"/>
              <p:cNvGrpSpPr/>
              <p:nvPr/>
            </p:nvGrpSpPr>
            <p:grpSpPr>
              <a:xfrm>
                <a:off x="4299303" y="2995162"/>
                <a:ext cx="206023" cy="1526442"/>
                <a:chOff x="539552" y="3212976"/>
                <a:chExt cx="144016" cy="1584176"/>
              </a:xfrm>
            </p:grpSpPr>
            <p:sp>
              <p:nvSpPr>
                <p:cNvPr id="26" name="25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24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23" name="22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16619510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459" name="Rectangle 3"/>
          <p:cNvSpPr>
            <a:spLocks noGrp="1" noChangeArrowheads="1"/>
          </p:cNvSpPr>
          <p:nvPr>
            <p:ph type="body" idx="1"/>
          </p:nvPr>
        </p:nvSpPr>
        <p:spPr>
          <a:xfrm>
            <a:off x="228600" y="609600"/>
            <a:ext cx="8763000" cy="5516563"/>
          </a:xfrm>
        </p:spPr>
        <p:txBody>
          <a:bodyPr/>
          <a:lstStyle/>
          <a:p>
            <a:r>
              <a:rPr lang="es-ES" altLang="zh-CN" sz="2400" dirty="0">
                <a:ea typeface="宋体" charset="-122"/>
              </a:rPr>
              <a:t>Inicio de estudios para la implementación del proyecto de sistemas masivos de transporte</a:t>
            </a:r>
          </a:p>
          <a:p>
            <a:r>
              <a:rPr lang="es-ES" altLang="zh-CN" sz="2400" dirty="0">
                <a:ea typeface="宋体" charset="-122"/>
              </a:rPr>
              <a:t>Monitoreo y gestión del </a:t>
            </a:r>
            <a:r>
              <a:rPr lang="es-ES" altLang="zh-CN" sz="2400" dirty="0" err="1">
                <a:ea typeface="宋体" charset="-122"/>
              </a:rPr>
              <a:t>PAAL</a:t>
            </a:r>
            <a:r>
              <a:rPr lang="es-ES" altLang="zh-CN" sz="2400" dirty="0">
                <a:ea typeface="宋体" charset="-122"/>
              </a:rPr>
              <a:t> </a:t>
            </a:r>
            <a:r>
              <a:rPr lang="es-ES" altLang="zh-CN" sz="2400" dirty="0" err="1">
                <a:ea typeface="宋体" charset="-122"/>
              </a:rPr>
              <a:t>SADEP</a:t>
            </a:r>
            <a:endParaRPr lang="es-ES" altLang="zh-CN" sz="2400" dirty="0">
              <a:ea typeface="宋体" charset="-122"/>
            </a:endParaRPr>
          </a:p>
          <a:p>
            <a:r>
              <a:rPr lang="es-ES" altLang="zh-CN" sz="2400" dirty="0">
                <a:ea typeface="宋体" charset="-122"/>
              </a:rPr>
              <a:t>Implementación a los proyectos de producción mas limpia y  de promoción y Acompañamiento de actividades productivas ambientalmente sanas</a:t>
            </a:r>
          </a:p>
          <a:p>
            <a:r>
              <a:rPr lang="es-ES" altLang="zh-CN" sz="2400" dirty="0">
                <a:ea typeface="宋体" charset="-122"/>
              </a:rPr>
              <a:t> Implementación del proyecto de valoración de los bienes y servicios ambientales de San Antonio de Prado</a:t>
            </a:r>
          </a:p>
          <a:p>
            <a:r>
              <a:rPr lang="es-ES" altLang="zh-CN" sz="2400" dirty="0">
                <a:ea typeface="宋体" charset="-122"/>
              </a:rPr>
              <a:t>Seguimiento y evaluación de la calidad del aire del corregimiento, y establecimiento de estaciones meteorológicas</a:t>
            </a:r>
          </a:p>
          <a:p>
            <a:endParaRPr lang="es-ES" altLang="zh-CN" sz="2400" dirty="0">
              <a:ea typeface="宋体" charset="-122"/>
            </a:endParaRPr>
          </a:p>
          <a:p>
            <a:endParaRPr lang="es-ES" sz="2400" dirty="0"/>
          </a:p>
        </p:txBody>
      </p:sp>
      <p:grpSp>
        <p:nvGrpSpPr>
          <p:cNvPr id="6" name="5 Grupo"/>
          <p:cNvGrpSpPr/>
          <p:nvPr/>
        </p:nvGrpSpPr>
        <p:grpSpPr>
          <a:xfrm>
            <a:off x="21744" y="5877272"/>
            <a:ext cx="9144000" cy="878564"/>
            <a:chOff x="21744" y="5877272"/>
            <a:chExt cx="9144000" cy="878564"/>
          </a:xfrm>
        </p:grpSpPr>
        <p:sp>
          <p:nvSpPr>
            <p:cNvPr id="7" name="6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7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4" name="13 Grupo"/>
          <p:cNvGrpSpPr/>
          <p:nvPr/>
        </p:nvGrpSpPr>
        <p:grpSpPr>
          <a:xfrm>
            <a:off x="7308304" y="5903247"/>
            <a:ext cx="1705210" cy="858235"/>
            <a:chOff x="6790335" y="5903247"/>
            <a:chExt cx="1705210" cy="858235"/>
          </a:xfrm>
        </p:grpSpPr>
        <p:grpSp>
          <p:nvGrpSpPr>
            <p:cNvPr id="15" name="14 Grupo"/>
            <p:cNvGrpSpPr/>
            <p:nvPr/>
          </p:nvGrpSpPr>
          <p:grpSpPr>
            <a:xfrm rot="19011815">
              <a:off x="7949372" y="5927294"/>
              <a:ext cx="479593" cy="834188"/>
              <a:chOff x="3347864" y="1052736"/>
              <a:chExt cx="2160240" cy="3468868"/>
            </a:xfrm>
          </p:grpSpPr>
          <p:grpSp>
            <p:nvGrpSpPr>
              <p:cNvPr id="17" name="16 Grupo"/>
              <p:cNvGrpSpPr/>
              <p:nvPr/>
            </p:nvGrpSpPr>
            <p:grpSpPr>
              <a:xfrm>
                <a:off x="4299303" y="2995162"/>
                <a:ext cx="206023" cy="1526442"/>
                <a:chOff x="539552" y="3212976"/>
                <a:chExt cx="144016" cy="1584176"/>
              </a:xfrm>
            </p:grpSpPr>
            <p:sp>
              <p:nvSpPr>
                <p:cNvPr id="19" name="1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1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6" name="1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left)">
                                      <p:cBhvr>
                                        <p:cTn id="7" dur="500"/>
                                        <p:tgtEl>
                                          <p:spTgt spid="1945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ipe(left)">
                                      <p:cBhvr>
                                        <p:cTn id="10" dur="500"/>
                                        <p:tgtEl>
                                          <p:spTgt spid="19459">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ipe(left)">
                                      <p:cBhvr>
                                        <p:cTn id="13" dur="500"/>
                                        <p:tgtEl>
                                          <p:spTgt spid="19459">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wipe(left)">
                                      <p:cBhvr>
                                        <p:cTn id="16" dur="500"/>
                                        <p:tgtEl>
                                          <p:spTgt spid="19459">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wipe(left)">
                                      <p:cBhvr>
                                        <p:cTn id="19"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UARIO\Desktop\Presentacion OAL con Personería\fotos\vista Romeral3.jpg"/>
          <p:cNvPicPr>
            <a:picLocks noChangeAspect="1" noChangeArrowheads="1"/>
          </p:cNvPicPr>
          <p:nvPr/>
        </p:nvPicPr>
        <p:blipFill rotWithShape="1">
          <a:blip r:embed="rId2">
            <a:extLst>
              <a:ext uri="{28A0092B-C50C-407E-A947-70E740481C1C}">
                <a14:useLocalDpi xmlns:a14="http://schemas.microsoft.com/office/drawing/2010/main" val="0"/>
              </a:ext>
            </a:extLst>
          </a:blip>
          <a:srcRect t="3368" b="9210"/>
          <a:stretch/>
        </p:blipFill>
        <p:spPr bwMode="auto">
          <a:xfrm>
            <a:off x="12685" y="44624"/>
            <a:ext cx="9144902" cy="6349928"/>
          </a:xfrm>
          <a:prstGeom prst="rect">
            <a:avLst/>
          </a:prstGeom>
          <a:noFill/>
          <a:extLst>
            <a:ext uri="{909E8E84-426E-40DD-AFC4-6F175D3DCCD1}">
              <a14:hiddenFill xmlns:a14="http://schemas.microsoft.com/office/drawing/2010/main">
                <a:solidFill>
                  <a:srgbClr val="FFFFFF"/>
                </a:solidFill>
              </a14:hiddenFill>
            </a:ext>
          </a:extLst>
        </p:spPr>
      </p:pic>
      <p:sp>
        <p:nvSpPr>
          <p:cNvPr id="19" name="18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a:xfrm>
            <a:off x="478944" y="116632"/>
            <a:ext cx="8229600" cy="648072"/>
          </a:xfrm>
        </p:spPr>
        <p:txBody>
          <a:bodyPr>
            <a:normAutofit/>
          </a:bodyPr>
          <a:lstStyle/>
          <a:p>
            <a:r>
              <a:rPr lang="es-ES" sz="3600" b="1" dirty="0">
                <a:solidFill>
                  <a:srgbClr val="CCFF66"/>
                </a:solidFill>
                <a:effectLst>
                  <a:outerShdw blurRad="38100" dist="38100" dir="2700000" algn="tl">
                    <a:srgbClr val="000000">
                      <a:alpha val="43137"/>
                    </a:srgbClr>
                  </a:outerShdw>
                </a:effectLst>
              </a:rPr>
              <a:t>EL </a:t>
            </a:r>
            <a:r>
              <a:rPr lang="es-ES" sz="3600" b="1" dirty="0" err="1">
                <a:solidFill>
                  <a:srgbClr val="CCFF66"/>
                </a:solidFill>
                <a:effectLst>
                  <a:outerShdw blurRad="38100" dist="38100" dir="2700000" algn="tl">
                    <a:srgbClr val="000000">
                      <a:alpha val="43137"/>
                    </a:srgbClr>
                  </a:outerShdw>
                </a:effectLst>
              </a:rPr>
              <a:t>OAM</a:t>
            </a:r>
            <a:r>
              <a:rPr lang="es-ES" sz="3600" b="1" dirty="0">
                <a:solidFill>
                  <a:srgbClr val="CCFF66"/>
                </a:solidFill>
                <a:effectLst>
                  <a:outerShdw blurRad="38100" dist="38100" dir="2700000" algn="tl">
                    <a:srgbClr val="000000">
                      <a:alpha val="43137"/>
                    </a:srgbClr>
                  </a:outerShdw>
                </a:effectLst>
              </a:rPr>
              <a:t> FUNDAMENTADO EN LOS </a:t>
            </a:r>
            <a:r>
              <a:rPr lang="es-ES" sz="3600" b="1" dirty="0" err="1">
                <a:solidFill>
                  <a:srgbClr val="CCFF66"/>
                </a:solidFill>
                <a:effectLst>
                  <a:outerShdw blurRad="38100" dist="38100" dir="2700000" algn="tl">
                    <a:srgbClr val="000000">
                      <a:alpha val="43137"/>
                    </a:srgbClr>
                  </a:outerShdw>
                </a:effectLst>
              </a:rPr>
              <a:t>OAL</a:t>
            </a:r>
            <a:endParaRPr lang="es-ES" sz="3600" b="1" dirty="0">
              <a:solidFill>
                <a:srgbClr val="CCFF66"/>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51520" y="980728"/>
            <a:ext cx="8712968" cy="5145435"/>
          </a:xfrm>
        </p:spPr>
        <p:txBody>
          <a:bodyPr>
            <a:normAutofit lnSpcReduction="10000"/>
          </a:bodyPr>
          <a:lstStyle/>
          <a:p>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SE PROPONE QUE EL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OAM</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FUNCIONE Y CONSOLIDE POR MEDIO DE UNA RED DE OBSERVATORIOS AMBIENTALES LOCALES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OAL</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a:t>
            </a:r>
          </a:p>
          <a:p>
            <a:pPr marL="0" indent="0">
              <a:buNone/>
            </a:pPr>
            <a:endPar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EN CADA COMUNA Y CORREGIMIENTO DEBERÁN ESTAR BAJO LA COORDINACIÓN DE LA MESA AMBIENTAL RESPECTIVA</a:t>
            </a:r>
          </a:p>
          <a:p>
            <a:pPr marL="0" indent="0">
              <a:buNone/>
            </a:pPr>
            <a:endPar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TODOS LOS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OAL</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SE LIGAN AL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OAM</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POR MEDIO DEL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SIAMED</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QUIEN RESPONDERÁ PORQUE LA INFORMACIÓN FLUYA EN AMBAS DIRECCIONES</a:t>
            </a:r>
          </a:p>
          <a:p>
            <a:pPr marL="0" indent="0">
              <a:buNone/>
            </a:pPr>
            <a:endPar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SE PROPONE QUE LOS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OAL</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SEAN APOYADOS NO SÓLO POR LA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SMAM</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SINO POR CORANTIOQUIA, ÁREA METROPOLITANA, ENTES DESCENTRALIZADOS, EMPRESA PRIVADA Y ORGANIZACIONES SOCIALES BAJO LA COORDINACIÓN DE CADA MESA</a:t>
            </a:r>
          </a:p>
          <a:p>
            <a:pPr marL="0" indent="0">
              <a:buNone/>
            </a:pPr>
            <a:endPar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PARA LA CONSTITUCIÓN DE LOS </a:t>
            </a:r>
            <a:r>
              <a:rPr lang="es-ES" sz="1800" b="1" dirty="0" err="1">
                <a:solidFill>
                  <a:schemeClr val="bg1"/>
                </a:solidFill>
                <a:effectLst>
                  <a:outerShdw blurRad="38100" dist="38100" dir="2700000" algn="tl">
                    <a:srgbClr val="000000">
                      <a:alpha val="43137"/>
                    </a:srgbClr>
                  </a:outerShdw>
                </a:effectLst>
                <a:latin typeface="Arial" pitchFamily="34" charset="0"/>
                <a:cs typeface="Arial" pitchFamily="34" charset="0"/>
              </a:rPr>
              <a:t>OAL</a:t>
            </a:r>
            <a:r>
              <a:rPr lang="es-ES" sz="1800" b="1" dirty="0">
                <a:solidFill>
                  <a:schemeClr val="bg1"/>
                </a:solidFill>
                <a:effectLst>
                  <a:outerShdw blurRad="38100" dist="38100" dir="2700000" algn="tl">
                    <a:srgbClr val="000000">
                      <a:alpha val="43137"/>
                    </a:srgbClr>
                  </a:outerShdw>
                </a:effectLst>
                <a:latin typeface="Arial" pitchFamily="34" charset="0"/>
                <a:cs typeface="Arial" pitchFamily="34" charset="0"/>
              </a:rPr>
              <a:t> SE PUEDE CONTAR LA EXPERIENCIA DE SAN ANTONIO DE PRADO</a:t>
            </a:r>
          </a:p>
        </p:txBody>
      </p:sp>
      <p:grpSp>
        <p:nvGrpSpPr>
          <p:cNvPr id="4" name="3 Grupo"/>
          <p:cNvGrpSpPr/>
          <p:nvPr/>
        </p:nvGrpSpPr>
        <p:grpSpPr>
          <a:xfrm>
            <a:off x="21744" y="5877272"/>
            <a:ext cx="9144000" cy="878564"/>
            <a:chOff x="21744" y="5877272"/>
            <a:chExt cx="9144000" cy="878564"/>
          </a:xfrm>
        </p:grpSpPr>
        <p:sp>
          <p:nvSpPr>
            <p:cNvPr id="5" name="4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5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2" name="11 Grupo"/>
          <p:cNvGrpSpPr/>
          <p:nvPr/>
        </p:nvGrpSpPr>
        <p:grpSpPr>
          <a:xfrm>
            <a:off x="7308304" y="5903247"/>
            <a:ext cx="1705210" cy="858235"/>
            <a:chOff x="6790335" y="5903247"/>
            <a:chExt cx="1705210" cy="858235"/>
          </a:xfrm>
        </p:grpSpPr>
        <p:grpSp>
          <p:nvGrpSpPr>
            <p:cNvPr id="13" name="12 Grupo"/>
            <p:cNvGrpSpPr/>
            <p:nvPr/>
          </p:nvGrpSpPr>
          <p:grpSpPr>
            <a:xfrm rot="19011815">
              <a:off x="7949372" y="5927294"/>
              <a:ext cx="479593" cy="834188"/>
              <a:chOff x="3347864" y="1052736"/>
              <a:chExt cx="2160240" cy="3468868"/>
            </a:xfrm>
          </p:grpSpPr>
          <p:grpSp>
            <p:nvGrpSpPr>
              <p:cNvPr id="15" name="14 Grupo"/>
              <p:cNvGrpSpPr/>
              <p:nvPr/>
            </p:nvGrpSpPr>
            <p:grpSpPr>
              <a:xfrm>
                <a:off x="4299303" y="2995162"/>
                <a:ext cx="206023" cy="1526442"/>
                <a:chOff x="539552" y="3212976"/>
                <a:chExt cx="144016" cy="1584176"/>
              </a:xfrm>
            </p:grpSpPr>
            <p:sp>
              <p:nvSpPr>
                <p:cNvPr id="17" name="16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15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4" name="13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22293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50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7" name="36 Grupo"/>
          <p:cNvGrpSpPr/>
          <p:nvPr/>
        </p:nvGrpSpPr>
        <p:grpSpPr>
          <a:xfrm>
            <a:off x="3371867" y="2650599"/>
            <a:ext cx="2472275" cy="3742011"/>
            <a:chOff x="3347864" y="2321260"/>
            <a:chExt cx="2592288" cy="4060068"/>
          </a:xfrm>
          <a:effectLst>
            <a:outerShdw blurRad="177800" dist="101600" dir="18900000" algn="bl" rotWithShape="0">
              <a:prstClr val="black">
                <a:alpha val="50000"/>
              </a:prstClr>
            </a:outerShdw>
          </a:effectLst>
        </p:grpSpPr>
        <p:grpSp>
          <p:nvGrpSpPr>
            <p:cNvPr id="19" name="18 Grupo"/>
            <p:cNvGrpSpPr/>
            <p:nvPr/>
          </p:nvGrpSpPr>
          <p:grpSpPr>
            <a:xfrm>
              <a:off x="4572000" y="4725144"/>
              <a:ext cx="216024" cy="1656184"/>
              <a:chOff x="539552" y="3212976"/>
              <a:chExt cx="144016" cy="1584176"/>
            </a:xfrm>
          </p:grpSpPr>
          <p:sp>
            <p:nvSpPr>
              <p:cNvPr id="17" name="16 Rectángulo"/>
              <p:cNvSpPr/>
              <p:nvPr/>
            </p:nvSpPr>
            <p:spPr>
              <a:xfrm>
                <a:off x="539552" y="3212976"/>
                <a:ext cx="144016" cy="1584176"/>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539552" y="4140696"/>
                <a:ext cx="144016" cy="6564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 name="3 Elipse"/>
            <p:cNvSpPr/>
            <p:nvPr/>
          </p:nvSpPr>
          <p:spPr>
            <a:xfrm>
              <a:off x="3347864" y="2321260"/>
              <a:ext cx="2592288" cy="2403884"/>
            </a:xfrm>
            <a:prstGeom prst="ellipse">
              <a:avLst/>
            </a:prstGeom>
            <a:noFill/>
            <a:ln w="539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b="1" dirty="0">
                  <a:solidFill>
                    <a:schemeClr val="tx1"/>
                  </a:solidFill>
                  <a:effectLst>
                    <a:outerShdw blurRad="38100" dist="38100" dir="2700000" algn="tl">
                      <a:srgbClr val="000000">
                        <a:alpha val="43137"/>
                      </a:srgbClr>
                    </a:outerShdw>
                  </a:effectLst>
                </a:rPr>
                <a:t>OBSERVATORIO AMBIENTAL DE MEDELLÍN</a:t>
              </a:r>
            </a:p>
          </p:txBody>
        </p:sp>
      </p:grpSp>
      <p:grpSp>
        <p:nvGrpSpPr>
          <p:cNvPr id="25" name="24 Grupo"/>
          <p:cNvGrpSpPr/>
          <p:nvPr/>
        </p:nvGrpSpPr>
        <p:grpSpPr>
          <a:xfrm>
            <a:off x="2767656" y="2570647"/>
            <a:ext cx="3516058" cy="2288532"/>
            <a:chOff x="2767656" y="2570647"/>
            <a:chExt cx="3516058" cy="2288532"/>
          </a:xfrm>
        </p:grpSpPr>
        <p:sp>
          <p:nvSpPr>
            <p:cNvPr id="40" name="39 Flecha arriba y abajo"/>
            <p:cNvSpPr/>
            <p:nvPr/>
          </p:nvSpPr>
          <p:spPr>
            <a:xfrm rot="2912136">
              <a:off x="3069835" y="4154333"/>
              <a:ext cx="342841" cy="947200"/>
            </a:xfrm>
            <a:prstGeom prst="up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Flecha arriba y abajo"/>
            <p:cNvSpPr/>
            <p:nvPr/>
          </p:nvSpPr>
          <p:spPr>
            <a:xfrm rot="18569664">
              <a:off x="5695406" y="4270871"/>
              <a:ext cx="342841" cy="833775"/>
            </a:xfrm>
            <a:prstGeom prst="up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Flecha arriba y abajo"/>
            <p:cNvSpPr/>
            <p:nvPr/>
          </p:nvSpPr>
          <p:spPr>
            <a:xfrm rot="17966725">
              <a:off x="3076189" y="2712675"/>
              <a:ext cx="342841" cy="671680"/>
            </a:xfrm>
            <a:prstGeom prst="up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Flecha arriba y abajo"/>
            <p:cNvSpPr/>
            <p:nvPr/>
          </p:nvSpPr>
          <p:spPr>
            <a:xfrm rot="3645574">
              <a:off x="5672721" y="2311970"/>
              <a:ext cx="342841" cy="860195"/>
            </a:xfrm>
            <a:prstGeom prst="up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1 Título"/>
          <p:cNvSpPr>
            <a:spLocks noGrp="1"/>
          </p:cNvSpPr>
          <p:nvPr>
            <p:ph type="title"/>
          </p:nvPr>
        </p:nvSpPr>
        <p:spPr>
          <a:xfrm>
            <a:off x="457200" y="116632"/>
            <a:ext cx="8229600" cy="634082"/>
          </a:xfrm>
        </p:spPr>
        <p:txBody>
          <a:bodyPr>
            <a:normAutofit/>
          </a:bodyPr>
          <a:lstStyle/>
          <a:p>
            <a:r>
              <a:rPr lang="es-ES" sz="3200" b="1" dirty="0">
                <a:effectLst>
                  <a:outerShdw blurRad="38100" dist="38100" dir="2700000" algn="tl">
                    <a:srgbClr val="000000">
                      <a:alpha val="43137"/>
                    </a:srgbClr>
                  </a:outerShdw>
                </a:effectLst>
              </a:rPr>
              <a:t>EL </a:t>
            </a:r>
            <a:r>
              <a:rPr lang="es-ES" sz="3200" b="1" dirty="0" err="1">
                <a:effectLst>
                  <a:outerShdw blurRad="38100" dist="38100" dir="2700000" algn="tl">
                    <a:srgbClr val="000000">
                      <a:alpha val="43137"/>
                    </a:srgbClr>
                  </a:outerShdw>
                </a:effectLst>
              </a:rPr>
              <a:t>OAM</a:t>
            </a:r>
            <a:r>
              <a:rPr lang="es-ES" sz="3200" b="1" dirty="0">
                <a:effectLst>
                  <a:outerShdw blurRad="38100" dist="38100" dir="2700000" algn="tl">
                    <a:srgbClr val="000000">
                      <a:alpha val="43137"/>
                    </a:srgbClr>
                  </a:outerShdw>
                </a:effectLst>
              </a:rPr>
              <a:t> FUNDAMENTADO EN LOS </a:t>
            </a:r>
            <a:r>
              <a:rPr lang="es-ES" sz="3200" b="1" dirty="0" err="1">
                <a:effectLst>
                  <a:outerShdw blurRad="38100" dist="38100" dir="2700000" algn="tl">
                    <a:srgbClr val="000000">
                      <a:alpha val="43137"/>
                    </a:srgbClr>
                  </a:outerShdw>
                </a:effectLst>
              </a:rPr>
              <a:t>OAL</a:t>
            </a:r>
            <a:endParaRPr lang="es-ES" sz="3200" dirty="0"/>
          </a:p>
        </p:txBody>
      </p:sp>
      <p:grpSp>
        <p:nvGrpSpPr>
          <p:cNvPr id="44" name="43 Grupo"/>
          <p:cNvGrpSpPr/>
          <p:nvPr/>
        </p:nvGrpSpPr>
        <p:grpSpPr>
          <a:xfrm>
            <a:off x="7308304" y="5903247"/>
            <a:ext cx="1705210" cy="858235"/>
            <a:chOff x="6790335" y="5903247"/>
            <a:chExt cx="1705210" cy="858235"/>
          </a:xfrm>
        </p:grpSpPr>
        <p:grpSp>
          <p:nvGrpSpPr>
            <p:cNvPr id="45" name="44 Grupo"/>
            <p:cNvGrpSpPr/>
            <p:nvPr/>
          </p:nvGrpSpPr>
          <p:grpSpPr>
            <a:xfrm rot="19011815">
              <a:off x="7949372" y="5927294"/>
              <a:ext cx="479593" cy="834188"/>
              <a:chOff x="3347864" y="1052736"/>
              <a:chExt cx="2160240" cy="3468868"/>
            </a:xfrm>
          </p:grpSpPr>
          <p:grpSp>
            <p:nvGrpSpPr>
              <p:cNvPr id="47" name="46 Grupo"/>
              <p:cNvGrpSpPr/>
              <p:nvPr/>
            </p:nvGrpSpPr>
            <p:grpSpPr>
              <a:xfrm>
                <a:off x="4299303" y="2995162"/>
                <a:ext cx="206023" cy="1526442"/>
                <a:chOff x="539552" y="3212976"/>
                <a:chExt cx="144016" cy="1584176"/>
              </a:xfrm>
            </p:grpSpPr>
            <p:sp>
              <p:nvSpPr>
                <p:cNvPr id="49" name="48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8" name="47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46" name="45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grpSp>
        <p:nvGrpSpPr>
          <p:cNvPr id="35" name="34 Grupo"/>
          <p:cNvGrpSpPr/>
          <p:nvPr/>
        </p:nvGrpSpPr>
        <p:grpSpPr>
          <a:xfrm>
            <a:off x="858921" y="519126"/>
            <a:ext cx="7457495" cy="6006218"/>
            <a:chOff x="858921" y="519126"/>
            <a:chExt cx="7457495" cy="6006218"/>
          </a:xfrm>
        </p:grpSpPr>
        <p:grpSp>
          <p:nvGrpSpPr>
            <p:cNvPr id="39" name="38 Grupo"/>
            <p:cNvGrpSpPr/>
            <p:nvPr/>
          </p:nvGrpSpPr>
          <p:grpSpPr>
            <a:xfrm>
              <a:off x="5981490" y="3175678"/>
              <a:ext cx="2128903" cy="3349666"/>
              <a:chOff x="6084168" y="2890968"/>
              <a:chExt cx="2232248" cy="3634376"/>
            </a:xfrm>
            <a:effectLst>
              <a:outerShdw blurRad="177800" dist="101600" dir="18900000" algn="bl" rotWithShape="0">
                <a:prstClr val="black">
                  <a:alpha val="50000"/>
                </a:prstClr>
              </a:outerShdw>
            </a:effectLst>
          </p:grpSpPr>
          <p:grpSp>
            <p:nvGrpSpPr>
              <p:cNvPr id="20" name="19 Grupo"/>
              <p:cNvGrpSpPr/>
              <p:nvPr/>
            </p:nvGrpSpPr>
            <p:grpSpPr>
              <a:xfrm rot="20400000">
                <a:off x="6468896" y="2890968"/>
                <a:ext cx="216024" cy="1656184"/>
                <a:chOff x="539552" y="3212977"/>
                <a:chExt cx="144016" cy="1584176"/>
              </a:xfrm>
            </p:grpSpPr>
            <p:sp>
              <p:nvSpPr>
                <p:cNvPr id="21" name="20 Rectángulo"/>
                <p:cNvSpPr/>
                <p:nvPr/>
              </p:nvSpPr>
              <p:spPr>
                <a:xfrm>
                  <a:off x="539552" y="3212977"/>
                  <a:ext cx="144016" cy="1584176"/>
                </a:xfrm>
                <a:prstGeom prst="rect">
                  <a:avLst/>
                </a:prstGeom>
                <a:solidFill>
                  <a:schemeClr val="bg1">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7 Grupo"/>
              <p:cNvGrpSpPr/>
              <p:nvPr/>
            </p:nvGrpSpPr>
            <p:grpSpPr>
              <a:xfrm>
                <a:off x="6084168" y="4437112"/>
                <a:ext cx="2232248" cy="2088232"/>
                <a:chOff x="755576" y="1412776"/>
                <a:chExt cx="2232248" cy="1872208"/>
              </a:xfrm>
            </p:grpSpPr>
            <p:sp>
              <p:nvSpPr>
                <p:cNvPr id="10" name="9 Elipse"/>
                <p:cNvSpPr/>
                <p:nvPr/>
              </p:nvSpPr>
              <p:spPr>
                <a:xfrm>
                  <a:off x="755576" y="1412776"/>
                  <a:ext cx="2232248" cy="1872208"/>
                </a:xfrm>
                <a:prstGeom prst="ellipse">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dirty="0">
                      <a:solidFill>
                        <a:schemeClr val="tx1"/>
                      </a:solidFill>
                    </a:rPr>
                    <a:t>MESA AMBIENTAL  N</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9" name="8 Rectángulo redondeado"/>
                <p:cNvSpPr/>
                <p:nvPr/>
              </p:nvSpPr>
              <p:spPr>
                <a:xfrm>
                  <a:off x="1259632" y="2600908"/>
                  <a:ext cx="1224136" cy="504056"/>
                </a:xfrm>
                <a:prstGeom prst="roundRect">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b="1" dirty="0" err="1">
                      <a:solidFill>
                        <a:schemeClr val="tx1"/>
                      </a:solidFill>
                    </a:rPr>
                    <a:t>OAL</a:t>
                  </a:r>
                  <a:r>
                    <a:rPr lang="es-ES" b="1" dirty="0">
                      <a:solidFill>
                        <a:schemeClr val="tx1"/>
                      </a:solidFill>
                    </a:rPr>
                    <a:t>  N</a:t>
                  </a:r>
                </a:p>
              </p:txBody>
            </p:sp>
          </p:grpSp>
        </p:grpSp>
        <p:grpSp>
          <p:nvGrpSpPr>
            <p:cNvPr id="36" name="35 Grupo"/>
            <p:cNvGrpSpPr/>
            <p:nvPr/>
          </p:nvGrpSpPr>
          <p:grpSpPr>
            <a:xfrm>
              <a:off x="899592" y="3082699"/>
              <a:ext cx="2128903" cy="3309911"/>
              <a:chOff x="755576" y="2790086"/>
              <a:chExt cx="2232248" cy="3591242"/>
            </a:xfrm>
            <a:effectLst>
              <a:outerShdw blurRad="177800" dist="101600" dir="18900000" algn="bl" rotWithShape="0">
                <a:prstClr val="black">
                  <a:alpha val="50000"/>
                </a:prstClr>
              </a:outerShdw>
            </a:effectLst>
          </p:grpSpPr>
          <p:grpSp>
            <p:nvGrpSpPr>
              <p:cNvPr id="26" name="25 Grupo"/>
              <p:cNvGrpSpPr/>
              <p:nvPr/>
            </p:nvGrpSpPr>
            <p:grpSpPr>
              <a:xfrm rot="20400000">
                <a:off x="1032286" y="2790086"/>
                <a:ext cx="216024" cy="1656184"/>
                <a:chOff x="539552" y="3212977"/>
                <a:chExt cx="144016" cy="1584176"/>
              </a:xfrm>
            </p:grpSpPr>
            <p:sp>
              <p:nvSpPr>
                <p:cNvPr id="27" name="26 Rectángulo"/>
                <p:cNvSpPr/>
                <p:nvPr/>
              </p:nvSpPr>
              <p:spPr>
                <a:xfrm>
                  <a:off x="539552" y="3212977"/>
                  <a:ext cx="144016" cy="1584176"/>
                </a:xfrm>
                <a:prstGeom prst="rect">
                  <a:avLst/>
                </a:prstGeom>
                <a:solidFill>
                  <a:schemeClr val="bg1">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p:cNvSpPr/>
                <p:nvPr/>
              </p:nvSpPr>
              <p:spPr>
                <a:xfrm>
                  <a:off x="539552" y="4140696"/>
                  <a:ext cx="144016" cy="656456"/>
                </a:xfrm>
                <a:prstGeom prst="rect">
                  <a:avLst/>
                </a:prstGeom>
                <a:solidFill>
                  <a:schemeClr val="tx1">
                    <a:lumMod val="65000"/>
                    <a:lumOff val="3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 name="10 Grupo"/>
              <p:cNvGrpSpPr/>
              <p:nvPr/>
            </p:nvGrpSpPr>
            <p:grpSpPr>
              <a:xfrm>
                <a:off x="755576" y="4293096"/>
                <a:ext cx="2232248" cy="2088232"/>
                <a:chOff x="755576" y="1412776"/>
                <a:chExt cx="2232248" cy="1872208"/>
              </a:xfrm>
            </p:grpSpPr>
            <p:sp>
              <p:nvSpPr>
                <p:cNvPr id="13" name="12 Elipse"/>
                <p:cNvSpPr/>
                <p:nvPr/>
              </p:nvSpPr>
              <p:spPr>
                <a:xfrm>
                  <a:off x="755576" y="1412776"/>
                  <a:ext cx="2232248" cy="1872208"/>
                </a:xfrm>
                <a:prstGeom prst="ellipse">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dirty="0">
                      <a:solidFill>
                        <a:schemeClr val="tx1"/>
                      </a:solidFill>
                    </a:rPr>
                    <a:t>MESA AMBIENTAL 3</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12" name="11 Rectángulo redondeado"/>
                <p:cNvSpPr/>
                <p:nvPr/>
              </p:nvSpPr>
              <p:spPr>
                <a:xfrm>
                  <a:off x="1259632" y="2600908"/>
                  <a:ext cx="1224136" cy="504056"/>
                </a:xfrm>
                <a:prstGeom prst="roundRect">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b="1" dirty="0" err="1">
                      <a:solidFill>
                        <a:schemeClr val="tx1"/>
                      </a:solidFill>
                    </a:rPr>
                    <a:t>OAL</a:t>
                  </a:r>
                  <a:r>
                    <a:rPr lang="es-ES" b="1" dirty="0">
                      <a:solidFill>
                        <a:schemeClr val="tx1"/>
                      </a:solidFill>
                    </a:rPr>
                    <a:t>  3</a:t>
                  </a:r>
                </a:p>
              </p:txBody>
            </p:sp>
          </p:grpSp>
        </p:grpSp>
        <p:grpSp>
          <p:nvGrpSpPr>
            <p:cNvPr id="38" name="37 Grupo"/>
            <p:cNvGrpSpPr/>
            <p:nvPr/>
          </p:nvGrpSpPr>
          <p:grpSpPr>
            <a:xfrm>
              <a:off x="4803023" y="1555543"/>
              <a:ext cx="3513393" cy="1850550"/>
              <a:chOff x="4848494" y="1133128"/>
              <a:chExt cx="3683946" cy="2007840"/>
            </a:xfrm>
            <a:effectLst>
              <a:outerShdw blurRad="177800" dist="101600" dir="18900000" algn="bl" rotWithShape="0">
                <a:prstClr val="black">
                  <a:alpha val="50000"/>
                </a:prstClr>
              </a:outerShdw>
            </a:effectLst>
          </p:grpSpPr>
          <p:grpSp>
            <p:nvGrpSpPr>
              <p:cNvPr id="32" name="31 Grupo"/>
              <p:cNvGrpSpPr/>
              <p:nvPr/>
            </p:nvGrpSpPr>
            <p:grpSpPr>
              <a:xfrm rot="18000000">
                <a:off x="5568574" y="516208"/>
                <a:ext cx="216024" cy="1656184"/>
                <a:chOff x="539552" y="3212977"/>
                <a:chExt cx="144016" cy="1584176"/>
              </a:xfrm>
            </p:grpSpPr>
            <p:sp>
              <p:nvSpPr>
                <p:cNvPr id="33" name="32 Rectángulo"/>
                <p:cNvSpPr/>
                <p:nvPr/>
              </p:nvSpPr>
              <p:spPr>
                <a:xfrm>
                  <a:off x="539552" y="3212977"/>
                  <a:ext cx="144016" cy="1584176"/>
                </a:xfrm>
                <a:prstGeom prst="rect">
                  <a:avLst/>
                </a:prstGeom>
                <a:solidFill>
                  <a:schemeClr val="bg1">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Rectángulo"/>
                <p:cNvSpPr/>
                <p:nvPr/>
              </p:nvSpPr>
              <p:spPr>
                <a:xfrm>
                  <a:off x="539552" y="4140696"/>
                  <a:ext cx="144016" cy="656456"/>
                </a:xfrm>
                <a:prstGeom prst="rect">
                  <a:avLst/>
                </a:prstGeom>
                <a:solidFill>
                  <a:schemeClr val="tx1">
                    <a:lumMod val="65000"/>
                    <a:lumOff val="3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13 Grupo"/>
              <p:cNvGrpSpPr/>
              <p:nvPr/>
            </p:nvGrpSpPr>
            <p:grpSpPr>
              <a:xfrm>
                <a:off x="6300192" y="1133128"/>
                <a:ext cx="2232248" cy="2007840"/>
                <a:chOff x="755576" y="1412776"/>
                <a:chExt cx="2232248" cy="1872208"/>
              </a:xfrm>
            </p:grpSpPr>
            <p:sp>
              <p:nvSpPr>
                <p:cNvPr id="16" name="15 Elipse"/>
                <p:cNvSpPr/>
                <p:nvPr/>
              </p:nvSpPr>
              <p:spPr>
                <a:xfrm>
                  <a:off x="755576" y="1412776"/>
                  <a:ext cx="2232248" cy="1872208"/>
                </a:xfrm>
                <a:prstGeom prst="ellipse">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dirty="0">
                      <a:solidFill>
                        <a:schemeClr val="tx1"/>
                      </a:solidFill>
                    </a:rPr>
                    <a:t>MESA AMBIENTAL 2</a:t>
                  </a:r>
                </a:p>
                <a:p>
                  <a:pPr algn="ctr"/>
                  <a:endParaRPr lang="es-ES" dirty="0">
                    <a:solidFill>
                      <a:schemeClr val="tx1"/>
                    </a:solidFill>
                  </a:endParaRPr>
                </a:p>
                <a:p>
                  <a:pPr algn="ctr"/>
                  <a:endParaRPr lang="es-ES" dirty="0">
                    <a:solidFill>
                      <a:schemeClr val="tx1"/>
                    </a:solidFill>
                  </a:endParaRPr>
                </a:p>
                <a:p>
                  <a:pPr algn="ctr"/>
                  <a:r>
                    <a:rPr lang="es-ES" dirty="0">
                      <a:solidFill>
                        <a:schemeClr val="tx1"/>
                      </a:solidFill>
                    </a:rPr>
                    <a:t>     </a:t>
                  </a:r>
                </a:p>
              </p:txBody>
            </p:sp>
            <p:sp>
              <p:nvSpPr>
                <p:cNvPr id="15" name="14 Rectángulo redondeado"/>
                <p:cNvSpPr/>
                <p:nvPr/>
              </p:nvSpPr>
              <p:spPr>
                <a:xfrm>
                  <a:off x="1259632" y="2600908"/>
                  <a:ext cx="1224136" cy="504056"/>
                </a:xfrm>
                <a:prstGeom prst="roundRect">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b="1" dirty="0" err="1">
                      <a:solidFill>
                        <a:schemeClr val="tx1"/>
                      </a:solidFill>
                    </a:rPr>
                    <a:t>OAL</a:t>
                  </a:r>
                  <a:r>
                    <a:rPr lang="es-ES" b="1" dirty="0">
                      <a:solidFill>
                        <a:schemeClr val="tx1"/>
                      </a:solidFill>
                    </a:rPr>
                    <a:t>  2</a:t>
                  </a:r>
                </a:p>
              </p:txBody>
            </p:sp>
          </p:grpSp>
        </p:grpSp>
        <p:grpSp>
          <p:nvGrpSpPr>
            <p:cNvPr id="24" name="23 Grupo"/>
            <p:cNvGrpSpPr/>
            <p:nvPr/>
          </p:nvGrpSpPr>
          <p:grpSpPr>
            <a:xfrm>
              <a:off x="858921" y="519126"/>
              <a:ext cx="2443910" cy="3019701"/>
              <a:chOff x="858921" y="519126"/>
              <a:chExt cx="2443910" cy="3019701"/>
            </a:xfrm>
          </p:grpSpPr>
          <p:grpSp>
            <p:nvGrpSpPr>
              <p:cNvPr id="29" name="28 Grupo"/>
              <p:cNvGrpSpPr/>
              <p:nvPr/>
            </p:nvGrpSpPr>
            <p:grpSpPr>
              <a:xfrm rot="2400000">
                <a:off x="3096808" y="519126"/>
                <a:ext cx="206023" cy="1526442"/>
                <a:chOff x="539552" y="3212977"/>
                <a:chExt cx="144016" cy="1584176"/>
              </a:xfrm>
            </p:grpSpPr>
            <p:sp>
              <p:nvSpPr>
                <p:cNvPr id="30" name="29 Rectángulo"/>
                <p:cNvSpPr/>
                <p:nvPr/>
              </p:nvSpPr>
              <p:spPr>
                <a:xfrm>
                  <a:off x="539552" y="3212977"/>
                  <a:ext cx="144016" cy="1584176"/>
                </a:xfrm>
                <a:prstGeom prst="rect">
                  <a:avLst/>
                </a:prstGeom>
                <a:solidFill>
                  <a:schemeClr val="bg1">
                    <a:lumMod val="75000"/>
                  </a:schemeClr>
                </a:solidFill>
                <a:ln>
                  <a:solidFill>
                    <a:schemeClr val="accent1">
                      <a:shade val="50000"/>
                    </a:schemeClr>
                  </a:solidFill>
                </a:ln>
                <a:effectLst>
                  <a:outerShdw blurRad="177800" dist="50800" dir="5400000" sx="112000" sy="112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31" name="30 Rectángulo"/>
                <p:cNvSpPr/>
                <p:nvPr/>
              </p:nvSpPr>
              <p:spPr>
                <a:xfrm>
                  <a:off x="539552" y="4140696"/>
                  <a:ext cx="144016" cy="656456"/>
                </a:xfrm>
                <a:prstGeom prst="rect">
                  <a:avLst/>
                </a:prstGeom>
                <a:solidFill>
                  <a:schemeClr val="tx1">
                    <a:lumMod val="65000"/>
                    <a:lumOff val="35000"/>
                  </a:schemeClr>
                </a:solidFill>
                <a:ln>
                  <a:solidFill>
                    <a:schemeClr val="accent1">
                      <a:shade val="50000"/>
                    </a:schemeClr>
                  </a:solidFill>
                </a:ln>
                <a:effectLst>
                  <a:outerShdw blurRad="177800" dist="50800" dir="5400000" sx="112000" sy="112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grpSp>
          <p:grpSp>
            <p:nvGrpSpPr>
              <p:cNvPr id="23" name="22 Grupo"/>
              <p:cNvGrpSpPr/>
              <p:nvPr/>
            </p:nvGrpSpPr>
            <p:grpSpPr>
              <a:xfrm>
                <a:off x="858921" y="1614183"/>
                <a:ext cx="2128903" cy="1924644"/>
                <a:chOff x="858921" y="1614183"/>
                <a:chExt cx="2128903" cy="1924644"/>
              </a:xfrm>
            </p:grpSpPr>
            <p:sp>
              <p:nvSpPr>
                <p:cNvPr id="6" name="5 Elipse"/>
                <p:cNvSpPr/>
                <p:nvPr/>
              </p:nvSpPr>
              <p:spPr>
                <a:xfrm>
                  <a:off x="858921" y="1614183"/>
                  <a:ext cx="2128903" cy="1924644"/>
                </a:xfrm>
                <a:prstGeom prst="ellipse">
                  <a:avLst/>
                </a:prstGeom>
                <a:noFill/>
                <a:ln w="53975">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dirty="0">
                      <a:solidFill>
                        <a:schemeClr val="tx1"/>
                      </a:solidFill>
                    </a:rPr>
                    <a:t>MESA AMBIENTAL 1</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5" name="4 Rectángulo redondeado"/>
                <p:cNvSpPr/>
                <p:nvPr/>
              </p:nvSpPr>
              <p:spPr>
                <a:xfrm>
                  <a:off x="1259632" y="2521976"/>
                  <a:ext cx="1224136" cy="562216"/>
                </a:xfrm>
                <a:prstGeom prst="roundRect">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b="1" dirty="0" err="1">
                      <a:solidFill>
                        <a:schemeClr val="tx1"/>
                      </a:solidFill>
                    </a:rPr>
                    <a:t>OAL</a:t>
                  </a:r>
                  <a:r>
                    <a:rPr lang="es-ES" b="1" dirty="0">
                      <a:solidFill>
                        <a:schemeClr val="tx1"/>
                      </a:solidFill>
                    </a:rPr>
                    <a:t> 1</a:t>
                  </a:r>
                </a:p>
              </p:txBody>
            </p:sp>
          </p:grpSp>
        </p:grpSp>
      </p:grpSp>
    </p:spTree>
    <p:extLst>
      <p:ext uri="{BB962C8B-B14F-4D97-AF65-F5344CB8AC3E}">
        <p14:creationId xmlns:p14="http://schemas.microsoft.com/office/powerpoint/2010/main" val="130677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5" presetClass="entr" presetSubtype="0" fill="hold" nodeType="withEffect">
                                  <p:stCondLst>
                                    <p:cond delay="200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2007_1202(047)"/>
          <p:cNvPicPr>
            <a:picLocks noChangeAspect="1" noChangeArrowheads="1"/>
          </p:cNvPicPr>
          <p:nvPr/>
        </p:nvPicPr>
        <p:blipFill>
          <a:blip r:embed="rId2">
            <a:lum bright="-6000"/>
          </a:blip>
          <a:srcRect/>
          <a:stretch>
            <a:fillRect/>
          </a:stretch>
        </p:blipFill>
        <p:spPr bwMode="auto">
          <a:xfrm>
            <a:off x="0" y="0"/>
            <a:ext cx="2901950" cy="3857625"/>
          </a:xfrm>
          <a:prstGeom prst="rect">
            <a:avLst/>
          </a:prstGeom>
          <a:noFill/>
        </p:spPr>
      </p:pic>
      <p:pic>
        <p:nvPicPr>
          <p:cNvPr id="15369" name="Picture 9" descr="2007_1130(001)"/>
          <p:cNvPicPr>
            <a:picLocks noChangeAspect="1" noChangeArrowheads="1"/>
          </p:cNvPicPr>
          <p:nvPr/>
        </p:nvPicPr>
        <p:blipFill>
          <a:blip r:embed="rId3">
            <a:lum bright="-6000"/>
          </a:blip>
          <a:srcRect/>
          <a:stretch>
            <a:fillRect/>
          </a:stretch>
        </p:blipFill>
        <p:spPr bwMode="auto">
          <a:xfrm>
            <a:off x="6242050" y="0"/>
            <a:ext cx="2901950" cy="3857625"/>
          </a:xfrm>
          <a:prstGeom prst="rect">
            <a:avLst/>
          </a:prstGeom>
          <a:noFill/>
        </p:spPr>
      </p:pic>
      <p:sp>
        <p:nvSpPr>
          <p:cNvPr id="15373" name="Rectangle 13"/>
          <p:cNvSpPr>
            <a:spLocks noChangeArrowheads="1"/>
          </p:cNvSpPr>
          <p:nvPr/>
        </p:nvSpPr>
        <p:spPr bwMode="auto">
          <a:xfrm>
            <a:off x="2786050" y="142852"/>
            <a:ext cx="3581400" cy="1757354"/>
          </a:xfrm>
          <a:prstGeom prst="rect">
            <a:avLst/>
          </a:prstGeom>
          <a:noFill/>
          <a:ln w="6350">
            <a:noFill/>
            <a:miter lim="800000"/>
            <a:headEnd/>
            <a:tailEnd/>
          </a:ln>
        </p:spPr>
        <p:txBody>
          <a:bodyPr/>
          <a:lstStyle/>
          <a:p>
            <a:pPr algn="ctr"/>
            <a:endParaRPr lang="es-ES" altLang="zh-CN" sz="2000" b="1" dirty="0">
              <a:ea typeface="宋体" charset="-122"/>
            </a:endParaRPr>
          </a:p>
          <a:p>
            <a:pPr algn="ctr"/>
            <a:r>
              <a:rPr lang="es-ES" altLang="zh-CN" sz="2800" b="1" dirty="0">
                <a:effectLst>
                  <a:outerShdw blurRad="38100" dist="38100" dir="2700000" algn="tl">
                    <a:srgbClr val="C0C0C0"/>
                  </a:outerShdw>
                </a:effectLst>
                <a:ea typeface="宋体" charset="-122"/>
              </a:rPr>
              <a:t>GRACIAS </a:t>
            </a:r>
          </a:p>
          <a:p>
            <a:pPr algn="ctr"/>
            <a:r>
              <a:rPr lang="es-ES" altLang="zh-CN" sz="2800" b="1" dirty="0">
                <a:effectLst>
                  <a:outerShdw blurRad="38100" dist="38100" dir="2700000" algn="tl">
                    <a:srgbClr val="C0C0C0"/>
                  </a:outerShdw>
                </a:effectLst>
                <a:ea typeface="宋体" charset="-122"/>
              </a:rPr>
              <a:t>POR SU ATENCIÓN </a:t>
            </a:r>
          </a:p>
        </p:txBody>
      </p:sp>
      <p:pic>
        <p:nvPicPr>
          <p:cNvPr id="11" name="10 Imagen" descr="logo mesa ambiental (DEF).jpg"/>
          <p:cNvPicPr>
            <a:picLocks noChangeAspect="1"/>
          </p:cNvPicPr>
          <p:nvPr/>
        </p:nvPicPr>
        <p:blipFill>
          <a:blip r:embed="rId4" cstate="print"/>
          <a:stretch>
            <a:fillRect/>
          </a:stretch>
        </p:blipFill>
        <p:spPr>
          <a:xfrm>
            <a:off x="3130183" y="2349373"/>
            <a:ext cx="2953985" cy="1431482"/>
          </a:xfrm>
          <a:prstGeom prst="rect">
            <a:avLst/>
          </a:prstGeom>
        </p:spPr>
      </p:pic>
      <p:pic>
        <p:nvPicPr>
          <p:cNvPr id="1026" name="Picture 2" descr="C:\Users\usuario\Desktop\foro mesasa amb\presentaciones\P6150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21088"/>
            <a:ext cx="9144000" cy="26243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1000"/>
                                  </p:stCondLst>
                                  <p:childTnLst>
                                    <p:set>
                                      <p:cBhvr>
                                        <p:cTn id="6" dur="1" fill="hold">
                                          <p:stCondLst>
                                            <p:cond delay="0"/>
                                          </p:stCondLst>
                                        </p:cTn>
                                        <p:tgtEl>
                                          <p:spTgt spid="15373"/>
                                        </p:tgtEl>
                                        <p:attrNameLst>
                                          <p:attrName>style.visibility</p:attrName>
                                        </p:attrNameLst>
                                      </p:cBhvr>
                                      <p:to>
                                        <p:strVal val="visible"/>
                                      </p:to>
                                    </p:set>
                                    <p:animEffect transition="in" filter="fade">
                                      <p:cBhvr>
                                        <p:cTn id="7" dur="385" decel="100000"/>
                                        <p:tgtEl>
                                          <p:spTgt spid="15373"/>
                                        </p:tgtEl>
                                      </p:cBhvr>
                                    </p:animEffect>
                                    <p:animScale>
                                      <p:cBhvr>
                                        <p:cTn id="8" dur="385" decel="100000"/>
                                        <p:tgtEl>
                                          <p:spTgt spid="15373"/>
                                        </p:tgtEl>
                                      </p:cBhvr>
                                      <p:from x="10000" y="10000"/>
                                      <p:to x="200000" y="450000"/>
                                    </p:animScale>
                                    <p:animScale>
                                      <p:cBhvr>
                                        <p:cTn id="9" dur="615" accel="100000" fill="hold">
                                          <p:stCondLst>
                                            <p:cond delay="385"/>
                                          </p:stCondLst>
                                        </p:cTn>
                                        <p:tgtEl>
                                          <p:spTgt spid="15373"/>
                                        </p:tgtEl>
                                      </p:cBhvr>
                                      <p:from x="200000" y="450000"/>
                                      <p:to x="100000" y="100000"/>
                                    </p:animScale>
                                    <p:set>
                                      <p:cBhvr>
                                        <p:cTn id="10" dur="385" fill="hold"/>
                                        <p:tgtEl>
                                          <p:spTgt spid="15373"/>
                                        </p:tgtEl>
                                        <p:attrNameLst>
                                          <p:attrName>ppt_x</p:attrName>
                                        </p:attrNameLst>
                                      </p:cBhvr>
                                      <p:to>
                                        <p:strVal val="(0.5)"/>
                                      </p:to>
                                    </p:set>
                                    <p:anim from="(0.5)" to="(#ppt_x)" calcmode="lin" valueType="num">
                                      <p:cBhvr>
                                        <p:cTn id="11" dur="615" accel="100000" fill="hold">
                                          <p:stCondLst>
                                            <p:cond delay="385"/>
                                          </p:stCondLst>
                                        </p:cTn>
                                        <p:tgtEl>
                                          <p:spTgt spid="15373"/>
                                        </p:tgtEl>
                                        <p:attrNameLst>
                                          <p:attrName>ppt_x</p:attrName>
                                        </p:attrNameLst>
                                      </p:cBhvr>
                                    </p:anim>
                                    <p:set>
                                      <p:cBhvr>
                                        <p:cTn id="12" dur="385" fill="hold"/>
                                        <p:tgtEl>
                                          <p:spTgt spid="15373"/>
                                        </p:tgtEl>
                                        <p:attrNameLst>
                                          <p:attrName>ppt_y</p:attrName>
                                        </p:attrNameLst>
                                      </p:cBhvr>
                                      <p:to>
                                        <p:strVal val="(#ppt_y+0.4)"/>
                                      </p:to>
                                    </p:set>
                                    <p:anim from="(#ppt_y+0.4)" to="(#ppt_y)" calcmode="lin" valueType="num">
                                      <p:cBhvr>
                                        <p:cTn id="13" dur="615" accel="100000" fill="hold">
                                          <p:stCondLst>
                                            <p:cond delay="385"/>
                                          </p:stCondLst>
                                        </p:cTn>
                                        <p:tgtEl>
                                          <p:spTgt spid="1537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a:xfrm>
            <a:off x="0" y="0"/>
            <a:ext cx="9144000" cy="836712"/>
          </a:xfrm>
        </p:spPr>
        <p:txBody>
          <a:bodyPr>
            <a:normAutofit/>
          </a:bodyPr>
          <a:lstStyle/>
          <a:p>
            <a:r>
              <a:rPr lang="es-ES" sz="2800" b="1" dirty="0">
                <a:latin typeface="Arial" pitchFamily="34" charset="0"/>
                <a:cs typeface="Arial" pitchFamily="34" charset="0"/>
              </a:rPr>
              <a:t>AVANCE DEL </a:t>
            </a:r>
            <a:r>
              <a:rPr lang="es-ES" sz="2800" b="1" dirty="0" err="1">
                <a:latin typeface="Arial" pitchFamily="34" charset="0"/>
                <a:cs typeface="Arial" pitchFamily="34" charset="0"/>
              </a:rPr>
              <a:t>OAM</a:t>
            </a:r>
            <a:r>
              <a:rPr lang="es-ES" sz="2800" b="1" dirty="0">
                <a:latin typeface="Arial" pitchFamily="34" charset="0"/>
                <a:cs typeface="Arial" pitchFamily="34" charset="0"/>
              </a:rPr>
              <a:t> EN MEDELLÍN</a:t>
            </a:r>
          </a:p>
        </p:txBody>
      </p:sp>
      <p:sp>
        <p:nvSpPr>
          <p:cNvPr id="3" name="2 Marcador de contenido"/>
          <p:cNvSpPr>
            <a:spLocks noGrp="1"/>
          </p:cNvSpPr>
          <p:nvPr>
            <p:ph idx="1"/>
          </p:nvPr>
        </p:nvSpPr>
        <p:spPr>
          <a:xfrm>
            <a:off x="223401" y="836712"/>
            <a:ext cx="8741087" cy="4949743"/>
          </a:xfrm>
        </p:spPr>
        <p:txBody>
          <a:bodyPr>
            <a:normAutofit fontScale="92500" lnSpcReduction="10000"/>
          </a:bodyPr>
          <a:lstStyle/>
          <a:p>
            <a:r>
              <a:rPr lang="es-ES" sz="2000" dirty="0"/>
              <a:t>Puede decirse que el </a:t>
            </a:r>
            <a:r>
              <a:rPr lang="es-ES" sz="2000" dirty="0" err="1"/>
              <a:t>OAM</a:t>
            </a:r>
            <a:r>
              <a:rPr lang="es-ES" sz="2000" dirty="0"/>
              <a:t> en Medellín aún no inicia formalmente en varios temas. </a:t>
            </a:r>
          </a:p>
          <a:p>
            <a:r>
              <a:rPr lang="es-ES" sz="2000" dirty="0"/>
              <a:t>Sólo se cuenta con información general derivada de la </a:t>
            </a:r>
            <a:r>
              <a:rPr lang="es-ES" sz="2000" dirty="0" err="1"/>
              <a:t>REDAIRE</a:t>
            </a:r>
            <a:r>
              <a:rPr lang="es-ES" sz="2000" dirty="0"/>
              <a:t> y </a:t>
            </a:r>
            <a:r>
              <a:rPr lang="es-ES" sz="2000" dirty="0" err="1"/>
              <a:t>REDRIO</a:t>
            </a:r>
            <a:r>
              <a:rPr lang="es-ES" sz="2000" dirty="0"/>
              <a:t> que administra un convenio interinstitucional</a:t>
            </a:r>
          </a:p>
          <a:p>
            <a:r>
              <a:rPr lang="es-ES" sz="2000" dirty="0"/>
              <a:t>Igualmente se carece de un observatorio del recurso hídrico y sólo se cuenta con la información de </a:t>
            </a:r>
            <a:r>
              <a:rPr lang="es-ES" sz="2000" dirty="0" err="1"/>
              <a:t>REDRÍO</a:t>
            </a:r>
            <a:r>
              <a:rPr lang="es-ES" sz="2000" dirty="0"/>
              <a:t> que sólo monitorea el cauce principal del río </a:t>
            </a:r>
            <a:r>
              <a:rPr lang="es-ES" sz="2000" dirty="0" err="1"/>
              <a:t>Aburrá</a:t>
            </a:r>
            <a:r>
              <a:rPr lang="es-ES" sz="2000" dirty="0"/>
              <a:t> y la desembocadura de 23 quebradas sobre este río. </a:t>
            </a:r>
          </a:p>
          <a:p>
            <a:r>
              <a:rPr lang="es-ES" sz="2000" dirty="0"/>
              <a:t>En los últimos años Medellín implementó una red de monitoreo en algunas quebradas pero sólo para nivel de las corrientes con fines de alertas tempranas de desbordamientos. Pero nada sobre calidad ambiental del agua o retiros y humedales (excepto lo avanzado en San Antonio de Prado)</a:t>
            </a:r>
          </a:p>
          <a:p>
            <a:r>
              <a:rPr lang="es-ES" sz="2000" dirty="0"/>
              <a:t>No se monitorea el estado ambiental de los suelos (excepto en SAP)</a:t>
            </a:r>
          </a:p>
          <a:p>
            <a:r>
              <a:rPr lang="es-ES" sz="2000" dirty="0"/>
              <a:t>Se visitan en épocas críticas movimientos en masa, pero no se monitorean con rigor (En SAP la mesa y una ONG lo hacen por cuenta propia y rara vez con recursos públicos)</a:t>
            </a:r>
          </a:p>
          <a:p>
            <a:r>
              <a:rPr lang="es-ES" sz="2000" dirty="0"/>
              <a:t>No se monitorean bosques ni biodiversidad (Excepto en SAP). En las </a:t>
            </a:r>
            <a:r>
              <a:rPr lang="es-ES" sz="2000" dirty="0" err="1"/>
              <a:t>AIE</a:t>
            </a:r>
            <a:r>
              <a:rPr lang="es-ES" sz="2000" dirty="0"/>
              <a:t> se monitorea avance de la reforestación y sucesión</a:t>
            </a:r>
          </a:p>
          <a:p>
            <a:endParaRPr lang="es-ES" sz="2000" dirty="0"/>
          </a:p>
        </p:txBody>
      </p:sp>
      <p:grpSp>
        <p:nvGrpSpPr>
          <p:cNvPr id="7" name="6 Grupo"/>
          <p:cNvGrpSpPr/>
          <p:nvPr/>
        </p:nvGrpSpPr>
        <p:grpSpPr>
          <a:xfrm>
            <a:off x="21744" y="5877272"/>
            <a:ext cx="9144000" cy="878564"/>
            <a:chOff x="21744" y="5877272"/>
            <a:chExt cx="9144000" cy="878564"/>
          </a:xfrm>
        </p:grpSpPr>
        <p:sp>
          <p:nvSpPr>
            <p:cNvPr id="8" name="7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8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1336820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a:xfrm>
            <a:off x="0" y="0"/>
            <a:ext cx="9144000" cy="836712"/>
          </a:xfrm>
        </p:spPr>
        <p:txBody>
          <a:bodyPr>
            <a:normAutofit/>
          </a:bodyPr>
          <a:lstStyle/>
          <a:p>
            <a:r>
              <a:rPr lang="es-ES" sz="2800" b="1" dirty="0">
                <a:latin typeface="Arial" pitchFamily="34" charset="0"/>
                <a:cs typeface="Arial" pitchFamily="34" charset="0"/>
              </a:rPr>
              <a:t>AVANCE DEL </a:t>
            </a:r>
            <a:r>
              <a:rPr lang="es-ES" sz="2800" b="1" dirty="0" err="1">
                <a:latin typeface="Arial" pitchFamily="34" charset="0"/>
                <a:cs typeface="Arial" pitchFamily="34" charset="0"/>
              </a:rPr>
              <a:t>OAM</a:t>
            </a:r>
            <a:r>
              <a:rPr lang="es-ES" sz="2800" b="1" dirty="0">
                <a:latin typeface="Arial" pitchFamily="34" charset="0"/>
                <a:cs typeface="Arial" pitchFamily="34" charset="0"/>
              </a:rPr>
              <a:t> EN MEDELLÍN</a:t>
            </a: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2586800761"/>
              </p:ext>
            </p:extLst>
          </p:nvPr>
        </p:nvGraphicFramePr>
        <p:xfrm>
          <a:off x="223838" y="908050"/>
          <a:ext cx="8740777" cy="4577080"/>
        </p:xfrm>
        <a:graphic>
          <a:graphicData uri="http://schemas.openxmlformats.org/drawingml/2006/table">
            <a:tbl>
              <a:tblPr firstRow="1" bandRow="1">
                <a:tableStyleId>{FABFCF23-3B69-468F-B69F-88F6DE6A72F2}</a:tableStyleId>
              </a:tblPr>
              <a:tblGrid>
                <a:gridCol w="4717272">
                  <a:extLst>
                    <a:ext uri="{9D8B030D-6E8A-4147-A177-3AD203B41FA5}">
                      <a16:colId xmlns:a16="http://schemas.microsoft.com/office/drawing/2014/main" xmlns="" val="20000"/>
                    </a:ext>
                  </a:extLst>
                </a:gridCol>
                <a:gridCol w="1341097">
                  <a:extLst>
                    <a:ext uri="{9D8B030D-6E8A-4147-A177-3AD203B41FA5}">
                      <a16:colId xmlns:a16="http://schemas.microsoft.com/office/drawing/2014/main" xmlns="" val="20001"/>
                    </a:ext>
                  </a:extLst>
                </a:gridCol>
                <a:gridCol w="1341204">
                  <a:extLst>
                    <a:ext uri="{9D8B030D-6E8A-4147-A177-3AD203B41FA5}">
                      <a16:colId xmlns:a16="http://schemas.microsoft.com/office/drawing/2014/main" xmlns="" val="20002"/>
                    </a:ext>
                  </a:extLst>
                </a:gridCol>
                <a:gridCol w="1341204">
                  <a:extLst>
                    <a:ext uri="{9D8B030D-6E8A-4147-A177-3AD203B41FA5}">
                      <a16:colId xmlns:a16="http://schemas.microsoft.com/office/drawing/2014/main" xmlns="" val="20003"/>
                    </a:ext>
                  </a:extLst>
                </a:gridCol>
              </a:tblGrid>
              <a:tr h="370840">
                <a:tc>
                  <a:txBody>
                    <a:bodyPr/>
                    <a:lstStyle/>
                    <a:p>
                      <a:pPr algn="ctr"/>
                      <a:r>
                        <a:rPr lang="es-ES" dirty="0"/>
                        <a:t>ÁREA</a:t>
                      </a:r>
                      <a:r>
                        <a:rPr lang="es-ES" baseline="0" dirty="0"/>
                        <a:t> DE MONITOREO AMBIENTAL</a:t>
                      </a:r>
                      <a:endParaRPr lang="es-E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t>REALIZACIÓN</a:t>
                      </a:r>
                    </a:p>
                    <a:p>
                      <a:pPr algn="ctr"/>
                      <a:r>
                        <a:rPr lang="es-ES" sz="1600" dirty="0"/>
                        <a:t>MEDELLÍN</a:t>
                      </a:r>
                    </a:p>
                  </a:txBody>
                  <a:tcPr/>
                </a:tc>
                <a:tc>
                  <a:txBody>
                    <a:bodyPr/>
                    <a:lstStyle/>
                    <a:p>
                      <a:pPr algn="ctr"/>
                      <a:r>
                        <a:rPr lang="es-ES" sz="1600" dirty="0"/>
                        <a:t>REALIZACIÓN</a:t>
                      </a:r>
                    </a:p>
                    <a:p>
                      <a:pPr algn="ctr"/>
                      <a:r>
                        <a:rPr lang="es-ES" sz="1600" dirty="0"/>
                        <a:t>ÁREA </a:t>
                      </a:r>
                      <a:r>
                        <a:rPr lang="es-ES" sz="1600" dirty="0" err="1"/>
                        <a:t>METROPOL</a:t>
                      </a:r>
                      <a:r>
                        <a:rPr lang="es-ES" sz="16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t>REALIZACIÓN</a:t>
                      </a:r>
                    </a:p>
                    <a:p>
                      <a:pPr algn="ctr"/>
                      <a:r>
                        <a:rPr lang="es-ES" sz="1600" dirty="0"/>
                        <a:t>S.</a:t>
                      </a:r>
                      <a:r>
                        <a:rPr lang="es-ES" sz="1600" baseline="0" dirty="0"/>
                        <a:t> A. PRADO</a:t>
                      </a:r>
                      <a:endParaRPr lang="es-ES" sz="1600" dirty="0"/>
                    </a:p>
                    <a:p>
                      <a:pPr algn="ctr"/>
                      <a:endParaRPr lang="es-ES" sz="1600" dirty="0"/>
                    </a:p>
                  </a:txBody>
                  <a:tcPr/>
                </a:tc>
                <a:extLst>
                  <a:ext uri="{0D108BD9-81ED-4DB2-BD59-A6C34878D82A}">
                    <a16:rowId xmlns:a16="http://schemas.microsoft.com/office/drawing/2014/main" xmlns="" val="10000"/>
                  </a:ext>
                </a:extLst>
              </a:tr>
              <a:tr h="370840">
                <a:tc>
                  <a:txBody>
                    <a:bodyPr/>
                    <a:lstStyle/>
                    <a:p>
                      <a:r>
                        <a:rPr lang="es-ES" sz="1600" b="1" dirty="0"/>
                        <a:t>AGUAS (CALIDAD AMBIENTAL)</a:t>
                      </a:r>
                    </a:p>
                  </a:txBody>
                  <a:tcPr/>
                </a:tc>
                <a:tc>
                  <a:txBody>
                    <a:bodyPr/>
                    <a:lstStyle/>
                    <a:p>
                      <a:pPr algn="ctr"/>
                      <a:r>
                        <a:rPr lang="es-ES" sz="1600" dirty="0"/>
                        <a:t>NO</a:t>
                      </a:r>
                      <a:endParaRPr lang="es-ES" sz="1600" b="1" dirty="0"/>
                    </a:p>
                  </a:txBody>
                  <a:tcPr/>
                </a:tc>
                <a:tc>
                  <a:txBody>
                    <a:bodyPr/>
                    <a:lstStyle/>
                    <a:p>
                      <a:pPr algn="ctr"/>
                      <a:r>
                        <a:rPr lang="es-ES" sz="1600" dirty="0"/>
                        <a:t>SI (CAUCE </a:t>
                      </a:r>
                      <a:r>
                        <a:rPr lang="es-ES" sz="1600" dirty="0" err="1"/>
                        <a:t>PPAL</a:t>
                      </a:r>
                      <a:r>
                        <a:rPr lang="es-ES" sz="1600" dirty="0"/>
                        <a:t> RÍO)*</a:t>
                      </a:r>
                      <a:endParaRPr lang="es-ES" sz="1600" b="1" dirty="0"/>
                    </a:p>
                  </a:txBody>
                  <a:tcPr/>
                </a:tc>
                <a:tc>
                  <a:txBody>
                    <a:bodyPr/>
                    <a:lstStyle/>
                    <a:p>
                      <a:pPr algn="ctr"/>
                      <a:r>
                        <a:rPr lang="es-ES" sz="1600" dirty="0"/>
                        <a:t>SI (20 QUEBRADAS)</a:t>
                      </a:r>
                      <a:endParaRPr lang="es-ES" sz="1600" b="1" dirty="0"/>
                    </a:p>
                  </a:txBody>
                  <a:tcPr/>
                </a:tc>
                <a:extLst>
                  <a:ext uri="{0D108BD9-81ED-4DB2-BD59-A6C34878D82A}">
                    <a16:rowId xmlns:a16="http://schemas.microsoft.com/office/drawing/2014/main" xmlns="" val="10001"/>
                  </a:ext>
                </a:extLst>
              </a:tr>
              <a:tr h="370840">
                <a:tc>
                  <a:txBody>
                    <a:bodyPr/>
                    <a:lstStyle/>
                    <a:p>
                      <a:r>
                        <a:rPr lang="es-ES" sz="1600" b="1" dirty="0"/>
                        <a:t>SUELOS AGROPECUARIOS (EROSIÓN, PÉRDIDA</a:t>
                      </a:r>
                      <a:r>
                        <a:rPr lang="es-ES" sz="1600" b="1" baseline="0" dirty="0"/>
                        <a:t> CALIDAD)</a:t>
                      </a:r>
                      <a:endParaRPr lang="es-ES" sz="1600" b="1" dirty="0"/>
                    </a:p>
                  </a:txBody>
                  <a:tcPr/>
                </a:tc>
                <a:tc>
                  <a:txBody>
                    <a:bodyPr/>
                    <a:lstStyle/>
                    <a:p>
                      <a:pPr algn="ctr"/>
                      <a:r>
                        <a:rPr lang="es-ES" sz="1600" dirty="0"/>
                        <a:t>NO</a:t>
                      </a:r>
                      <a:endParaRPr lang="es-ES" sz="1600" b="1" dirty="0"/>
                    </a:p>
                  </a:txBody>
                  <a:tcPr/>
                </a:tc>
                <a:tc>
                  <a:txBody>
                    <a:bodyPr/>
                    <a:lstStyle/>
                    <a:p>
                      <a:pPr algn="ctr"/>
                      <a:r>
                        <a:rPr lang="es-ES" sz="1600" dirty="0"/>
                        <a:t>NO</a:t>
                      </a:r>
                      <a:endParaRPr lang="es-ES" sz="1600" b="1" dirty="0"/>
                    </a:p>
                  </a:txBody>
                  <a:tcPr/>
                </a:tc>
                <a:tc>
                  <a:txBody>
                    <a:bodyPr/>
                    <a:lstStyle/>
                    <a:p>
                      <a:pPr algn="ctr"/>
                      <a:r>
                        <a:rPr lang="es-ES" sz="1600" dirty="0"/>
                        <a:t>SI</a:t>
                      </a:r>
                      <a:endParaRPr lang="es-ES" sz="1600" b="1" dirty="0"/>
                    </a:p>
                  </a:txBody>
                  <a:tcPr/>
                </a:tc>
                <a:extLst>
                  <a:ext uri="{0D108BD9-81ED-4DB2-BD59-A6C34878D82A}">
                    <a16:rowId xmlns:a16="http://schemas.microsoft.com/office/drawing/2014/main" xmlns="" val="10002"/>
                  </a:ext>
                </a:extLst>
              </a:tr>
              <a:tr h="370840">
                <a:tc>
                  <a:txBody>
                    <a:bodyPr/>
                    <a:lstStyle/>
                    <a:p>
                      <a:r>
                        <a:rPr lang="es-ES" sz="1600" b="1" dirty="0"/>
                        <a:t>AIRE (CALIDAD AMBIENTAL)</a:t>
                      </a:r>
                    </a:p>
                  </a:txBody>
                  <a:tcPr/>
                </a:tc>
                <a:tc>
                  <a:txBody>
                    <a:bodyPr/>
                    <a:lstStyle/>
                    <a:p>
                      <a:pPr algn="ctr"/>
                      <a:r>
                        <a:rPr lang="es-ES" sz="1600" dirty="0"/>
                        <a:t>NO</a:t>
                      </a:r>
                      <a:endParaRPr lang="es-ES" sz="1600" b="1" dirty="0"/>
                    </a:p>
                  </a:txBody>
                  <a:tcPr/>
                </a:tc>
                <a:tc>
                  <a:txBody>
                    <a:bodyPr/>
                    <a:lstStyle/>
                    <a:p>
                      <a:pPr algn="ctr"/>
                      <a:r>
                        <a:rPr lang="es-ES" sz="1600" dirty="0"/>
                        <a:t>SI **</a:t>
                      </a:r>
                      <a:endParaRPr lang="es-ES" sz="1600" b="1" dirty="0"/>
                    </a:p>
                  </a:txBody>
                  <a:tcPr/>
                </a:tc>
                <a:tc>
                  <a:txBody>
                    <a:bodyPr/>
                    <a:lstStyle/>
                    <a:p>
                      <a:pPr algn="ctr"/>
                      <a:r>
                        <a:rPr lang="es-ES" sz="1600" dirty="0"/>
                        <a:t>NO</a:t>
                      </a:r>
                      <a:endParaRPr lang="es-ES" sz="1600" b="1" dirty="0"/>
                    </a:p>
                  </a:txBody>
                  <a:tcPr/>
                </a:tc>
                <a:extLst>
                  <a:ext uri="{0D108BD9-81ED-4DB2-BD59-A6C34878D82A}">
                    <a16:rowId xmlns:a16="http://schemas.microsoft.com/office/drawing/2014/main" xmlns="" val="10003"/>
                  </a:ext>
                </a:extLst>
              </a:tr>
              <a:tr h="370840">
                <a:tc>
                  <a:txBody>
                    <a:bodyPr/>
                    <a:lstStyle/>
                    <a:p>
                      <a:r>
                        <a:rPr lang="es-ES" sz="1600" b="1" dirty="0"/>
                        <a:t>BOSQUES (CALIDAD Y CANTIDAD)</a:t>
                      </a:r>
                    </a:p>
                  </a:txBody>
                  <a:tcPr/>
                </a:tc>
                <a:tc>
                  <a:txBody>
                    <a:bodyPr/>
                    <a:lstStyle/>
                    <a:p>
                      <a:pPr algn="ctr"/>
                      <a:r>
                        <a:rPr lang="es-ES" sz="1600" dirty="0"/>
                        <a:t>NO***</a:t>
                      </a:r>
                      <a:endParaRPr lang="es-ES" sz="1600" b="1" dirty="0"/>
                    </a:p>
                  </a:txBody>
                  <a:tcPr/>
                </a:tc>
                <a:tc>
                  <a:txBody>
                    <a:bodyPr/>
                    <a:lstStyle/>
                    <a:p>
                      <a:pPr algn="ctr"/>
                      <a:r>
                        <a:rPr lang="es-ES" sz="1600" dirty="0"/>
                        <a:t>NO</a:t>
                      </a:r>
                      <a:endParaRPr lang="es-ES" sz="1600" b="1" dirty="0"/>
                    </a:p>
                  </a:txBody>
                  <a:tcPr/>
                </a:tc>
                <a:tc>
                  <a:txBody>
                    <a:bodyPr/>
                    <a:lstStyle/>
                    <a:p>
                      <a:pPr algn="ctr"/>
                      <a:r>
                        <a:rPr lang="es-ES" sz="1600" dirty="0"/>
                        <a:t>SI</a:t>
                      </a:r>
                      <a:endParaRPr lang="es-ES" sz="1600" b="1" dirty="0"/>
                    </a:p>
                  </a:txBody>
                  <a:tcPr/>
                </a:tc>
                <a:extLst>
                  <a:ext uri="{0D108BD9-81ED-4DB2-BD59-A6C34878D82A}">
                    <a16:rowId xmlns:a16="http://schemas.microsoft.com/office/drawing/2014/main" xmlns="" val="10004"/>
                  </a:ext>
                </a:extLst>
              </a:tr>
              <a:tr h="370840">
                <a:tc>
                  <a:txBody>
                    <a:bodyPr/>
                    <a:lstStyle/>
                    <a:p>
                      <a:r>
                        <a:rPr lang="es-ES" sz="1600" b="1" dirty="0"/>
                        <a:t>BIODIVERSIDAD </a:t>
                      </a:r>
                    </a:p>
                  </a:txBody>
                  <a:tcPr/>
                </a:tc>
                <a:tc>
                  <a:txBody>
                    <a:bodyPr/>
                    <a:lstStyle/>
                    <a:p>
                      <a:pPr algn="ctr"/>
                      <a:r>
                        <a:rPr lang="es-ES" sz="1600" dirty="0"/>
                        <a:t>NO</a:t>
                      </a:r>
                      <a:endParaRPr lang="es-ES" sz="1600" b="1" dirty="0"/>
                    </a:p>
                  </a:txBody>
                  <a:tcPr/>
                </a:tc>
                <a:tc>
                  <a:txBody>
                    <a:bodyPr/>
                    <a:lstStyle/>
                    <a:p>
                      <a:pPr algn="ctr"/>
                      <a:r>
                        <a:rPr lang="es-ES" sz="1600" dirty="0"/>
                        <a:t>NO</a:t>
                      </a:r>
                      <a:endParaRPr lang="es-ES" sz="1600" b="1" dirty="0"/>
                    </a:p>
                  </a:txBody>
                  <a:tcPr/>
                </a:tc>
                <a:tc>
                  <a:txBody>
                    <a:bodyPr/>
                    <a:lstStyle/>
                    <a:p>
                      <a:pPr algn="ctr"/>
                      <a:r>
                        <a:rPr lang="es-ES" sz="1600" dirty="0"/>
                        <a:t>SI</a:t>
                      </a:r>
                      <a:endParaRPr lang="es-ES" sz="1600" b="1" dirty="0"/>
                    </a:p>
                  </a:txBody>
                  <a:tcPr/>
                </a:tc>
                <a:extLst>
                  <a:ext uri="{0D108BD9-81ED-4DB2-BD59-A6C34878D82A}">
                    <a16:rowId xmlns:a16="http://schemas.microsoft.com/office/drawing/2014/main" xmlns="" val="10005"/>
                  </a:ext>
                </a:extLst>
              </a:tr>
              <a:tr h="370840">
                <a:tc>
                  <a:txBody>
                    <a:bodyPr/>
                    <a:lstStyle/>
                    <a:p>
                      <a:r>
                        <a:rPr lang="es-ES" sz="1600" b="1" dirty="0" err="1"/>
                        <a:t>PAM</a:t>
                      </a:r>
                      <a:endParaRPr lang="es-ES" sz="1600" b="1" dirty="0"/>
                    </a:p>
                  </a:txBody>
                  <a:tcPr/>
                </a:tc>
                <a:tc>
                  <a:txBody>
                    <a:bodyPr/>
                    <a:lstStyle/>
                    <a:p>
                      <a:pPr algn="ctr"/>
                      <a:r>
                        <a:rPr lang="es-ES" sz="1600" dirty="0"/>
                        <a:t>NO****</a:t>
                      </a:r>
                      <a:endParaRPr lang="es-ES" sz="1600" b="1" dirty="0"/>
                    </a:p>
                  </a:txBody>
                  <a:tcPr/>
                </a:tc>
                <a:tc>
                  <a:txBody>
                    <a:bodyPr/>
                    <a:lstStyle/>
                    <a:p>
                      <a:pPr algn="ctr"/>
                      <a:endParaRPr lang="es-ES" sz="1600" b="1" dirty="0"/>
                    </a:p>
                  </a:txBody>
                  <a:tcPr/>
                </a:tc>
                <a:tc>
                  <a:txBody>
                    <a:bodyPr/>
                    <a:lstStyle/>
                    <a:p>
                      <a:pPr algn="ctr"/>
                      <a:r>
                        <a:rPr lang="es-ES" sz="1600" dirty="0"/>
                        <a:t>SI (</a:t>
                      </a:r>
                      <a:r>
                        <a:rPr lang="es-ES" sz="1600" dirty="0" err="1"/>
                        <a:t>PAAL</a:t>
                      </a:r>
                      <a:r>
                        <a:rPr lang="es-ES" sz="1600" dirty="0"/>
                        <a:t>)</a:t>
                      </a:r>
                      <a:endParaRPr lang="es-ES" sz="1600" b="1" dirty="0"/>
                    </a:p>
                  </a:txBody>
                  <a:tcPr/>
                </a:tc>
                <a:extLst>
                  <a:ext uri="{0D108BD9-81ED-4DB2-BD59-A6C34878D82A}">
                    <a16:rowId xmlns:a16="http://schemas.microsoft.com/office/drawing/2014/main" xmlns="" val="10006"/>
                  </a:ext>
                </a:extLst>
              </a:tr>
              <a:tr h="370840">
                <a:tc>
                  <a:txBody>
                    <a:bodyPr/>
                    <a:lstStyle/>
                    <a:p>
                      <a:r>
                        <a:rPr lang="es-ES" sz="1600" b="1" dirty="0" err="1"/>
                        <a:t>RESID</a:t>
                      </a:r>
                      <a:r>
                        <a:rPr lang="es-ES" sz="1600" b="1" dirty="0"/>
                        <a:t>. SÓLIDOS (ESCOMBRERAS,</a:t>
                      </a:r>
                      <a:r>
                        <a:rPr lang="es-ES" sz="1600" b="1" baseline="0" dirty="0"/>
                        <a:t> SITIOS CRÍTICOS)</a:t>
                      </a:r>
                      <a:endParaRPr lang="es-ES" sz="1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t>NO (?)</a:t>
                      </a:r>
                      <a:endParaRPr lang="es-ES" sz="1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t>NO (?)</a:t>
                      </a:r>
                      <a:endParaRPr lang="es-ES" sz="1600" b="1" dirty="0"/>
                    </a:p>
                  </a:txBody>
                  <a:tcPr/>
                </a:tc>
                <a:tc>
                  <a:txBody>
                    <a:bodyPr/>
                    <a:lstStyle/>
                    <a:p>
                      <a:pPr algn="ctr"/>
                      <a:r>
                        <a:rPr lang="es-ES" sz="1600" dirty="0"/>
                        <a:t>INICIA</a:t>
                      </a:r>
                      <a:endParaRPr lang="es-ES" sz="1600" b="1" dirty="0"/>
                    </a:p>
                  </a:txBody>
                  <a:tcPr/>
                </a:tc>
                <a:extLst>
                  <a:ext uri="{0D108BD9-81ED-4DB2-BD59-A6C34878D82A}">
                    <a16:rowId xmlns:a16="http://schemas.microsoft.com/office/drawing/2014/main" xmlns="" val="10007"/>
                  </a:ext>
                </a:extLst>
              </a:tr>
              <a:tr h="370840">
                <a:tc>
                  <a:txBody>
                    <a:bodyPr/>
                    <a:lstStyle/>
                    <a:p>
                      <a:r>
                        <a:rPr lang="es-ES" sz="1600" b="1" dirty="0"/>
                        <a:t>HUMEDALES</a:t>
                      </a:r>
                    </a:p>
                  </a:txBody>
                  <a:tcPr/>
                </a:tc>
                <a:tc>
                  <a:txBody>
                    <a:bodyPr/>
                    <a:lstStyle/>
                    <a:p>
                      <a:pPr algn="ctr"/>
                      <a:r>
                        <a:rPr lang="es-ES" sz="1600" dirty="0"/>
                        <a:t>NO</a:t>
                      </a:r>
                      <a:endParaRPr lang="es-ES" sz="1600" b="1" dirty="0"/>
                    </a:p>
                  </a:txBody>
                  <a:tcPr/>
                </a:tc>
                <a:tc>
                  <a:txBody>
                    <a:bodyPr/>
                    <a:lstStyle/>
                    <a:p>
                      <a:pPr algn="ctr"/>
                      <a:r>
                        <a:rPr lang="es-ES" sz="1600" dirty="0"/>
                        <a:t>NO</a:t>
                      </a:r>
                      <a:endParaRPr lang="es-ES" sz="1600" b="1" dirty="0"/>
                    </a:p>
                  </a:txBody>
                  <a:tcPr/>
                </a:tc>
                <a:tc>
                  <a:txBody>
                    <a:bodyPr/>
                    <a:lstStyle/>
                    <a:p>
                      <a:pPr algn="ctr"/>
                      <a:r>
                        <a:rPr lang="es-ES" sz="1600" dirty="0"/>
                        <a:t>SI</a:t>
                      </a:r>
                      <a:endParaRPr lang="es-ES" sz="1600" b="1" dirty="0"/>
                    </a:p>
                  </a:txBody>
                  <a:tcPr/>
                </a:tc>
                <a:extLst>
                  <a:ext uri="{0D108BD9-81ED-4DB2-BD59-A6C34878D82A}">
                    <a16:rowId xmlns:a16="http://schemas.microsoft.com/office/drawing/2014/main" xmlns="" val="10008"/>
                  </a:ext>
                </a:extLst>
              </a:tr>
              <a:tr h="370840">
                <a:tc>
                  <a:txBody>
                    <a:bodyPr/>
                    <a:lstStyle/>
                    <a:p>
                      <a:r>
                        <a:rPr lang="es-ES" sz="1600" b="1" dirty="0"/>
                        <a:t>PARTICIPACIÓN Y DERECHOS AMBIENTALES</a:t>
                      </a:r>
                    </a:p>
                  </a:txBody>
                  <a:tcPr/>
                </a:tc>
                <a:tc>
                  <a:txBody>
                    <a:bodyPr/>
                    <a:lstStyle/>
                    <a:p>
                      <a:pPr algn="ctr"/>
                      <a:r>
                        <a:rPr lang="es-ES" sz="1600" dirty="0"/>
                        <a:t>(?)</a:t>
                      </a:r>
                      <a:endParaRPr lang="es-ES" sz="1600" b="1" dirty="0"/>
                    </a:p>
                  </a:txBody>
                  <a:tcPr/>
                </a:tc>
                <a:tc>
                  <a:txBody>
                    <a:bodyPr/>
                    <a:lstStyle/>
                    <a:p>
                      <a:pPr algn="ctr"/>
                      <a:r>
                        <a:rPr lang="es-ES" sz="1600" dirty="0"/>
                        <a:t>(?)</a:t>
                      </a:r>
                      <a:endParaRPr lang="es-ES" sz="1600" b="1" dirty="0"/>
                    </a:p>
                  </a:txBody>
                  <a:tcPr/>
                </a:tc>
                <a:tc>
                  <a:txBody>
                    <a:bodyPr/>
                    <a:lstStyle/>
                    <a:p>
                      <a:pPr algn="ctr"/>
                      <a:r>
                        <a:rPr lang="es-ES" sz="1600" dirty="0"/>
                        <a:t>NO</a:t>
                      </a:r>
                      <a:endParaRPr lang="es-ES" sz="1600" b="1" dirty="0"/>
                    </a:p>
                  </a:txBody>
                  <a:tcPr/>
                </a:tc>
                <a:extLst>
                  <a:ext uri="{0D108BD9-81ED-4DB2-BD59-A6C34878D82A}">
                    <a16:rowId xmlns:a16="http://schemas.microsoft.com/office/drawing/2014/main" xmlns="" val="10009"/>
                  </a:ext>
                </a:extLst>
              </a:tr>
            </a:tbl>
          </a:graphicData>
        </a:graphic>
      </p:graphicFrame>
      <p:grpSp>
        <p:nvGrpSpPr>
          <p:cNvPr id="8" name="7 Grupo"/>
          <p:cNvGrpSpPr/>
          <p:nvPr/>
        </p:nvGrpSpPr>
        <p:grpSpPr>
          <a:xfrm>
            <a:off x="21744" y="5877272"/>
            <a:ext cx="9144000" cy="878564"/>
            <a:chOff x="21744" y="5877272"/>
            <a:chExt cx="9144000" cy="878564"/>
          </a:xfrm>
        </p:grpSpPr>
        <p:sp>
          <p:nvSpPr>
            <p:cNvPr id="9" name="8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9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6" name="15 Grupo"/>
          <p:cNvGrpSpPr/>
          <p:nvPr/>
        </p:nvGrpSpPr>
        <p:grpSpPr>
          <a:xfrm>
            <a:off x="7308304" y="5903247"/>
            <a:ext cx="1705210" cy="858235"/>
            <a:chOff x="6790335" y="5903247"/>
            <a:chExt cx="1705210" cy="858235"/>
          </a:xfrm>
        </p:grpSpPr>
        <p:grpSp>
          <p:nvGrpSpPr>
            <p:cNvPr id="17" name="16 Grupo"/>
            <p:cNvGrpSpPr/>
            <p:nvPr/>
          </p:nvGrpSpPr>
          <p:grpSpPr>
            <a:xfrm rot="19011815">
              <a:off x="7949372" y="5927294"/>
              <a:ext cx="479593" cy="834188"/>
              <a:chOff x="3347864" y="1052736"/>
              <a:chExt cx="2160240" cy="3468868"/>
            </a:xfrm>
          </p:grpSpPr>
          <p:grpSp>
            <p:nvGrpSpPr>
              <p:cNvPr id="19" name="18 Grupo"/>
              <p:cNvGrpSpPr/>
              <p:nvPr/>
            </p:nvGrpSpPr>
            <p:grpSpPr>
              <a:xfrm>
                <a:off x="4299303" y="2995162"/>
                <a:ext cx="206023" cy="1526442"/>
                <a:chOff x="539552" y="3212976"/>
                <a:chExt cx="144016" cy="1584176"/>
              </a:xfrm>
            </p:grpSpPr>
            <p:sp>
              <p:nvSpPr>
                <p:cNvPr id="21" name="20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19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8" name="17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
        <p:nvSpPr>
          <p:cNvPr id="3" name="2 CuadroTexto"/>
          <p:cNvSpPr txBox="1"/>
          <p:nvPr/>
        </p:nvSpPr>
        <p:spPr>
          <a:xfrm>
            <a:off x="395536" y="5538568"/>
            <a:ext cx="6451190" cy="461665"/>
          </a:xfrm>
          <a:prstGeom prst="rect">
            <a:avLst/>
          </a:prstGeom>
          <a:noFill/>
        </p:spPr>
        <p:txBody>
          <a:bodyPr wrap="none" rtlCol="0">
            <a:spAutoFit/>
          </a:bodyPr>
          <a:lstStyle/>
          <a:p>
            <a:r>
              <a:rPr lang="es-CO" sz="1200" dirty="0"/>
              <a:t>*Con </a:t>
            </a:r>
            <a:r>
              <a:rPr lang="es-CO" sz="1200" dirty="0" err="1"/>
              <a:t>Redaire</a:t>
            </a:r>
            <a:r>
              <a:rPr lang="es-CO" sz="1200" dirty="0"/>
              <a:t>;  ** Con </a:t>
            </a:r>
            <a:r>
              <a:rPr lang="es-CO" sz="1200" dirty="0" err="1"/>
              <a:t>RedRío</a:t>
            </a:r>
            <a:r>
              <a:rPr lang="es-CO" sz="1200" dirty="0"/>
              <a:t>;  ***Sólo reforestaciones; </a:t>
            </a:r>
          </a:p>
          <a:p>
            <a:r>
              <a:rPr lang="es-CO" sz="1200" dirty="0"/>
              <a:t>****Formalmente no se conoce un informe crítico sobre los avances del </a:t>
            </a:r>
            <a:r>
              <a:rPr lang="es-CO" sz="1200" dirty="0" err="1"/>
              <a:t>PAM</a:t>
            </a:r>
            <a:r>
              <a:rPr lang="es-CO" sz="1200" dirty="0"/>
              <a:t> en los últimos 10 años</a:t>
            </a:r>
          </a:p>
        </p:txBody>
      </p:sp>
    </p:spTree>
    <p:extLst>
      <p:ext uri="{BB962C8B-B14F-4D97-AF65-F5344CB8AC3E}">
        <p14:creationId xmlns:p14="http://schemas.microsoft.com/office/powerpoint/2010/main" val="3548124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uario\Desktop\foro mesasa amb\presentaciones\DOÑA MARÍA-PRAD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 y="0"/>
            <a:ext cx="9143999" cy="746760"/>
          </a:xfrm>
        </p:spPr>
        <p:txBody>
          <a:bodyPr>
            <a:normAutofit fontScale="90000"/>
          </a:bodyPr>
          <a:lstStyle/>
          <a:p>
            <a:r>
              <a:rPr lang="es-ES" sz="2800" b="1" dirty="0">
                <a:solidFill>
                  <a:schemeClr val="bg2"/>
                </a:solidFill>
                <a:latin typeface="Arial" pitchFamily="34" charset="0"/>
                <a:cs typeface="Arial" pitchFamily="34" charset="0"/>
              </a:rPr>
              <a:t>AVANCES DEL OBSERVATORIO AMBIENTAL LOCAL DE SAN ANTONIO DE PRADO (</a:t>
            </a:r>
            <a:r>
              <a:rPr lang="es-ES" sz="2800" b="1" dirty="0" err="1">
                <a:solidFill>
                  <a:schemeClr val="bg2"/>
                </a:solidFill>
                <a:latin typeface="Arial" pitchFamily="34" charset="0"/>
                <a:cs typeface="Arial" pitchFamily="34" charset="0"/>
              </a:rPr>
              <a:t>OALSAP</a:t>
            </a:r>
            <a:r>
              <a:rPr lang="es-ES" sz="2800" b="1" dirty="0">
                <a:solidFill>
                  <a:schemeClr val="bg2"/>
                </a:solidFill>
                <a:latin typeface="Arial" pitchFamily="34" charset="0"/>
                <a:cs typeface="Arial" pitchFamily="34" charset="0"/>
              </a:rPr>
              <a:t>)</a:t>
            </a:r>
            <a:endParaRPr lang="es-ES" sz="2800" dirty="0">
              <a:solidFill>
                <a:schemeClr val="bg2"/>
              </a:solidFill>
            </a:endParaRPr>
          </a:p>
        </p:txBody>
      </p:sp>
      <p:grpSp>
        <p:nvGrpSpPr>
          <p:cNvPr id="8" name="7 Grupo"/>
          <p:cNvGrpSpPr/>
          <p:nvPr/>
        </p:nvGrpSpPr>
        <p:grpSpPr>
          <a:xfrm>
            <a:off x="21744" y="5877272"/>
            <a:ext cx="9144000" cy="878564"/>
            <a:chOff x="21744" y="5877272"/>
            <a:chExt cx="9144000" cy="878564"/>
          </a:xfrm>
        </p:grpSpPr>
        <p:sp>
          <p:nvSpPr>
            <p:cNvPr id="9" name="8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9 Imagen" descr="logo mesa ambiental (DEF).jpg"/>
            <p:cNvPicPr>
              <a:picLocks noChangeAspect="1"/>
            </p:cNvPicPr>
            <p:nvPr/>
          </p:nvPicPr>
          <p:blipFill>
            <a:blip r:embed="rId3"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2012186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a:xfrm>
            <a:off x="0" y="0"/>
            <a:ext cx="9144000" cy="836712"/>
          </a:xfrm>
        </p:spPr>
        <p:txBody>
          <a:bodyPr>
            <a:normAutofit/>
          </a:bodyPr>
          <a:lstStyle/>
          <a:p>
            <a:r>
              <a:rPr lang="es-ES" sz="2800" b="1" dirty="0">
                <a:latin typeface="Arial" pitchFamily="34" charset="0"/>
                <a:cs typeface="Arial" pitchFamily="34" charset="0"/>
              </a:rPr>
              <a:t>AVANCE DEL </a:t>
            </a:r>
            <a:r>
              <a:rPr lang="es-ES" sz="2800" b="1" dirty="0" err="1">
                <a:latin typeface="Arial" pitchFamily="34" charset="0"/>
                <a:cs typeface="Arial" pitchFamily="34" charset="0"/>
              </a:rPr>
              <a:t>OALSAP</a:t>
            </a:r>
            <a:endParaRPr lang="es-ES" sz="2800" b="1" dirty="0">
              <a:latin typeface="Arial" pitchFamily="34" charset="0"/>
              <a:cs typeface="Arial" pitchFamily="34" charset="0"/>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3990651999"/>
              </p:ext>
            </p:extLst>
          </p:nvPr>
        </p:nvGraphicFramePr>
        <p:xfrm>
          <a:off x="201612" y="1340768"/>
          <a:ext cx="8740776" cy="3972560"/>
        </p:xfrm>
        <a:graphic>
          <a:graphicData uri="http://schemas.openxmlformats.org/drawingml/2006/table">
            <a:tbl>
              <a:tblPr firstRow="1" bandRow="1">
                <a:tableStyleId>{FABFCF23-3B69-468F-B69F-88F6DE6A72F2}</a:tableStyleId>
              </a:tblPr>
              <a:tblGrid>
                <a:gridCol w="5090468">
                  <a:extLst>
                    <a:ext uri="{9D8B030D-6E8A-4147-A177-3AD203B41FA5}">
                      <a16:colId xmlns:a16="http://schemas.microsoft.com/office/drawing/2014/main" xmlns="" val="20000"/>
                    </a:ext>
                  </a:extLst>
                </a:gridCol>
                <a:gridCol w="3650308">
                  <a:extLst>
                    <a:ext uri="{9D8B030D-6E8A-4147-A177-3AD203B41FA5}">
                      <a16:colId xmlns:a16="http://schemas.microsoft.com/office/drawing/2014/main" xmlns=""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a:t>ÁREA</a:t>
                      </a:r>
                      <a:r>
                        <a:rPr lang="es-ES" baseline="0" dirty="0"/>
                        <a:t> DE MONITOREO AMBIENTAL</a:t>
                      </a:r>
                      <a:endParaRPr lang="es-E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REALIZACIÓN</a:t>
                      </a:r>
                    </a:p>
                    <a:p>
                      <a:pPr algn="ctr"/>
                      <a:r>
                        <a:rPr lang="es-ES" sz="1800" dirty="0"/>
                        <a:t>SAN</a:t>
                      </a:r>
                      <a:r>
                        <a:rPr lang="es-ES" sz="1800" baseline="0" dirty="0"/>
                        <a:t> A. PRADO</a:t>
                      </a:r>
                      <a:endParaRPr lang="es-ES" dirty="0"/>
                    </a:p>
                  </a:txBody>
                  <a:tcPr anchor="ctr"/>
                </a:tc>
                <a:extLst>
                  <a:ext uri="{0D108BD9-81ED-4DB2-BD59-A6C34878D82A}">
                    <a16:rowId xmlns:a16="http://schemas.microsoft.com/office/drawing/2014/main" xmlns="" val="10000"/>
                  </a:ext>
                </a:extLst>
              </a:tr>
              <a:tr h="370840">
                <a:tc>
                  <a:txBody>
                    <a:bodyPr/>
                    <a:lstStyle/>
                    <a:p>
                      <a:r>
                        <a:rPr lang="es-ES" sz="1600" b="1" dirty="0"/>
                        <a:t>AGUAS (CALIDAD AMBIENTAL)</a:t>
                      </a:r>
                    </a:p>
                  </a:txBody>
                  <a:tcPr/>
                </a:tc>
                <a:tc>
                  <a:txBody>
                    <a:bodyPr/>
                    <a:lstStyle/>
                    <a:p>
                      <a:r>
                        <a:rPr lang="es-ES" sz="1400" dirty="0"/>
                        <a:t>20 MICROCUENCAS. VA EN LA SEXTA FASE</a:t>
                      </a:r>
                      <a:endParaRPr lang="es-ES" sz="1400" b="1" dirty="0"/>
                    </a:p>
                  </a:txBody>
                  <a:tcPr/>
                </a:tc>
                <a:extLst>
                  <a:ext uri="{0D108BD9-81ED-4DB2-BD59-A6C34878D82A}">
                    <a16:rowId xmlns:a16="http://schemas.microsoft.com/office/drawing/2014/main" xmlns="" val="10001"/>
                  </a:ext>
                </a:extLst>
              </a:tr>
              <a:tr h="370840">
                <a:tc>
                  <a:txBody>
                    <a:bodyPr/>
                    <a:lstStyle/>
                    <a:p>
                      <a:r>
                        <a:rPr lang="es-ES" sz="1600" b="1" dirty="0"/>
                        <a:t>SUELOS AGROPECUARIOS (EROSIÓN, PÉRDIDA</a:t>
                      </a:r>
                      <a:r>
                        <a:rPr lang="es-ES" sz="1600" b="1" baseline="0" dirty="0"/>
                        <a:t> CALIDAD)</a:t>
                      </a:r>
                      <a:endParaRPr lang="es-ES" sz="1600" b="1" dirty="0"/>
                    </a:p>
                  </a:txBody>
                  <a:tcPr/>
                </a:tc>
                <a:tc>
                  <a:txBody>
                    <a:bodyPr/>
                    <a:lstStyle/>
                    <a:p>
                      <a:r>
                        <a:rPr lang="es-ES" sz="1400" dirty="0"/>
                        <a:t>TODO EL CORREGIMIENTO. VA EN LA PRIMERA FASE</a:t>
                      </a:r>
                      <a:endParaRPr lang="es-ES" sz="1400" b="1" dirty="0"/>
                    </a:p>
                  </a:txBody>
                  <a:tcPr/>
                </a:tc>
                <a:extLst>
                  <a:ext uri="{0D108BD9-81ED-4DB2-BD59-A6C34878D82A}">
                    <a16:rowId xmlns:a16="http://schemas.microsoft.com/office/drawing/2014/main" xmlns="" val="10002"/>
                  </a:ext>
                </a:extLst>
              </a:tr>
              <a:tr h="370840">
                <a:tc>
                  <a:txBody>
                    <a:bodyPr/>
                    <a:lstStyle/>
                    <a:p>
                      <a:r>
                        <a:rPr lang="es-ES" sz="1600" b="1" dirty="0"/>
                        <a:t>BOSQUES (CALIDAD Y CANTIDAD)</a:t>
                      </a:r>
                    </a:p>
                  </a:txBody>
                  <a:tcPr/>
                </a:tc>
                <a:tc>
                  <a:txBody>
                    <a:bodyPr/>
                    <a:lstStyle/>
                    <a:p>
                      <a:r>
                        <a:rPr lang="es-ES" sz="1400" dirty="0"/>
                        <a:t>TODO EL CORREGIMIENTO. VA EN LA TERCERA FASE</a:t>
                      </a:r>
                      <a:endParaRPr lang="es-ES" sz="1400" b="1" dirty="0"/>
                    </a:p>
                  </a:txBody>
                  <a:tcPr/>
                </a:tc>
                <a:extLst>
                  <a:ext uri="{0D108BD9-81ED-4DB2-BD59-A6C34878D82A}">
                    <a16:rowId xmlns:a16="http://schemas.microsoft.com/office/drawing/2014/main" xmlns="" val="10003"/>
                  </a:ext>
                </a:extLst>
              </a:tr>
              <a:tr h="370840">
                <a:tc>
                  <a:txBody>
                    <a:bodyPr/>
                    <a:lstStyle/>
                    <a:p>
                      <a:r>
                        <a:rPr lang="es-ES" sz="1600" b="1" dirty="0"/>
                        <a:t>BIODIVERSIDAD </a:t>
                      </a:r>
                    </a:p>
                  </a:txBody>
                  <a:tcPr/>
                </a:tc>
                <a:tc>
                  <a:txBody>
                    <a:bodyPr/>
                    <a:lstStyle/>
                    <a:p>
                      <a:r>
                        <a:rPr lang="es-ES" sz="1400" dirty="0"/>
                        <a:t>TODO EL CORREGIMIENTO. VA EN LA PRIMERA FASE</a:t>
                      </a:r>
                      <a:endParaRPr lang="es-ES" sz="1400" b="1" dirty="0"/>
                    </a:p>
                  </a:txBody>
                  <a:tcPr/>
                </a:tc>
                <a:extLst>
                  <a:ext uri="{0D108BD9-81ED-4DB2-BD59-A6C34878D82A}">
                    <a16:rowId xmlns:a16="http://schemas.microsoft.com/office/drawing/2014/main" xmlns="" val="10004"/>
                  </a:ext>
                </a:extLst>
              </a:tr>
              <a:tr h="370840">
                <a:tc>
                  <a:txBody>
                    <a:bodyPr/>
                    <a:lstStyle/>
                    <a:p>
                      <a:r>
                        <a:rPr lang="es-ES" sz="1600" b="1" dirty="0" err="1"/>
                        <a:t>PAAL</a:t>
                      </a:r>
                      <a:endParaRPr lang="es-ES" sz="1600" b="1" dirty="0"/>
                    </a:p>
                  </a:txBody>
                  <a:tcPr/>
                </a:tc>
                <a:tc>
                  <a:txBody>
                    <a:bodyPr/>
                    <a:lstStyle/>
                    <a:p>
                      <a:r>
                        <a:rPr lang="es-ES" sz="1400" dirty="0"/>
                        <a:t>TODO EL CORREGIMIENTO. VA EN LA CUARTA FASE</a:t>
                      </a:r>
                      <a:endParaRPr lang="es-ES" sz="1400" b="1" dirty="0"/>
                    </a:p>
                  </a:txBody>
                  <a:tcPr/>
                </a:tc>
                <a:extLst>
                  <a:ext uri="{0D108BD9-81ED-4DB2-BD59-A6C34878D82A}">
                    <a16:rowId xmlns:a16="http://schemas.microsoft.com/office/drawing/2014/main" xmlns="" val="10005"/>
                  </a:ext>
                </a:extLst>
              </a:tr>
              <a:tr h="370840">
                <a:tc>
                  <a:txBody>
                    <a:bodyPr/>
                    <a:lstStyle/>
                    <a:p>
                      <a:r>
                        <a:rPr lang="es-ES" sz="1600" b="1" dirty="0" err="1"/>
                        <a:t>RESID</a:t>
                      </a:r>
                      <a:r>
                        <a:rPr lang="es-ES" sz="1600" b="1" dirty="0"/>
                        <a:t>. SÓLIDOS (ESCOMBRERAS,</a:t>
                      </a:r>
                      <a:r>
                        <a:rPr lang="es-ES" sz="1600" b="1" baseline="0" dirty="0"/>
                        <a:t> SITIOS CRÍTICOS)</a:t>
                      </a:r>
                      <a:endParaRPr lang="es-ES" sz="1600" b="1" dirty="0"/>
                    </a:p>
                  </a:txBody>
                  <a:tcPr/>
                </a:tc>
                <a:tc>
                  <a:txBody>
                    <a:bodyPr/>
                    <a:lstStyle/>
                    <a:p>
                      <a:r>
                        <a:rPr lang="es-ES" sz="1400" dirty="0"/>
                        <a:t>INICIA (EXISTE LÍNEA BASE)</a:t>
                      </a:r>
                      <a:endParaRPr lang="es-ES" sz="1400" b="1" dirty="0"/>
                    </a:p>
                  </a:txBody>
                  <a:tcPr/>
                </a:tc>
                <a:extLst>
                  <a:ext uri="{0D108BD9-81ED-4DB2-BD59-A6C34878D82A}">
                    <a16:rowId xmlns:a16="http://schemas.microsoft.com/office/drawing/2014/main" xmlns="" val="10006"/>
                  </a:ext>
                </a:extLst>
              </a:tr>
              <a:tr h="370840">
                <a:tc>
                  <a:txBody>
                    <a:bodyPr/>
                    <a:lstStyle/>
                    <a:p>
                      <a:r>
                        <a:rPr lang="es-ES" sz="1600" b="1" dirty="0"/>
                        <a:t>HUMEDALES</a:t>
                      </a:r>
                    </a:p>
                  </a:txBody>
                  <a:tcPr/>
                </a:tc>
                <a:tc>
                  <a:txBody>
                    <a:bodyPr/>
                    <a:lstStyle/>
                    <a:p>
                      <a:r>
                        <a:rPr lang="es-ES" sz="1400" dirty="0"/>
                        <a:t>TODO EL CORREGIMIENTO. VA EN LA TERCERA FASE</a:t>
                      </a:r>
                      <a:endParaRPr lang="es-ES" sz="1400" b="1" dirty="0"/>
                    </a:p>
                  </a:txBody>
                  <a:tcPr/>
                </a:tc>
                <a:extLst>
                  <a:ext uri="{0D108BD9-81ED-4DB2-BD59-A6C34878D82A}">
                    <a16:rowId xmlns:a16="http://schemas.microsoft.com/office/drawing/2014/main" xmlns="" val="10007"/>
                  </a:ext>
                </a:extLst>
              </a:tr>
            </a:tbl>
          </a:graphicData>
        </a:graphic>
      </p:graphicFrame>
      <p:grpSp>
        <p:nvGrpSpPr>
          <p:cNvPr id="8" name="7 Grupo"/>
          <p:cNvGrpSpPr/>
          <p:nvPr/>
        </p:nvGrpSpPr>
        <p:grpSpPr>
          <a:xfrm>
            <a:off x="21744" y="5877272"/>
            <a:ext cx="9144000" cy="878564"/>
            <a:chOff x="21744" y="5877272"/>
            <a:chExt cx="9144000" cy="878564"/>
          </a:xfrm>
        </p:grpSpPr>
        <p:sp>
          <p:nvSpPr>
            <p:cNvPr id="9" name="8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9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7" name="16 Grupo"/>
          <p:cNvGrpSpPr/>
          <p:nvPr/>
        </p:nvGrpSpPr>
        <p:grpSpPr>
          <a:xfrm>
            <a:off x="7308304" y="5903247"/>
            <a:ext cx="1705210" cy="858235"/>
            <a:chOff x="6790335" y="5903247"/>
            <a:chExt cx="1705210" cy="858235"/>
          </a:xfrm>
        </p:grpSpPr>
        <p:grpSp>
          <p:nvGrpSpPr>
            <p:cNvPr id="18" name="17 Grupo"/>
            <p:cNvGrpSpPr/>
            <p:nvPr/>
          </p:nvGrpSpPr>
          <p:grpSpPr>
            <a:xfrm rot="19011815">
              <a:off x="7949372" y="5927294"/>
              <a:ext cx="479593" cy="834188"/>
              <a:chOff x="3347864" y="1052736"/>
              <a:chExt cx="2160240" cy="3468868"/>
            </a:xfrm>
          </p:grpSpPr>
          <p:grpSp>
            <p:nvGrpSpPr>
              <p:cNvPr id="20" name="19 Grupo"/>
              <p:cNvGrpSpPr/>
              <p:nvPr/>
            </p:nvGrpSpPr>
            <p:grpSpPr>
              <a:xfrm>
                <a:off x="4299303" y="2995162"/>
                <a:ext cx="206023" cy="1526442"/>
                <a:chOff x="539552" y="3212976"/>
                <a:chExt cx="144016" cy="1584176"/>
              </a:xfrm>
            </p:grpSpPr>
            <p:sp>
              <p:nvSpPr>
                <p:cNvPr id="22" name="21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1" name="20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9" name="18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4170047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FUNCIONAMIENTO DEL </a:t>
            </a:r>
            <a:r>
              <a:rPr lang="es-ES" sz="3600" b="1" dirty="0" err="1"/>
              <a:t>OALSAP</a:t>
            </a:r>
            <a:endParaRPr lang="es-ES_tradnl" sz="3600" b="1" dirty="0"/>
          </a:p>
        </p:txBody>
      </p:sp>
      <p:sp>
        <p:nvSpPr>
          <p:cNvPr id="3" name="2 Subtítulo"/>
          <p:cNvSpPr>
            <a:spLocks noGrp="1"/>
          </p:cNvSpPr>
          <p:nvPr>
            <p:ph type="subTitle" idx="1"/>
          </p:nvPr>
        </p:nvSpPr>
        <p:spPr>
          <a:xfrm>
            <a:off x="142844" y="949190"/>
            <a:ext cx="8858312" cy="5072098"/>
          </a:xfrm>
        </p:spPr>
        <p:txBody>
          <a:bodyPr>
            <a:normAutofit fontScale="92500"/>
          </a:bodyPr>
          <a:lstStyle/>
          <a:p>
            <a:pPr marL="182563" indent="-182563" algn="just">
              <a:spcBef>
                <a:spcPts val="1200"/>
              </a:spcBef>
              <a:buFontTx/>
              <a:buChar char="-"/>
            </a:pPr>
            <a:r>
              <a:rPr lang="es-ES" sz="2400" b="1" dirty="0">
                <a:solidFill>
                  <a:schemeClr val="tx1"/>
                </a:solidFill>
              </a:rPr>
              <a:t>Es coordinado por la Mesa Ambiental y apoyada por organizaciones locales</a:t>
            </a:r>
          </a:p>
          <a:p>
            <a:pPr marL="182563" indent="-182563" algn="just">
              <a:spcBef>
                <a:spcPts val="1200"/>
              </a:spcBef>
              <a:buFontTx/>
              <a:buChar char="-"/>
            </a:pPr>
            <a:r>
              <a:rPr lang="es-ES" sz="2400" b="1" dirty="0">
                <a:solidFill>
                  <a:schemeClr val="tx1"/>
                </a:solidFill>
              </a:rPr>
              <a:t>Algunas veces es apoyado con recursos de Presupuesto Participativo</a:t>
            </a:r>
          </a:p>
          <a:p>
            <a:pPr marL="182563" indent="-182563" algn="just">
              <a:spcBef>
                <a:spcPts val="1200"/>
              </a:spcBef>
              <a:buFontTx/>
              <a:buChar char="-"/>
            </a:pPr>
            <a:r>
              <a:rPr lang="es-ES" sz="2400" b="1" dirty="0">
                <a:solidFill>
                  <a:schemeClr val="tx1"/>
                </a:solidFill>
              </a:rPr>
              <a:t>Se trabaja desde hace cerca de 10 años siguiendo las directrices de la Agenda Ambiental Local y el </a:t>
            </a:r>
            <a:r>
              <a:rPr lang="es-ES" sz="2400" b="1" dirty="0" err="1">
                <a:solidFill>
                  <a:schemeClr val="tx1"/>
                </a:solidFill>
              </a:rPr>
              <a:t>PAAL</a:t>
            </a:r>
            <a:endParaRPr lang="es-ES" sz="2400" b="1" dirty="0">
              <a:solidFill>
                <a:schemeClr val="tx1"/>
              </a:solidFill>
            </a:endParaRPr>
          </a:p>
          <a:p>
            <a:pPr marL="182563" indent="-182563" algn="just">
              <a:spcBef>
                <a:spcPts val="1200"/>
              </a:spcBef>
              <a:buFontTx/>
              <a:buChar char="-"/>
            </a:pPr>
            <a:r>
              <a:rPr lang="es-ES_tradnl" sz="2400" b="1" dirty="0">
                <a:solidFill>
                  <a:schemeClr val="tx1"/>
                </a:solidFill>
              </a:rPr>
              <a:t>Cuenta con un espacio físico y algunos instrumentos técnicos aprobados internacionalmente, facilitados por una organización local (Pro Romeral)</a:t>
            </a:r>
          </a:p>
          <a:p>
            <a:pPr marL="182563" indent="-182563" algn="just">
              <a:spcBef>
                <a:spcPts val="1200"/>
              </a:spcBef>
              <a:buFontTx/>
              <a:buChar char="-"/>
            </a:pPr>
            <a:r>
              <a:rPr lang="es-ES_tradnl" sz="2400" b="1" dirty="0">
                <a:solidFill>
                  <a:schemeClr val="tx1"/>
                </a:solidFill>
              </a:rPr>
              <a:t>Se da continuidad en muchos casos</a:t>
            </a:r>
          </a:p>
          <a:p>
            <a:pPr marL="182563" indent="-182563" algn="just">
              <a:spcBef>
                <a:spcPts val="1200"/>
              </a:spcBef>
              <a:buFontTx/>
              <a:buChar char="-"/>
            </a:pPr>
            <a:r>
              <a:rPr lang="es-ES_tradnl" sz="2400" b="1" dirty="0">
                <a:solidFill>
                  <a:schemeClr val="tx1"/>
                </a:solidFill>
              </a:rPr>
              <a:t>Se lleva a cabo con rigor técnico, usando protocolos y metodologías aprobadas nacional e internacionalmente</a:t>
            </a:r>
          </a:p>
          <a:p>
            <a:pPr marL="182563" indent="-182563" algn="just">
              <a:spcBef>
                <a:spcPts val="1200"/>
              </a:spcBef>
              <a:buFontTx/>
              <a:buChar char="-"/>
            </a:pPr>
            <a:r>
              <a:rPr lang="es-ES_tradnl" sz="2400" b="1" dirty="0">
                <a:solidFill>
                  <a:schemeClr val="tx1"/>
                </a:solidFill>
              </a:rPr>
              <a:t>Muchos habitantes locales dan avisos sobre eventos</a:t>
            </a:r>
          </a:p>
        </p:txBody>
      </p:sp>
      <p:grpSp>
        <p:nvGrpSpPr>
          <p:cNvPr id="7" name="6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1433787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inta perforada"/>
          <p:cNvSpPr/>
          <p:nvPr/>
        </p:nvSpPr>
        <p:spPr>
          <a:xfrm>
            <a:off x="0" y="-41852"/>
            <a:ext cx="9165744"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ctrTitle"/>
          </p:nvPr>
        </p:nvSpPr>
        <p:spPr>
          <a:xfrm>
            <a:off x="357158" y="142853"/>
            <a:ext cx="8501122" cy="571504"/>
          </a:xfrm>
        </p:spPr>
        <p:txBody>
          <a:bodyPr>
            <a:normAutofit fontScale="90000"/>
          </a:bodyPr>
          <a:lstStyle/>
          <a:p>
            <a:r>
              <a:rPr lang="es-ES" sz="3600" b="1" dirty="0"/>
              <a:t>FUNCIONAMIENTO DEL </a:t>
            </a:r>
            <a:r>
              <a:rPr lang="es-ES" sz="3600" b="1" dirty="0" err="1"/>
              <a:t>OALSAP</a:t>
            </a:r>
            <a:endParaRPr lang="es-ES_tradnl" sz="3600" b="1" dirty="0"/>
          </a:p>
        </p:txBody>
      </p:sp>
      <p:sp>
        <p:nvSpPr>
          <p:cNvPr id="3" name="2 Subtítulo"/>
          <p:cNvSpPr>
            <a:spLocks noGrp="1"/>
          </p:cNvSpPr>
          <p:nvPr>
            <p:ph type="subTitle" idx="1"/>
          </p:nvPr>
        </p:nvSpPr>
        <p:spPr>
          <a:xfrm>
            <a:off x="142844" y="1021198"/>
            <a:ext cx="8858312" cy="4882049"/>
          </a:xfrm>
        </p:spPr>
        <p:txBody>
          <a:bodyPr>
            <a:normAutofit lnSpcReduction="10000"/>
          </a:bodyPr>
          <a:lstStyle/>
          <a:p>
            <a:pPr marL="269875" indent="-269875" algn="just">
              <a:spcBef>
                <a:spcPts val="1200"/>
              </a:spcBef>
              <a:buFontTx/>
              <a:buChar char="-"/>
            </a:pPr>
            <a:r>
              <a:rPr lang="es-ES" sz="2400" b="1" dirty="0">
                <a:solidFill>
                  <a:schemeClr val="tx1"/>
                </a:solidFill>
              </a:rPr>
              <a:t>Se tienen establecidas metodologías para cada temática de monitoreo. Las metodologías se ajustan cada fase hasta que quedan definitivas</a:t>
            </a:r>
          </a:p>
          <a:p>
            <a:pPr marL="269875" indent="-269875" algn="just">
              <a:spcBef>
                <a:spcPts val="1200"/>
              </a:spcBef>
              <a:buFontTx/>
              <a:buChar char="-"/>
            </a:pPr>
            <a:r>
              <a:rPr lang="es-ES" sz="2400" b="1" dirty="0">
                <a:solidFill>
                  <a:schemeClr val="tx1"/>
                </a:solidFill>
              </a:rPr>
              <a:t>Se apoyan eventualmente procesos puntuales de otras mesas, organizaciones y movimientos ambientales. Otras comunas y corregimientos han manifestado su interés por replicar la experiencia</a:t>
            </a:r>
          </a:p>
          <a:p>
            <a:pPr marL="269875" indent="-269875" algn="just">
              <a:spcBef>
                <a:spcPts val="1200"/>
              </a:spcBef>
              <a:buFontTx/>
              <a:buChar char="-"/>
            </a:pPr>
            <a:r>
              <a:rPr lang="es-ES" sz="2400" b="1" dirty="0">
                <a:solidFill>
                  <a:schemeClr val="tx1"/>
                </a:solidFill>
              </a:rPr>
              <a:t>Se realizan de manera ocasional procesos de formación ciudadana para que contribuyan con la implementación de monitoreos </a:t>
            </a:r>
          </a:p>
          <a:p>
            <a:pPr marL="269875" indent="-269875" algn="just">
              <a:spcBef>
                <a:spcPts val="1200"/>
              </a:spcBef>
              <a:buFontTx/>
              <a:buChar char="-"/>
            </a:pPr>
            <a:r>
              <a:rPr lang="es-ES" sz="2400" b="1" dirty="0">
                <a:solidFill>
                  <a:schemeClr val="tx1"/>
                </a:solidFill>
              </a:rPr>
              <a:t>Se cuenta con cartografía </a:t>
            </a:r>
            <a:r>
              <a:rPr lang="es-ES" sz="2400" b="1" dirty="0" err="1">
                <a:solidFill>
                  <a:schemeClr val="tx1"/>
                </a:solidFill>
              </a:rPr>
              <a:t>SIG</a:t>
            </a:r>
            <a:r>
              <a:rPr lang="es-ES" sz="2400" b="1" dirty="0">
                <a:solidFill>
                  <a:schemeClr val="tx1"/>
                </a:solidFill>
              </a:rPr>
              <a:t> de muy buena calidad y se generan instrumentos que hacen accesible la información y consulta por parte de las comunidades e instituciones</a:t>
            </a:r>
          </a:p>
          <a:p>
            <a:pPr algn="just">
              <a:spcBef>
                <a:spcPts val="1200"/>
              </a:spcBef>
            </a:pPr>
            <a:endParaRPr lang="es-ES_tradnl" sz="1600" b="1" dirty="0">
              <a:solidFill>
                <a:schemeClr val="tx1"/>
              </a:solidFill>
            </a:endParaRPr>
          </a:p>
        </p:txBody>
      </p:sp>
      <p:grpSp>
        <p:nvGrpSpPr>
          <p:cNvPr id="7" name="6 Grupo"/>
          <p:cNvGrpSpPr/>
          <p:nvPr/>
        </p:nvGrpSpPr>
        <p:grpSpPr>
          <a:xfrm>
            <a:off x="21744" y="5877272"/>
            <a:ext cx="9144000" cy="878564"/>
            <a:chOff x="21744" y="5877272"/>
            <a:chExt cx="9144000" cy="878564"/>
          </a:xfrm>
        </p:grpSpPr>
        <p:sp>
          <p:nvSpPr>
            <p:cNvPr id="11" name="10 Cinta perforada"/>
            <p:cNvSpPr/>
            <p:nvPr/>
          </p:nvSpPr>
          <p:spPr>
            <a:xfrm>
              <a:off x="21744" y="5877272"/>
              <a:ext cx="9144000" cy="878564"/>
            </a:xfrm>
            <a:prstGeom prst="flowChartPunchedTape">
              <a:avLst/>
            </a:prstGeom>
            <a:gradFill flip="none" rotWithShape="1">
              <a:gsLst>
                <a:gs pos="0">
                  <a:srgbClr val="8488C4"/>
                </a:gs>
                <a:gs pos="0">
                  <a:schemeClr val="accent1">
                    <a:lumMod val="20000"/>
                    <a:lumOff val="80000"/>
                  </a:schemeClr>
                </a:gs>
                <a:gs pos="91000">
                  <a:srgbClr val="E7EDFF">
                    <a:alpha val="0"/>
                    <a:lumMod val="0"/>
                    <a:lumOff val="100000"/>
                  </a:srgbClr>
                </a:gs>
                <a:gs pos="100000">
                  <a:srgbClr val="96AB94"/>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11 Imagen" descr="logo mesa ambiental (DEF).jpg"/>
            <p:cNvPicPr>
              <a:picLocks noChangeAspect="1"/>
            </p:cNvPicPr>
            <p:nvPr/>
          </p:nvPicPr>
          <p:blipFill>
            <a:blip r:embed="rId2" cstate="print"/>
            <a:stretch>
              <a:fillRect/>
            </a:stretch>
          </p:blipFill>
          <p:spPr>
            <a:xfrm>
              <a:off x="245145" y="6033269"/>
              <a:ext cx="1491079" cy="722567"/>
            </a:xfrm>
            <a:prstGeom prst="rect">
              <a:avLst/>
            </a:prstGeom>
          </p:spPr>
        </p:pic>
      </p:grpSp>
      <p:grpSp>
        <p:nvGrpSpPr>
          <p:cNvPr id="15" name="14 Grupo"/>
          <p:cNvGrpSpPr/>
          <p:nvPr/>
        </p:nvGrpSpPr>
        <p:grpSpPr>
          <a:xfrm>
            <a:off x="7308304" y="5903247"/>
            <a:ext cx="1705210" cy="858235"/>
            <a:chOff x="6790335" y="5903247"/>
            <a:chExt cx="1705210" cy="858235"/>
          </a:xfrm>
        </p:grpSpPr>
        <p:grpSp>
          <p:nvGrpSpPr>
            <p:cNvPr id="16" name="15 Grupo"/>
            <p:cNvGrpSpPr/>
            <p:nvPr/>
          </p:nvGrpSpPr>
          <p:grpSpPr>
            <a:xfrm rot="19011815">
              <a:off x="7949372" y="5927294"/>
              <a:ext cx="479593" cy="834188"/>
              <a:chOff x="3347864" y="1052736"/>
              <a:chExt cx="2160240" cy="3468868"/>
            </a:xfrm>
          </p:grpSpPr>
          <p:grpSp>
            <p:nvGrpSpPr>
              <p:cNvPr id="18" name="17 Grupo"/>
              <p:cNvGrpSpPr/>
              <p:nvPr/>
            </p:nvGrpSpPr>
            <p:grpSpPr>
              <a:xfrm>
                <a:off x="4299303" y="2995162"/>
                <a:ext cx="206023" cy="1526442"/>
                <a:chOff x="539552" y="3212976"/>
                <a:chExt cx="144016" cy="1584176"/>
              </a:xfrm>
            </p:grpSpPr>
            <p:sp>
              <p:nvSpPr>
                <p:cNvPr id="20" name="19 Rectángulo"/>
                <p:cNvSpPr/>
                <p:nvPr/>
              </p:nvSpPr>
              <p:spPr>
                <a:xfrm>
                  <a:off x="539552" y="3212976"/>
                  <a:ext cx="144016" cy="1584176"/>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39552" y="4140696"/>
                  <a:ext cx="144016" cy="656456"/>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18 Elipse"/>
              <p:cNvSpPr/>
              <p:nvPr/>
            </p:nvSpPr>
            <p:spPr>
              <a:xfrm>
                <a:off x="3347864" y="1052736"/>
                <a:ext cx="2160240" cy="1942426"/>
              </a:xfrm>
              <a:prstGeom prst="ellipse">
                <a:avLst/>
              </a:prstGeom>
              <a:no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b="1" dirty="0">
                  <a:solidFill>
                    <a:schemeClr val="tx1"/>
                  </a:solidFill>
                  <a:effectLst>
                    <a:outerShdw blurRad="38100" dist="38100" dir="2700000" algn="tl">
                      <a:srgbClr val="000000">
                        <a:alpha val="43137"/>
                      </a:srgbClr>
                    </a:outerShdw>
                  </a:effectLst>
                </a:endParaRPr>
              </a:p>
            </p:txBody>
          </p:sp>
        </p:grpSp>
        <p:sp>
          <p:nvSpPr>
            <p:cNvPr id="17" name="16 Rectángulo"/>
            <p:cNvSpPr/>
            <p:nvPr/>
          </p:nvSpPr>
          <p:spPr>
            <a:xfrm>
              <a:off x="6790335" y="5903247"/>
              <a:ext cx="170521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3600" b="1" cap="none" spc="0" dirty="0" err="1">
                  <a:ln/>
                  <a:solidFill>
                    <a:schemeClr val="accent3"/>
                  </a:solidFill>
                  <a:effectLst/>
                </a:rPr>
                <a:t>OALSAP</a:t>
              </a:r>
              <a:endParaRPr lang="es-ES" sz="3600" b="1" cap="none" spc="0" dirty="0">
                <a:ln/>
                <a:solidFill>
                  <a:schemeClr val="accent3"/>
                </a:solidFill>
                <a:effectLst/>
              </a:endParaRPr>
            </a:p>
          </p:txBody>
        </p:sp>
      </p:grpSp>
    </p:spTree>
    <p:extLst>
      <p:ext uri="{BB962C8B-B14F-4D97-AF65-F5344CB8AC3E}">
        <p14:creationId xmlns:p14="http://schemas.microsoft.com/office/powerpoint/2010/main" val="4010972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2748</Words>
  <Application>Microsoft Office PowerPoint</Application>
  <PresentationFormat>Presentación en pantalla (4:3)</PresentationFormat>
  <Paragraphs>439</Paragraphs>
  <Slides>33</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宋体</vt:lpstr>
      <vt:lpstr>Arial</vt:lpstr>
      <vt:lpstr>Arial Rounded MT Bold</vt:lpstr>
      <vt:lpstr>Calibri</vt:lpstr>
      <vt:lpstr>Copperplate Gothic Bold</vt:lpstr>
      <vt:lpstr>Eras Demi ITC</vt:lpstr>
      <vt:lpstr>Times New Roman</vt:lpstr>
      <vt:lpstr>Tema de Office</vt:lpstr>
      <vt:lpstr>Presentación de PowerPoint</vt:lpstr>
      <vt:lpstr>FUNDAMENTOS LEGALES DEL OAM</vt:lpstr>
      <vt:lpstr>Presentación de PowerPoint</vt:lpstr>
      <vt:lpstr>AVANCE DEL OAM EN MEDELLÍN</vt:lpstr>
      <vt:lpstr>AVANCE DEL OAM EN MEDELLÍN</vt:lpstr>
      <vt:lpstr>AVANCES DEL OBSERVATORIO AMBIENTAL LOCAL DE SAN ANTONIO DE PRADO (OALSAP)</vt:lpstr>
      <vt:lpstr>AVANCE DEL OALSAP</vt:lpstr>
      <vt:lpstr>FUNCIONAMIENTO DEL OALSAP</vt:lpstr>
      <vt:lpstr>FUNCIONAMIENTO DEL OALSAP</vt:lpstr>
      <vt:lpstr>FUNCIONAMIENTO DEL OALSAP</vt:lpstr>
      <vt:lpstr>AVANCES DEL OALSAP (2007 – 2017)</vt:lpstr>
      <vt:lpstr>ESTADO DEL AGUA Y RETIROS DE QUEBRADAS</vt:lpstr>
      <vt:lpstr>ESTADO AMBIENTAL DEL AGUA EN LAS PRINCIPALES QUEBRADAS</vt:lpstr>
      <vt:lpstr>ESTADO AMBIENTAL DE LOS RETIROS EN LAS PRINCIPALES QUEBRADAS</vt:lpstr>
      <vt:lpstr>ESTADO AMBIENTAL DE LOS RETIROS EN LAS PRINCIPALES QUEBRADAS</vt:lpstr>
      <vt:lpstr>ESTADO AMBIENTAL DE LOS RETIROS EN LAS PRINCIPALES QUEBRADAS</vt:lpstr>
      <vt:lpstr>ESTADO AMBIENTAL DE LOS HUMEDALES</vt:lpstr>
      <vt:lpstr>ESTADO AMBIENTAL DE LOS HUMEDALES</vt:lpstr>
      <vt:lpstr>ESTADO AMBIENTAL DEL SUELO</vt:lpstr>
      <vt:lpstr>ESTADO AMBIENTAL DEL SUELO – EROSIÓN ACTIVA</vt:lpstr>
      <vt:lpstr>ESTADO AMBIENTAL DEL SUELO – MOVIMIENTOS EN MASA 2007- 2016</vt:lpstr>
      <vt:lpstr>FUENTES DE RECURSOS PARA LOS PROYECTOS IMPLEMENTADOS EN SAP, QUE FIGURAN EN LA  AGENDA AMBIENTAL CON RELACIÓN A ESTAS PROBLEMÁTICAS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OAM FUNDAMENTADO EN LOS OAL</vt:lpstr>
      <vt:lpstr>EL OAM FUNDAMENTADO EN LOS OAL</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ALGUNOS INDICADORES DEL ESTADO AMBIENTAL DEL CORREGIMIENTO  SAN ANTONIO DE PRADO - MUNICIPIO DE MEDELLÍN</dc:title>
  <dc:subject>OBSERVATORIO AMBIENTAL LOCAL</dc:subject>
  <dc:creator>Carlos Mario Uribe G (Mesa Ambiental SADEP)</dc:creator>
  <cp:lastModifiedBy>Admon</cp:lastModifiedBy>
  <cp:revision>212</cp:revision>
  <dcterms:modified xsi:type="dcterms:W3CDTF">2021-02-02T20:42:36Z</dcterms:modified>
</cp:coreProperties>
</file>