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7" r:id="rId2"/>
    <p:sldId id="263" r:id="rId3"/>
    <p:sldId id="264" r:id="rId4"/>
    <p:sldId id="266" r:id="rId5"/>
    <p:sldId id="267" r:id="rId6"/>
    <p:sldId id="298" r:id="rId7"/>
    <p:sldId id="286" r:id="rId8"/>
    <p:sldId id="297" r:id="rId9"/>
    <p:sldId id="302" r:id="rId10"/>
    <p:sldId id="299" r:id="rId11"/>
    <p:sldId id="304" r:id="rId12"/>
    <p:sldId id="300" r:id="rId13"/>
    <p:sldId id="305" r:id="rId14"/>
    <p:sldId id="308" r:id="rId15"/>
    <p:sldId id="317" r:id="rId16"/>
    <p:sldId id="309" r:id="rId17"/>
    <p:sldId id="310" r:id="rId18"/>
    <p:sldId id="311" r:id="rId19"/>
    <p:sldId id="312" r:id="rId20"/>
    <p:sldId id="313" r:id="rId21"/>
    <p:sldId id="315" r:id="rId22"/>
    <p:sldId id="316" r:id="rId23"/>
    <p:sldId id="291" r:id="rId24"/>
    <p:sldId id="306" r:id="rId25"/>
    <p:sldId id="307" r:id="rId26"/>
    <p:sldId id="295" r:id="rId27"/>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Jil4yxGHdCQdKnSBqiK11A==" hashData="Yhe4CWiHmTbY4VaNENPAMLPNNL7aTrpDCSABIBWwmRoBWPmF7MdolZGHpluA470A81R4rcBChjRyP9lBRXs+Mg=="/>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A2D97"/>
    <a:srgbClr val="003300"/>
    <a:srgbClr val="ECF1F8"/>
    <a:srgbClr val="A54E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37" autoAdjust="0"/>
    <p:restoredTop sz="93006" autoAdjust="0"/>
  </p:normalViewPr>
  <p:slideViewPr>
    <p:cSldViewPr>
      <p:cViewPr varScale="1">
        <p:scale>
          <a:sx n="86" d="100"/>
          <a:sy n="86" d="100"/>
        </p:scale>
        <p:origin x="1614"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E7E6E8-BE6C-4694-932A-79A4A5CB5EA8}" type="datetimeFigureOut">
              <a:rPr lang="es-CO" smtClean="0"/>
              <a:t>02/02/2021</a:t>
            </a:fld>
            <a:endParaRPr lang="es-CO"/>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O"/>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16494D-5CA3-4F26-8224-074ECCB9DE88}" type="slidenum">
              <a:rPr lang="es-CO" smtClean="0"/>
              <a:t>‹Nº›</a:t>
            </a:fld>
            <a:endParaRPr lang="es-CO"/>
          </a:p>
        </p:txBody>
      </p:sp>
    </p:spTree>
    <p:extLst>
      <p:ext uri="{BB962C8B-B14F-4D97-AF65-F5344CB8AC3E}">
        <p14:creationId xmlns:p14="http://schemas.microsoft.com/office/powerpoint/2010/main" val="11320854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AA16494D-5CA3-4F26-8224-074ECCB9DE88}" type="slidenum">
              <a:rPr lang="es-CO" smtClean="0"/>
              <a:t>4</a:t>
            </a:fld>
            <a:endParaRPr lang="es-CO"/>
          </a:p>
        </p:txBody>
      </p:sp>
    </p:spTree>
    <p:extLst>
      <p:ext uri="{BB962C8B-B14F-4D97-AF65-F5344CB8AC3E}">
        <p14:creationId xmlns:p14="http://schemas.microsoft.com/office/powerpoint/2010/main" val="36219135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7A847CFC-816F-41D0-AAC0-9BF4FEBC753E}" type="datetimeFigureOut">
              <a:rPr lang="es-ES" smtClean="0"/>
              <a:t>02/02/2021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7A847CFC-816F-41D0-AAC0-9BF4FEBC753E}" type="datetimeFigureOut">
              <a:rPr lang="es-ES" smtClean="0"/>
              <a:t>02/02/2021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7A847CFC-816F-41D0-AAC0-9BF4FEBC753E}" type="datetimeFigureOut">
              <a:rPr lang="es-ES" smtClean="0"/>
              <a:t>02/02/2021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a:t>Haga clic para modificar el estilo de título del patrón</a:t>
            </a:r>
            <a:endParaRPr lang="es-CO"/>
          </a:p>
        </p:txBody>
      </p:sp>
      <p:sp>
        <p:nvSpPr>
          <p:cNvPr id="3" name="2 Marcador de texto"/>
          <p:cNvSpPr>
            <a:spLocks noGrp="1"/>
          </p:cNvSpPr>
          <p:nvPr>
            <p:ph type="body" sz="half" idx="1"/>
          </p:nvPr>
        </p:nvSpPr>
        <p:spPr>
          <a:xfrm>
            <a:off x="457200" y="1600200"/>
            <a:ext cx="4038600" cy="4525963"/>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contenido"/>
          <p:cNvSpPr>
            <a:spLocks noGrp="1"/>
          </p:cNvSpPr>
          <p:nvPr>
            <p:ph sz="half" idx="2"/>
          </p:nvPr>
        </p:nvSpPr>
        <p:spPr>
          <a:xfrm>
            <a:off x="4648200" y="1600200"/>
            <a:ext cx="4038600" cy="4525963"/>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4 Marcador de fecha"/>
          <p:cNvSpPr>
            <a:spLocks noGrp="1"/>
          </p:cNvSpPr>
          <p:nvPr>
            <p:ph type="dt" sz="half" idx="10"/>
          </p:nvPr>
        </p:nvSpPr>
        <p:spPr>
          <a:xfrm>
            <a:off x="457200" y="6245225"/>
            <a:ext cx="2133600" cy="476250"/>
          </a:xfrm>
        </p:spPr>
        <p:txBody>
          <a:bodyPr/>
          <a:lstStyle>
            <a:lvl1pPr>
              <a:defRPr/>
            </a:lvl1pPr>
          </a:lstStyle>
          <a:p>
            <a:pPr>
              <a:defRPr/>
            </a:pPr>
            <a:endParaRPr lang="es-ES" altLang="es-CO"/>
          </a:p>
        </p:txBody>
      </p:sp>
      <p:sp>
        <p:nvSpPr>
          <p:cNvPr id="6" name="5 Marcador de pie de página"/>
          <p:cNvSpPr>
            <a:spLocks noGrp="1"/>
          </p:cNvSpPr>
          <p:nvPr>
            <p:ph type="ftr" sz="quarter" idx="11"/>
          </p:nvPr>
        </p:nvSpPr>
        <p:spPr>
          <a:xfrm>
            <a:off x="3124200" y="6245225"/>
            <a:ext cx="2895600" cy="476250"/>
          </a:xfrm>
        </p:spPr>
        <p:txBody>
          <a:bodyPr/>
          <a:lstStyle>
            <a:lvl1pPr>
              <a:defRPr/>
            </a:lvl1pPr>
          </a:lstStyle>
          <a:p>
            <a:pPr>
              <a:defRPr/>
            </a:pPr>
            <a:endParaRPr lang="es-ES" altLang="es-CO"/>
          </a:p>
        </p:txBody>
      </p:sp>
      <p:sp>
        <p:nvSpPr>
          <p:cNvPr id="7" name="6 Marcador de número de diapositiva"/>
          <p:cNvSpPr>
            <a:spLocks noGrp="1"/>
          </p:cNvSpPr>
          <p:nvPr>
            <p:ph type="sldNum" sz="quarter" idx="12"/>
          </p:nvPr>
        </p:nvSpPr>
        <p:spPr>
          <a:xfrm>
            <a:off x="6553200" y="6245225"/>
            <a:ext cx="2133600" cy="476250"/>
          </a:xfrm>
        </p:spPr>
        <p:txBody>
          <a:bodyPr/>
          <a:lstStyle>
            <a:lvl1pPr>
              <a:defRPr/>
            </a:lvl1pPr>
          </a:lstStyle>
          <a:p>
            <a:pPr>
              <a:defRPr/>
            </a:pPr>
            <a:fld id="{8940F2A5-11F9-4C77-9FEC-CBD81841E4D5}" type="slidenum">
              <a:rPr lang="es-ES" altLang="es-CO"/>
              <a:pPr>
                <a:defRPr/>
              </a:pPr>
              <a:t>‹Nº›</a:t>
            </a:fld>
            <a:endParaRPr lang="es-ES" altLang="es-CO"/>
          </a:p>
        </p:txBody>
      </p:sp>
    </p:spTree>
    <p:extLst>
      <p:ext uri="{BB962C8B-B14F-4D97-AF65-F5344CB8AC3E}">
        <p14:creationId xmlns:p14="http://schemas.microsoft.com/office/powerpoint/2010/main" val="1683178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7A847CFC-816F-41D0-AAC0-9BF4FEBC753E}" type="datetimeFigureOut">
              <a:rPr lang="es-ES" smtClean="0"/>
              <a:t>02/02/2021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7A847CFC-816F-41D0-AAC0-9BF4FEBC753E}" type="datetimeFigureOut">
              <a:rPr lang="es-ES" smtClean="0"/>
              <a:t>02/02/2021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7A847CFC-816F-41D0-AAC0-9BF4FEBC753E}" type="datetimeFigureOut">
              <a:rPr lang="es-ES" smtClean="0"/>
              <a:t>02/02/2021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7A847CFC-816F-41D0-AAC0-9BF4FEBC753E}" type="datetimeFigureOut">
              <a:rPr lang="es-ES" smtClean="0"/>
              <a:t>02/02/2021</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7A847CFC-816F-41D0-AAC0-9BF4FEBC753E}" type="datetimeFigureOut">
              <a:rPr lang="es-ES" smtClean="0"/>
              <a:t>02/02/2021</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A847CFC-816F-41D0-AAC0-9BF4FEBC753E}" type="datetimeFigureOut">
              <a:rPr lang="es-ES" smtClean="0"/>
              <a:t>02/02/2021</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t>02/02/2021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t>02/02/2021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847CFC-816F-41D0-AAC0-9BF4FEBC753E}" type="datetimeFigureOut">
              <a:rPr lang="es-ES" smtClean="0"/>
              <a:t>02/02/2021</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2FADFE-3B8F-471C-ABF0-DBC7717ECBBC}"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videos/109%20(Derrame%20a%20la%20Do&#241;a%20Maria%20alta).MP4" TargetMode="External"/><Relationship Id="rId3" Type="http://schemas.openxmlformats.org/officeDocument/2006/relationships/image" Target="../media/image19.jpeg"/><Relationship Id="rId7" Type="http://schemas.openxmlformats.org/officeDocument/2006/relationships/hyperlink" Target="videos/106%20(Derrame%20a%20la%20Do&#241;a%20Maria%20alta).MP4" TargetMode="Externa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8" Type="http://schemas.openxmlformats.org/officeDocument/2006/relationships/hyperlink" Target="videos/120%20(laguna%20de%20lixiviados%20en%20Guacal%20%20y%20derrame%20hacia%20D&#241;a%20Ma.).MP4" TargetMode="External"/><Relationship Id="rId3" Type="http://schemas.openxmlformats.org/officeDocument/2006/relationships/image" Target="../media/image23.jpeg"/><Relationship Id="rId7" Type="http://schemas.openxmlformats.org/officeDocument/2006/relationships/hyperlink" Target="videos/116%20(laguna%20de%20lixiviados%20en%20Guacal%20hacia%20D&#241;a%20Ma.).MP4" TargetMode="Externa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hyperlink" Target="videos/110%20(Cima%20del%20Guacal%20y%20evidencia%20de%20gallinazos).MP4" TargetMode="External"/><Relationship Id="rId5" Type="http://schemas.openxmlformats.org/officeDocument/2006/relationships/image" Target="../media/image25.jpeg"/><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9.png"/><Relationship Id="rId11" Type="http://schemas.openxmlformats.org/officeDocument/2006/relationships/image" Target="../media/image33.jpeg"/><Relationship Id="rId5" Type="http://schemas.openxmlformats.org/officeDocument/2006/relationships/image" Target="../media/image28.png"/><Relationship Id="rId10" Type="http://schemas.openxmlformats.org/officeDocument/2006/relationships/hyperlink" Target="videos/051%20(Morros%20alta).MP4" TargetMode="External"/><Relationship Id="rId4" Type="http://schemas.openxmlformats.org/officeDocument/2006/relationships/image" Target="../media/image27.jpeg"/><Relationship Id="rId9" Type="http://schemas.openxmlformats.org/officeDocument/2006/relationships/image" Target="../media/image32.jpeg"/></Relationships>
</file>

<file path=ppt/slides/_rels/slide13.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37.jpeg"/><Relationship Id="rId11" Type="http://schemas.openxmlformats.org/officeDocument/2006/relationships/hyperlink" Target="videos/070%20(sitio%20descarga%20en%20La%20Morros).MP4" TargetMode="External"/><Relationship Id="rId5" Type="http://schemas.openxmlformats.org/officeDocument/2006/relationships/image" Target="../media/image36.jpeg"/><Relationship Id="rId10" Type="http://schemas.openxmlformats.org/officeDocument/2006/relationships/hyperlink" Target="videos/064%20(sitio%20descarga%20en%20La%20Morros).MP4" TargetMode="External"/><Relationship Id="rId4" Type="http://schemas.openxmlformats.org/officeDocument/2006/relationships/image" Target="../media/image35.jpeg"/><Relationship Id="rId9" Type="http://schemas.openxmlformats.org/officeDocument/2006/relationships/image" Target="../media/image40.jpeg"/></Relationships>
</file>

<file path=ppt/slides/_rels/slide1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png"/><Relationship Id="rId1" Type="http://schemas.openxmlformats.org/officeDocument/2006/relationships/slideLayout" Target="../slideLayouts/slideLayout12.xml"/><Relationship Id="rId4" Type="http://schemas.openxmlformats.org/officeDocument/2006/relationships/image" Target="../media/image44.jpeg"/></Relationships>
</file>

<file path=ppt/slides/_rels/slide16.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image" Target="../media/image45.jpeg"/><Relationship Id="rId7" Type="http://schemas.openxmlformats.org/officeDocument/2006/relationships/image" Target="../media/image49.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 Id="rId9" Type="http://schemas.openxmlformats.org/officeDocument/2006/relationships/image" Target="../media/image51.jpeg"/></Relationships>
</file>

<file path=ppt/slides/_rels/slide17.xml.rels><?xml version="1.0" encoding="UTF-8" standalone="yes"?>
<Relationships xmlns="http://schemas.openxmlformats.org/package/2006/relationships"><Relationship Id="rId8" Type="http://schemas.openxmlformats.org/officeDocument/2006/relationships/image" Target="../media/image57.jpeg"/><Relationship Id="rId3" Type="http://schemas.openxmlformats.org/officeDocument/2006/relationships/image" Target="../media/image52.jpeg"/><Relationship Id="rId7" Type="http://schemas.openxmlformats.org/officeDocument/2006/relationships/image" Target="../media/image56.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53.jpeg"/></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58.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5" Type="http://schemas.openxmlformats.org/officeDocument/2006/relationships/image" Target="../media/image1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 Id="rId14" Type="http://schemas.openxmlformats.org/officeDocument/2006/relationships/image" Target="../media/image14.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slide" Target="slide8.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51520" y="1844824"/>
            <a:ext cx="8568952" cy="1296144"/>
          </a:xfrm>
        </p:spPr>
        <p:txBody>
          <a:bodyPr>
            <a:normAutofit fontScale="90000"/>
          </a:bodyPr>
          <a:lstStyle/>
          <a:p>
            <a:r>
              <a:rPr lang="es-ES" sz="1600" dirty="0"/>
              <a:t/>
            </a:r>
            <a:br>
              <a:rPr lang="es-ES" sz="1600" dirty="0"/>
            </a:br>
            <a:r>
              <a:rPr lang="es-ES" sz="2400" b="1" dirty="0">
                <a:solidFill>
                  <a:schemeClr val="bg2">
                    <a:lumMod val="25000"/>
                  </a:schemeClr>
                </a:solidFill>
                <a:effectLst>
                  <a:outerShdw blurRad="38100" dist="38100" dir="2700000" algn="tl">
                    <a:srgbClr val="000000">
                      <a:alpha val="43137"/>
                    </a:srgbClr>
                  </a:outerShdw>
                </a:effectLst>
              </a:rPr>
              <a:t>ESTADO DE LA CALIDAD DE AGUAS LAS ZONAS DE INFLUENCIA DEL GUACAL Y OTROS IMPACTOS</a:t>
            </a:r>
            <a:br>
              <a:rPr lang="es-ES" sz="2400" b="1" dirty="0">
                <a:solidFill>
                  <a:schemeClr val="bg2">
                    <a:lumMod val="25000"/>
                  </a:schemeClr>
                </a:solidFill>
                <a:effectLst>
                  <a:outerShdw blurRad="38100" dist="38100" dir="2700000" algn="tl">
                    <a:srgbClr val="000000">
                      <a:alpha val="43137"/>
                    </a:srgbClr>
                  </a:outerShdw>
                </a:effectLst>
              </a:rPr>
            </a:br>
            <a:r>
              <a:rPr lang="es-ES" sz="1600" dirty="0"/>
              <a:t>-Resultados del muestreo sobre la calidad del agua en algunos sitios de influencia del Guacal en el 2014-2015, e información complementaria 2016</a:t>
            </a:r>
          </a:p>
        </p:txBody>
      </p:sp>
      <p:sp>
        <p:nvSpPr>
          <p:cNvPr id="3" name="2 Subtítulo"/>
          <p:cNvSpPr>
            <a:spLocks noGrp="1"/>
          </p:cNvSpPr>
          <p:nvPr>
            <p:ph type="subTitle" idx="1"/>
          </p:nvPr>
        </p:nvSpPr>
        <p:spPr>
          <a:xfrm>
            <a:off x="0" y="3429000"/>
            <a:ext cx="9142310" cy="1224136"/>
          </a:xfrm>
          <a:noFill/>
        </p:spPr>
        <p:txBody>
          <a:bodyPr anchor="ctr" anchorCtr="0">
            <a:normAutofit fontScale="92500" lnSpcReduction="10000"/>
          </a:bodyPr>
          <a:lstStyle/>
          <a:p>
            <a:r>
              <a:rPr lang="es-ES" sz="2000" dirty="0">
                <a:solidFill>
                  <a:schemeClr val="tx1"/>
                </a:solidFill>
              </a:rPr>
              <a:t>Un programa del Plan de Acción Ambiental Local </a:t>
            </a:r>
            <a:r>
              <a:rPr lang="es-ES" sz="2000" dirty="0" err="1">
                <a:solidFill>
                  <a:schemeClr val="tx1"/>
                </a:solidFill>
              </a:rPr>
              <a:t>PAALSAP</a:t>
            </a:r>
            <a:r>
              <a:rPr lang="es-ES" sz="2000" dirty="0">
                <a:solidFill>
                  <a:schemeClr val="tx1"/>
                </a:solidFill>
              </a:rPr>
              <a:t> 2007-2019</a:t>
            </a:r>
          </a:p>
          <a:p>
            <a:r>
              <a:rPr lang="es-ES" sz="1400" dirty="0">
                <a:solidFill>
                  <a:schemeClr val="tx1"/>
                </a:solidFill>
              </a:rPr>
              <a:t>Proyecto de unión de voluntades de las Mesas Ambientales de San Antonio de Prado y Heliconia,</a:t>
            </a:r>
          </a:p>
          <a:p>
            <a:r>
              <a:rPr lang="es-ES" sz="1500" dirty="0">
                <a:solidFill>
                  <a:schemeClr val="tx1"/>
                </a:solidFill>
              </a:rPr>
              <a:t> con el apoyo de la Corporación Pro Romeral</a:t>
            </a:r>
          </a:p>
          <a:p>
            <a:endParaRPr lang="es-ES" sz="1200" dirty="0">
              <a:solidFill>
                <a:schemeClr val="tx1"/>
              </a:solidFill>
            </a:endParaRPr>
          </a:p>
          <a:p>
            <a:r>
              <a:rPr lang="es-ES" sz="1200" dirty="0">
                <a:solidFill>
                  <a:schemeClr val="tx1"/>
                </a:solidFill>
              </a:rPr>
              <a:t>(Versión resumida y actualizada para en Concejo de Medellín)</a:t>
            </a:r>
          </a:p>
        </p:txBody>
      </p:sp>
      <p:pic>
        <p:nvPicPr>
          <p:cNvPr id="5" name="4 Imagen" descr="C:\Users\usuario\Desktop\logo mesa ambiental medio detallado  (DEF)PEQ.jpg"/>
          <p:cNvPicPr/>
          <p:nvPr/>
        </p:nvPicPr>
        <p:blipFill rotWithShape="1">
          <a:blip r:embed="rId2" cstate="print">
            <a:extLst>
              <a:ext uri="{28A0092B-C50C-407E-A947-70E740481C1C}">
                <a14:useLocalDpi xmlns:a14="http://schemas.microsoft.com/office/drawing/2010/main" val="0"/>
              </a:ext>
            </a:extLst>
          </a:blip>
          <a:srcRect l="427" t="1344" r="1"/>
          <a:stretch/>
        </p:blipFill>
        <p:spPr bwMode="auto">
          <a:xfrm>
            <a:off x="3059832" y="456214"/>
            <a:ext cx="2798822" cy="1281317"/>
          </a:xfrm>
          <a:prstGeom prst="rect">
            <a:avLst/>
          </a:prstGeom>
          <a:noFill/>
          <a:ln>
            <a:noFill/>
          </a:ln>
          <a:extLst>
            <a:ext uri="{53640926-AAD7-44D8-BBD7-CCE9431645EC}">
              <a14:shadowObscured xmlns:a14="http://schemas.microsoft.com/office/drawing/2010/main"/>
            </a:ext>
          </a:extLst>
        </p:spPr>
      </p:pic>
      <p:sp>
        <p:nvSpPr>
          <p:cNvPr id="6" name="2 Subtítulo"/>
          <p:cNvSpPr txBox="1">
            <a:spLocks/>
          </p:cNvSpPr>
          <p:nvPr/>
        </p:nvSpPr>
        <p:spPr>
          <a:xfrm>
            <a:off x="1384535" y="4864948"/>
            <a:ext cx="6400800" cy="112697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s-ES" sz="1800" dirty="0"/>
          </a:p>
        </p:txBody>
      </p:sp>
      <p:sp>
        <p:nvSpPr>
          <p:cNvPr id="8" name="3 Entrada manual"/>
          <p:cNvSpPr/>
          <p:nvPr/>
        </p:nvSpPr>
        <p:spPr>
          <a:xfrm flipH="1">
            <a:off x="12935" y="5085184"/>
            <a:ext cx="9144000" cy="1782323"/>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845 w 10000"/>
              <a:gd name="connsiteY0" fmla="*/ 4886 h 10000"/>
              <a:gd name="connsiteX1" fmla="*/ 10000 w 10000"/>
              <a:gd name="connsiteY1" fmla="*/ 0 h 10000"/>
              <a:gd name="connsiteX2" fmla="*/ 10000 w 10000"/>
              <a:gd name="connsiteY2" fmla="*/ 10000 h 10000"/>
              <a:gd name="connsiteX3" fmla="*/ 0 w 10000"/>
              <a:gd name="connsiteY3" fmla="*/ 10000 h 10000"/>
              <a:gd name="connsiteX4" fmla="*/ 845 w 10000"/>
              <a:gd name="connsiteY4" fmla="*/ 4886 h 10000"/>
              <a:gd name="connsiteX0" fmla="*/ 845 w 10000"/>
              <a:gd name="connsiteY0" fmla="*/ 4886 h 10000"/>
              <a:gd name="connsiteX1" fmla="*/ 10000 w 10000"/>
              <a:gd name="connsiteY1" fmla="*/ 0 h 10000"/>
              <a:gd name="connsiteX2" fmla="*/ 10000 w 10000"/>
              <a:gd name="connsiteY2" fmla="*/ 10000 h 10000"/>
              <a:gd name="connsiteX3" fmla="*/ 0 w 10000"/>
              <a:gd name="connsiteY3" fmla="*/ 10000 h 10000"/>
              <a:gd name="connsiteX4" fmla="*/ 845 w 10000"/>
              <a:gd name="connsiteY4" fmla="*/ 4886 h 10000"/>
              <a:gd name="connsiteX0" fmla="*/ 845 w 10000"/>
              <a:gd name="connsiteY0" fmla="*/ 4886 h 10000"/>
              <a:gd name="connsiteX1" fmla="*/ 10000 w 10000"/>
              <a:gd name="connsiteY1" fmla="*/ 0 h 10000"/>
              <a:gd name="connsiteX2" fmla="*/ 10000 w 10000"/>
              <a:gd name="connsiteY2" fmla="*/ 10000 h 10000"/>
              <a:gd name="connsiteX3" fmla="*/ 0 w 10000"/>
              <a:gd name="connsiteY3" fmla="*/ 10000 h 10000"/>
              <a:gd name="connsiteX4" fmla="*/ 845 w 10000"/>
              <a:gd name="connsiteY4" fmla="*/ 4886 h 10000"/>
              <a:gd name="connsiteX0" fmla="*/ 869 w 10000"/>
              <a:gd name="connsiteY0" fmla="*/ 5316 h 10000"/>
              <a:gd name="connsiteX1" fmla="*/ 10000 w 10000"/>
              <a:gd name="connsiteY1" fmla="*/ 0 h 10000"/>
              <a:gd name="connsiteX2" fmla="*/ 10000 w 10000"/>
              <a:gd name="connsiteY2" fmla="*/ 10000 h 10000"/>
              <a:gd name="connsiteX3" fmla="*/ 0 w 10000"/>
              <a:gd name="connsiteY3" fmla="*/ 10000 h 10000"/>
              <a:gd name="connsiteX4" fmla="*/ 869 w 10000"/>
              <a:gd name="connsiteY4" fmla="*/ 5316 h 10000"/>
              <a:gd name="connsiteX0" fmla="*/ 1286 w 10000"/>
              <a:gd name="connsiteY0" fmla="*/ 5623 h 10000"/>
              <a:gd name="connsiteX1" fmla="*/ 10000 w 10000"/>
              <a:gd name="connsiteY1" fmla="*/ 0 h 10000"/>
              <a:gd name="connsiteX2" fmla="*/ 10000 w 10000"/>
              <a:gd name="connsiteY2" fmla="*/ 10000 h 10000"/>
              <a:gd name="connsiteX3" fmla="*/ 0 w 10000"/>
              <a:gd name="connsiteY3" fmla="*/ 10000 h 10000"/>
              <a:gd name="connsiteX4" fmla="*/ 1286 w 10000"/>
              <a:gd name="connsiteY4" fmla="*/ 5623 h 10000"/>
              <a:gd name="connsiteX0" fmla="*/ 1286 w 10000"/>
              <a:gd name="connsiteY0" fmla="*/ 5771 h 10000"/>
              <a:gd name="connsiteX1" fmla="*/ 10000 w 10000"/>
              <a:gd name="connsiteY1" fmla="*/ 0 h 10000"/>
              <a:gd name="connsiteX2" fmla="*/ 10000 w 10000"/>
              <a:gd name="connsiteY2" fmla="*/ 10000 h 10000"/>
              <a:gd name="connsiteX3" fmla="*/ 0 w 10000"/>
              <a:gd name="connsiteY3" fmla="*/ 10000 h 10000"/>
              <a:gd name="connsiteX4" fmla="*/ 1286 w 10000"/>
              <a:gd name="connsiteY4" fmla="*/ 5771 h 10000"/>
              <a:gd name="connsiteX0" fmla="*/ 1289 w 10000"/>
              <a:gd name="connsiteY0" fmla="*/ 5878 h 10000"/>
              <a:gd name="connsiteX1" fmla="*/ 10000 w 10000"/>
              <a:gd name="connsiteY1" fmla="*/ 0 h 10000"/>
              <a:gd name="connsiteX2" fmla="*/ 10000 w 10000"/>
              <a:gd name="connsiteY2" fmla="*/ 10000 h 10000"/>
              <a:gd name="connsiteX3" fmla="*/ 0 w 10000"/>
              <a:gd name="connsiteY3" fmla="*/ 10000 h 10000"/>
              <a:gd name="connsiteX4" fmla="*/ 1289 w 10000"/>
              <a:gd name="connsiteY4" fmla="*/ 5878 h 10000"/>
              <a:gd name="connsiteX0" fmla="*/ 1289 w 10000"/>
              <a:gd name="connsiteY0" fmla="*/ 5878 h 10000"/>
              <a:gd name="connsiteX1" fmla="*/ 10000 w 10000"/>
              <a:gd name="connsiteY1" fmla="*/ 0 h 10000"/>
              <a:gd name="connsiteX2" fmla="*/ 10000 w 10000"/>
              <a:gd name="connsiteY2" fmla="*/ 10000 h 10000"/>
              <a:gd name="connsiteX3" fmla="*/ 0 w 10000"/>
              <a:gd name="connsiteY3" fmla="*/ 10000 h 10000"/>
              <a:gd name="connsiteX4" fmla="*/ 1289 w 10000"/>
              <a:gd name="connsiteY4" fmla="*/ 5878 h 10000"/>
              <a:gd name="connsiteX0" fmla="*/ 1279 w 10000"/>
              <a:gd name="connsiteY0" fmla="*/ 6254 h 10000"/>
              <a:gd name="connsiteX1" fmla="*/ 10000 w 10000"/>
              <a:gd name="connsiteY1" fmla="*/ 0 h 10000"/>
              <a:gd name="connsiteX2" fmla="*/ 10000 w 10000"/>
              <a:gd name="connsiteY2" fmla="*/ 10000 h 10000"/>
              <a:gd name="connsiteX3" fmla="*/ 0 w 10000"/>
              <a:gd name="connsiteY3" fmla="*/ 10000 h 10000"/>
              <a:gd name="connsiteX4" fmla="*/ 1279 w 10000"/>
              <a:gd name="connsiteY4" fmla="*/ 6254 h 10000"/>
              <a:gd name="connsiteX0" fmla="*/ 1279 w 10000"/>
              <a:gd name="connsiteY0" fmla="*/ 6254 h 10000"/>
              <a:gd name="connsiteX1" fmla="*/ 10000 w 10000"/>
              <a:gd name="connsiteY1" fmla="*/ 0 h 10000"/>
              <a:gd name="connsiteX2" fmla="*/ 10000 w 10000"/>
              <a:gd name="connsiteY2" fmla="*/ 10000 h 10000"/>
              <a:gd name="connsiteX3" fmla="*/ 0 w 10000"/>
              <a:gd name="connsiteY3" fmla="*/ 10000 h 10000"/>
              <a:gd name="connsiteX4" fmla="*/ 1279 w 10000"/>
              <a:gd name="connsiteY4" fmla="*/ 6254 h 10000"/>
              <a:gd name="connsiteX0" fmla="*/ 1279 w 10000"/>
              <a:gd name="connsiteY0" fmla="*/ 6509 h 10000"/>
              <a:gd name="connsiteX1" fmla="*/ 10000 w 10000"/>
              <a:gd name="connsiteY1" fmla="*/ 0 h 10000"/>
              <a:gd name="connsiteX2" fmla="*/ 10000 w 10000"/>
              <a:gd name="connsiteY2" fmla="*/ 10000 h 10000"/>
              <a:gd name="connsiteX3" fmla="*/ 0 w 10000"/>
              <a:gd name="connsiteY3" fmla="*/ 10000 h 10000"/>
              <a:gd name="connsiteX4" fmla="*/ 1279 w 10000"/>
              <a:gd name="connsiteY4" fmla="*/ 6509 h 10000"/>
              <a:gd name="connsiteX0" fmla="*/ 1279 w 10000"/>
              <a:gd name="connsiteY0" fmla="*/ 6509 h 10000"/>
              <a:gd name="connsiteX1" fmla="*/ 10000 w 10000"/>
              <a:gd name="connsiteY1" fmla="*/ 0 h 10000"/>
              <a:gd name="connsiteX2" fmla="*/ 10000 w 10000"/>
              <a:gd name="connsiteY2" fmla="*/ 10000 h 10000"/>
              <a:gd name="connsiteX3" fmla="*/ 0 w 10000"/>
              <a:gd name="connsiteY3" fmla="*/ 10000 h 10000"/>
              <a:gd name="connsiteX4" fmla="*/ 1279 w 10000"/>
              <a:gd name="connsiteY4" fmla="*/ 6509 h 10000"/>
              <a:gd name="connsiteX0" fmla="*/ 1279 w 10000"/>
              <a:gd name="connsiteY0" fmla="*/ 6509 h 10000"/>
              <a:gd name="connsiteX1" fmla="*/ 10000 w 10000"/>
              <a:gd name="connsiteY1" fmla="*/ 0 h 10000"/>
              <a:gd name="connsiteX2" fmla="*/ 10000 w 10000"/>
              <a:gd name="connsiteY2" fmla="*/ 10000 h 10000"/>
              <a:gd name="connsiteX3" fmla="*/ 0 w 10000"/>
              <a:gd name="connsiteY3" fmla="*/ 10000 h 10000"/>
              <a:gd name="connsiteX4" fmla="*/ 1279 w 10000"/>
              <a:gd name="connsiteY4" fmla="*/ 6509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1279" y="6509"/>
                </a:moveTo>
                <a:cubicBezTo>
                  <a:pt x="7457" y="9999"/>
                  <a:pt x="6948" y="1629"/>
                  <a:pt x="10000" y="0"/>
                </a:cubicBezTo>
                <a:lnTo>
                  <a:pt x="10000" y="10000"/>
                </a:lnTo>
                <a:lnTo>
                  <a:pt x="0" y="10000"/>
                </a:lnTo>
                <a:cubicBezTo>
                  <a:pt x="282" y="8295"/>
                  <a:pt x="173" y="6601"/>
                  <a:pt x="1279" y="6509"/>
                </a:cubicBezTo>
                <a:close/>
              </a:path>
            </a:pathLst>
          </a:custGeom>
          <a:gradFill>
            <a:gsLst>
              <a:gs pos="1667">
                <a:srgbClr val="00B050"/>
              </a:gs>
              <a:gs pos="19000">
                <a:srgbClr val="03D4A8"/>
              </a:gs>
              <a:gs pos="55000">
                <a:srgbClr val="21D6E0"/>
              </a:gs>
              <a:gs pos="87000">
                <a:srgbClr val="0087E6"/>
              </a:gs>
              <a:gs pos="100000">
                <a:srgbClr val="005CB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2 Subtítulo"/>
          <p:cNvSpPr txBox="1">
            <a:spLocks/>
          </p:cNvSpPr>
          <p:nvPr/>
        </p:nvSpPr>
        <p:spPr>
          <a:xfrm>
            <a:off x="3663689" y="5720477"/>
            <a:ext cx="2088232" cy="511736"/>
          </a:xfrm>
          <a:prstGeom prst="rect">
            <a:avLst/>
          </a:prstGeom>
          <a:noFill/>
        </p:spPr>
        <p:txBody>
          <a:bodyPr vert="horz" lIns="91440" tIns="45720" rIns="91440" bIns="45720" rtlCol="0" anchor="ctr" anchorCtr="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s-ES" sz="1400" dirty="0">
                <a:solidFill>
                  <a:schemeClr val="tx1"/>
                </a:solidFill>
              </a:rPr>
              <a:t>Medellín, julio 2016 </a:t>
            </a:r>
          </a:p>
        </p:txBody>
      </p:sp>
      <p:sp>
        <p:nvSpPr>
          <p:cNvPr id="10" name="2 Subtítulo">
            <a:extLst>
              <a:ext uri="{FF2B5EF4-FFF2-40B4-BE49-F238E27FC236}">
                <a16:creationId xmlns:a16="http://schemas.microsoft.com/office/drawing/2014/main" xmlns="" id="{CAB6AAF2-0C31-4433-B78B-9AA38AD3CB8D}"/>
              </a:ext>
            </a:extLst>
          </p:cNvPr>
          <p:cNvSpPr txBox="1">
            <a:spLocks/>
          </p:cNvSpPr>
          <p:nvPr/>
        </p:nvSpPr>
        <p:spPr>
          <a:xfrm>
            <a:off x="3226896" y="5068565"/>
            <a:ext cx="2961818" cy="668531"/>
          </a:xfrm>
          <a:prstGeom prst="rect">
            <a:avLst/>
          </a:prstGeom>
          <a:noFill/>
        </p:spPr>
        <p:txBody>
          <a:bodyPr vert="horz" lIns="91440" tIns="45720" rIns="91440" bIns="45720" rtlCol="0" anchor="ctr" anchorCtr="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s-ES" sz="1100" dirty="0">
                <a:solidFill>
                  <a:schemeClr val="tx1"/>
                </a:solidFill>
              </a:rPr>
              <a:t>Carlos Mario Uribe García</a:t>
            </a:r>
          </a:p>
          <a:p>
            <a:r>
              <a:rPr lang="es-ES" sz="1100" dirty="0">
                <a:solidFill>
                  <a:schemeClr val="tx1"/>
                </a:solidFill>
              </a:rPr>
              <a:t>Ing. Agrónomo </a:t>
            </a:r>
          </a:p>
          <a:p>
            <a:r>
              <a:rPr lang="es-ES" sz="1100" dirty="0">
                <a:solidFill>
                  <a:schemeClr val="tx1"/>
                </a:solidFill>
              </a:rPr>
              <a:t>Esp. Cuencas Hidrográficas, Esp. </a:t>
            </a:r>
            <a:r>
              <a:rPr lang="es-ES" sz="1100" dirty="0" err="1">
                <a:solidFill>
                  <a:schemeClr val="tx1"/>
                </a:solidFill>
              </a:rPr>
              <a:t>Educ</a:t>
            </a:r>
            <a:r>
              <a:rPr lang="es-ES" sz="1100" dirty="0">
                <a:solidFill>
                  <a:schemeClr val="tx1"/>
                </a:solidFill>
              </a:rPr>
              <a:t>. Ambiental</a:t>
            </a:r>
          </a:p>
        </p:txBody>
      </p:sp>
    </p:spTree>
    <p:extLst>
      <p:ext uri="{BB962C8B-B14F-4D97-AF65-F5344CB8AC3E}">
        <p14:creationId xmlns:p14="http://schemas.microsoft.com/office/powerpoint/2010/main" val="28186999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Subtítulo"/>
          <p:cNvSpPr>
            <a:spLocks noGrp="1"/>
          </p:cNvSpPr>
          <p:nvPr>
            <p:ph type="subTitle" idx="1"/>
          </p:nvPr>
        </p:nvSpPr>
        <p:spPr>
          <a:xfrm>
            <a:off x="145198" y="656176"/>
            <a:ext cx="8603266" cy="432048"/>
          </a:xfrm>
        </p:spPr>
        <p:txBody>
          <a:bodyPr>
            <a:normAutofit fontScale="92500"/>
          </a:bodyPr>
          <a:lstStyle/>
          <a:p>
            <a:r>
              <a:rPr lang="es-CO" sz="2400" b="1" dirty="0">
                <a:solidFill>
                  <a:schemeClr val="accent4">
                    <a:lumMod val="75000"/>
                  </a:schemeClr>
                </a:solidFill>
              </a:rPr>
              <a:t>Estado de los sitios muestreados en la vertiente hacia la alta Doña María </a:t>
            </a: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0" y="5306552"/>
            <a:ext cx="9144000" cy="158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descr="C:\Users\CM\Desktop\CONTRATO CON MAS BOSQUES - AULA\INICIO PROCESO\MUESTREOS aguas MESAP 2014\Anexo 2. Fotos y videos muestreos aguas\9 de diciembre\10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4329" y="4005064"/>
            <a:ext cx="3641608" cy="2730434"/>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CM\Desktop\CONTRATO CON MAS BOSQUES - AULA\INICIO PROCESO\MUESTREOS aguas MESAP 2014\Anexo 2. Fotos y videos muestreos aguas\9 de diciembre\10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04" y="1067436"/>
            <a:ext cx="3533794" cy="264959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CM\Desktop\CONTRATO CON MAS BOSQUES - AULA\INICIO PROCESO\MUESTREOS aguas MESAP 2014\Anexo 2. Fotos y videos muestreos aguas\9 de diciembre\10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1099" y="4005064"/>
            <a:ext cx="3560727" cy="2669789"/>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C:\Users\CM\Desktop\CONTRATO CON MAS BOSQUES - AULA\INICIO PROCESO\MUESTREOS aguas MESAP 2014\Anexo 2. Fotos y videos muestreos aguas\9 de diciembre\118.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04328" y="1067436"/>
            <a:ext cx="3533794" cy="2649596"/>
          </a:xfrm>
          <a:prstGeom prst="rect">
            <a:avLst/>
          </a:prstGeom>
          <a:noFill/>
          <a:extLst>
            <a:ext uri="{909E8E84-426E-40DD-AFC4-6F175D3DCCD1}">
              <a14:hiddenFill xmlns:a14="http://schemas.microsoft.com/office/drawing/2010/main">
                <a:solidFill>
                  <a:srgbClr val="FFFFFF"/>
                </a:solidFill>
              </a14:hiddenFill>
            </a:ext>
          </a:extLst>
        </p:spPr>
      </p:pic>
      <p:sp>
        <p:nvSpPr>
          <p:cNvPr id="2" name="1 Trapecio">
            <a:hlinkClick r:id="rId7" action="ppaction://hlinkfile"/>
          </p:cNvPr>
          <p:cNvSpPr/>
          <p:nvPr/>
        </p:nvSpPr>
        <p:spPr>
          <a:xfrm>
            <a:off x="4238275" y="2176210"/>
            <a:ext cx="576064" cy="432048"/>
          </a:xfrm>
          <a:prstGeom prst="trapezoid">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s-CO" dirty="0">
                <a:solidFill>
                  <a:schemeClr val="tx1"/>
                </a:solidFill>
              </a:rPr>
              <a:t>106</a:t>
            </a:r>
          </a:p>
        </p:txBody>
      </p:sp>
      <p:sp>
        <p:nvSpPr>
          <p:cNvPr id="15" name="14 Trapecio">
            <a:hlinkClick r:id="rId8" action="ppaction://hlinkfile"/>
          </p:cNvPr>
          <p:cNvSpPr/>
          <p:nvPr/>
        </p:nvSpPr>
        <p:spPr>
          <a:xfrm>
            <a:off x="4285658" y="3501008"/>
            <a:ext cx="576064" cy="432048"/>
          </a:xfrm>
          <a:prstGeom prst="trapezoid">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s-CO" dirty="0">
                <a:solidFill>
                  <a:schemeClr val="tx1"/>
                </a:solidFill>
              </a:rPr>
              <a:t>109</a:t>
            </a:r>
          </a:p>
        </p:txBody>
      </p:sp>
      <p:sp>
        <p:nvSpPr>
          <p:cNvPr id="11" name="1 Título"/>
          <p:cNvSpPr txBox="1">
            <a:spLocks/>
          </p:cNvSpPr>
          <p:nvPr/>
        </p:nvSpPr>
        <p:spPr>
          <a:xfrm>
            <a:off x="1690" y="5673"/>
            <a:ext cx="9142310" cy="866527"/>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000" b="1" dirty="0">
                <a:solidFill>
                  <a:schemeClr val="bg2">
                    <a:lumMod val="25000"/>
                  </a:schemeClr>
                </a:solidFill>
                <a:effectLst>
                  <a:outerShdw blurRad="38100" dist="38100" dir="2700000" algn="tl">
                    <a:srgbClr val="000000">
                      <a:alpha val="43137"/>
                    </a:srgbClr>
                  </a:outerShdw>
                </a:effectLst>
              </a:rPr>
              <a:t>MUESTREO SOBRE LA CALIDAD DE AGUAS LAS ZONAS DE INFLUENCIA DEL GUACAL Y OTROS IMPACTOS</a:t>
            </a:r>
            <a:endParaRPr lang="es-ES" sz="2000" dirty="0"/>
          </a:p>
        </p:txBody>
      </p:sp>
    </p:spTree>
    <p:extLst>
      <p:ext uri="{BB962C8B-B14F-4D97-AF65-F5344CB8AC3E}">
        <p14:creationId xmlns:p14="http://schemas.microsoft.com/office/powerpoint/2010/main" val="42799525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0" y="5306552"/>
            <a:ext cx="9144000" cy="158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descr="C:\Users\CM\Desktop\CONTRATO CON MAS BOSQUES - AULA\INICIO PROCESO\MUESTREOS aguas MESAP 2014\Anexo 2. Fotos y videos muestreos aguas\9 de diciembre\11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5197" y="1196752"/>
            <a:ext cx="2483575" cy="3312368"/>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C:\Users\CM\Desktop\CONTRATO CON MAS BOSQUES - AULA\INICIO PROCESO\MUESTREOS aguas MESAP 2014\Anexo 2. Fotos y videos muestreos aguas\9 de diciembre\11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30784" y="1088224"/>
            <a:ext cx="3410031" cy="2556800"/>
          </a:xfrm>
          <a:prstGeom prst="rect">
            <a:avLst/>
          </a:prstGeom>
          <a:noFill/>
          <a:extLst>
            <a:ext uri="{909E8E84-426E-40DD-AFC4-6F175D3DCCD1}">
              <a14:hiddenFill xmlns:a14="http://schemas.microsoft.com/office/drawing/2010/main">
                <a:solidFill>
                  <a:srgbClr val="FFFFFF"/>
                </a:solidFill>
              </a14:hiddenFill>
            </a:ext>
          </a:extLst>
        </p:spPr>
      </p:pic>
      <p:sp>
        <p:nvSpPr>
          <p:cNvPr id="15" name="3 Subtítulo"/>
          <p:cNvSpPr txBox="1">
            <a:spLocks/>
          </p:cNvSpPr>
          <p:nvPr/>
        </p:nvSpPr>
        <p:spPr>
          <a:xfrm>
            <a:off x="145198" y="656176"/>
            <a:ext cx="8603266" cy="432048"/>
          </a:xfrm>
          <a:prstGeom prst="rect">
            <a:avLst/>
          </a:prstGeom>
        </p:spPr>
        <p:txBody>
          <a:bodyPr vert="horz" lIns="91440" tIns="45720" rIns="91440" bIns="45720" rtlCol="0">
            <a:normAutofit fontScale="925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s-CO" sz="2400" b="1" dirty="0">
                <a:solidFill>
                  <a:schemeClr val="accent4">
                    <a:lumMod val="75000"/>
                  </a:schemeClr>
                </a:solidFill>
              </a:rPr>
              <a:t>Estado de los sitios muestreados en la vertiente hacia la alta Doña María </a:t>
            </a:r>
          </a:p>
        </p:txBody>
      </p:sp>
      <p:pic>
        <p:nvPicPr>
          <p:cNvPr id="3077" name="Picture 5" descr="C:\Users\CM\Desktop\CONTRATO CON MAS BOSQUES - AULA\INICIO PROCESO\MUESTREOS aguas MESAP 2014\Anexo 2. Fotos y videos muestreos aguas\9 de diciembre\12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49891" y="3429000"/>
            <a:ext cx="3745475" cy="2808312"/>
          </a:xfrm>
          <a:prstGeom prst="rect">
            <a:avLst/>
          </a:prstGeom>
          <a:noFill/>
          <a:extLst>
            <a:ext uri="{909E8E84-426E-40DD-AFC4-6F175D3DCCD1}">
              <a14:hiddenFill xmlns:a14="http://schemas.microsoft.com/office/drawing/2010/main">
                <a:solidFill>
                  <a:srgbClr val="FFFFFF"/>
                </a:solidFill>
              </a14:hiddenFill>
            </a:ext>
          </a:extLst>
        </p:spPr>
      </p:pic>
      <p:sp>
        <p:nvSpPr>
          <p:cNvPr id="17" name="16 Trapecio">
            <a:hlinkClick r:id="rId6" action="ppaction://hlinkfile"/>
          </p:cNvPr>
          <p:cNvSpPr/>
          <p:nvPr/>
        </p:nvSpPr>
        <p:spPr>
          <a:xfrm>
            <a:off x="7380312" y="4874504"/>
            <a:ext cx="576064" cy="432048"/>
          </a:xfrm>
          <a:prstGeom prst="trapezoid">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s-CO" dirty="0">
                <a:solidFill>
                  <a:schemeClr val="tx1"/>
                </a:solidFill>
              </a:rPr>
              <a:t>110</a:t>
            </a:r>
          </a:p>
        </p:txBody>
      </p:sp>
      <p:sp>
        <p:nvSpPr>
          <p:cNvPr id="18" name="17 Trapecio">
            <a:hlinkClick r:id="rId7" action="ppaction://hlinkfile"/>
          </p:cNvPr>
          <p:cNvSpPr/>
          <p:nvPr/>
        </p:nvSpPr>
        <p:spPr>
          <a:xfrm>
            <a:off x="3131840" y="1556792"/>
            <a:ext cx="576064" cy="432048"/>
          </a:xfrm>
          <a:prstGeom prst="trapezoid">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s-CO" dirty="0">
                <a:solidFill>
                  <a:schemeClr val="tx1"/>
                </a:solidFill>
              </a:rPr>
              <a:t>116</a:t>
            </a:r>
          </a:p>
        </p:txBody>
      </p:sp>
      <p:sp>
        <p:nvSpPr>
          <p:cNvPr id="19" name="18 Trapecio">
            <a:hlinkClick r:id="rId8" action="ppaction://hlinkfile"/>
          </p:cNvPr>
          <p:cNvSpPr/>
          <p:nvPr/>
        </p:nvSpPr>
        <p:spPr>
          <a:xfrm>
            <a:off x="4260748" y="2216563"/>
            <a:ext cx="576064" cy="432048"/>
          </a:xfrm>
          <a:prstGeom prst="trapezoid">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s-CO" dirty="0">
                <a:solidFill>
                  <a:schemeClr val="tx1"/>
                </a:solidFill>
              </a:rPr>
              <a:t>120</a:t>
            </a:r>
          </a:p>
        </p:txBody>
      </p:sp>
      <p:sp>
        <p:nvSpPr>
          <p:cNvPr id="11" name="1 Título"/>
          <p:cNvSpPr txBox="1">
            <a:spLocks/>
          </p:cNvSpPr>
          <p:nvPr/>
        </p:nvSpPr>
        <p:spPr>
          <a:xfrm>
            <a:off x="1690" y="5673"/>
            <a:ext cx="9142310" cy="866527"/>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000" b="1" dirty="0">
                <a:solidFill>
                  <a:schemeClr val="bg2">
                    <a:lumMod val="25000"/>
                  </a:schemeClr>
                </a:solidFill>
                <a:effectLst>
                  <a:outerShdw blurRad="38100" dist="38100" dir="2700000" algn="tl">
                    <a:srgbClr val="000000">
                      <a:alpha val="43137"/>
                    </a:srgbClr>
                  </a:outerShdw>
                </a:effectLst>
              </a:rPr>
              <a:t>MUESTREO SOBRE LA CALIDAD DE AGUAS LAS ZONAS DE INFLUENCIA DEL GUACAL Y OTROS IMPACTOS</a:t>
            </a:r>
            <a:endParaRPr lang="es-ES" sz="2000" dirty="0"/>
          </a:p>
        </p:txBody>
      </p:sp>
    </p:spTree>
    <p:extLst>
      <p:ext uri="{BB962C8B-B14F-4D97-AF65-F5344CB8AC3E}">
        <p14:creationId xmlns:p14="http://schemas.microsoft.com/office/powerpoint/2010/main" val="31504682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0" y="5306552"/>
            <a:ext cx="9144000" cy="158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descr="C:\Users\CM\Desktop\CONTRATO CON MAS BOSQUES - AULA\INICIO PROCESO\MUESTREOS aguas MESAP 2014\Anexo 2. Fotos y videos muestreos aguas\11 de diciembre\02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026" y="1516148"/>
            <a:ext cx="2160000" cy="1620000"/>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C:\Users\CM\Desktop\CONTRATO CON MAS BOSQUES - AULA\INICIO PROCESO\MUESTREOS aguas MESAP 2014\Anexo 2. Fotos y videos muestreos aguas\11 de diciembre\06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83429" y="1516148"/>
            <a:ext cx="2160000" cy="1620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76256" y="3393176"/>
            <a:ext cx="2156040" cy="16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0026" y="3393176"/>
            <a:ext cx="2159194" cy="16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3 Subtítulo"/>
          <p:cNvSpPr txBox="1">
            <a:spLocks/>
          </p:cNvSpPr>
          <p:nvPr/>
        </p:nvSpPr>
        <p:spPr>
          <a:xfrm>
            <a:off x="145198" y="692696"/>
            <a:ext cx="8603266" cy="648072"/>
          </a:xfrm>
          <a:prstGeom prst="rect">
            <a:avLst/>
          </a:prstGeom>
        </p:spPr>
        <p:txBody>
          <a:bodyPr vert="horz" lIns="91440" tIns="45720" rIns="91440" bIns="45720" rtlCol="0">
            <a:normAutofit fontScale="92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s-CO" sz="2400" b="1" dirty="0">
                <a:solidFill>
                  <a:schemeClr val="accent4">
                    <a:lumMod val="75000"/>
                  </a:schemeClr>
                </a:solidFill>
              </a:rPr>
              <a:t>Estado de los sitios muestreados en la vertiente hacia La Morros, antes de las descargas del Guacal</a:t>
            </a:r>
          </a:p>
        </p:txBody>
      </p:sp>
      <p:pic>
        <p:nvPicPr>
          <p:cNvPr id="1028" name="Picture 4" descr="C:\Users\CM\Pictures\2014-12-11 (Monit. MESAP-AULA)\027.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92336" y="1516148"/>
            <a:ext cx="2160000" cy="16200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CM\Pictures\2014-12-11 (Monit. MESAP-AULA)\017.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411760" y="3393176"/>
            <a:ext cx="2160000" cy="162000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CM\Pictures\2014-12-16 (MONIT. MESAP-AULA)\098.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644008" y="1516148"/>
            <a:ext cx="2160000" cy="1620000"/>
          </a:xfrm>
          <a:prstGeom prst="rect">
            <a:avLst/>
          </a:prstGeom>
          <a:noFill/>
          <a:extLst>
            <a:ext uri="{909E8E84-426E-40DD-AFC4-6F175D3DCCD1}">
              <a14:hiddenFill xmlns:a14="http://schemas.microsoft.com/office/drawing/2010/main">
                <a:solidFill>
                  <a:srgbClr val="FFFFFF"/>
                </a:solidFill>
              </a14:hiddenFill>
            </a:ext>
          </a:extLst>
        </p:spPr>
      </p:pic>
      <p:sp>
        <p:nvSpPr>
          <p:cNvPr id="24" name="23 Trapecio">
            <a:hlinkClick r:id="rId10" action="ppaction://hlinkfile"/>
          </p:cNvPr>
          <p:cNvSpPr/>
          <p:nvPr/>
        </p:nvSpPr>
        <p:spPr>
          <a:xfrm>
            <a:off x="4314869" y="4906928"/>
            <a:ext cx="576064" cy="432048"/>
          </a:xfrm>
          <a:prstGeom prst="trapezoid">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s-CO" dirty="0">
                <a:solidFill>
                  <a:schemeClr val="tx1"/>
                </a:solidFill>
              </a:rPr>
              <a:t>51</a:t>
            </a:r>
          </a:p>
        </p:txBody>
      </p:sp>
      <p:grpSp>
        <p:nvGrpSpPr>
          <p:cNvPr id="3" name="2 Grupo"/>
          <p:cNvGrpSpPr/>
          <p:nvPr/>
        </p:nvGrpSpPr>
        <p:grpSpPr>
          <a:xfrm>
            <a:off x="4644008" y="3393176"/>
            <a:ext cx="2160000" cy="1621764"/>
            <a:chOff x="4644008" y="3393176"/>
            <a:chExt cx="2160000" cy="1621764"/>
          </a:xfrm>
        </p:grpSpPr>
        <p:pic>
          <p:nvPicPr>
            <p:cNvPr id="1030" name="Picture 6" descr="C:\Users\CM\Pictures\2014-12-11 (Monit. MESAP-AULA)\041.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644008" y="3393176"/>
              <a:ext cx="2160000" cy="1620000"/>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5036345" y="4798916"/>
              <a:ext cx="1375325"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s-CO" sz="1000" dirty="0" err="1">
                  <a:solidFill>
                    <a:schemeClr val="tx1"/>
                  </a:solidFill>
                </a:rPr>
                <a:t>Calamoceratidae</a:t>
              </a:r>
              <a:endParaRPr lang="es-CO" sz="1000" dirty="0">
                <a:solidFill>
                  <a:schemeClr val="tx1"/>
                </a:solidFill>
              </a:endParaRPr>
            </a:p>
          </p:txBody>
        </p:sp>
      </p:grpSp>
      <p:sp>
        <p:nvSpPr>
          <p:cNvPr id="16" name="1 Título"/>
          <p:cNvSpPr txBox="1">
            <a:spLocks/>
          </p:cNvSpPr>
          <p:nvPr/>
        </p:nvSpPr>
        <p:spPr>
          <a:xfrm>
            <a:off x="1690" y="5673"/>
            <a:ext cx="9142310" cy="866527"/>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000" b="1" dirty="0">
                <a:solidFill>
                  <a:schemeClr val="bg2">
                    <a:lumMod val="25000"/>
                  </a:schemeClr>
                </a:solidFill>
                <a:effectLst>
                  <a:outerShdw blurRad="38100" dist="38100" dir="2700000" algn="tl">
                    <a:srgbClr val="000000">
                      <a:alpha val="43137"/>
                    </a:srgbClr>
                  </a:outerShdw>
                </a:effectLst>
              </a:rPr>
              <a:t>MUESTREO SOBRE LA CALIDAD DE AGUAS LAS ZONAS DE INFLUENCIA DEL GUACAL Y OTROS IMPACTOS</a:t>
            </a:r>
            <a:endParaRPr lang="es-ES" sz="2000" dirty="0"/>
          </a:p>
        </p:txBody>
      </p:sp>
    </p:spTree>
    <p:extLst>
      <p:ext uri="{BB962C8B-B14F-4D97-AF65-F5344CB8AC3E}">
        <p14:creationId xmlns:p14="http://schemas.microsoft.com/office/powerpoint/2010/main" val="36257803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0" y="5306552"/>
            <a:ext cx="9144000" cy="158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descr="C:\Users\CM\Desktop\CONTRATO CON MAS BOSQUES - AULA\INICIO PROCESO\MUESTREOS aguas MESAP 2014\Anexo 2. Fotos y videos muestreos aguas\16 de diciembre\08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6001" y="3140784"/>
            <a:ext cx="2207999" cy="1656000"/>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C:\Users\CM\Desktop\CONTRATO CON MAS BOSQUES - AULA\INICIO PROCESO\MUESTREOS aguas MESAP 2014\Anexo 2. Fotos y videos muestreos aguas\16 de diciembre\06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186" y="3140784"/>
            <a:ext cx="2207999" cy="1656000"/>
          </a:xfrm>
          <a:prstGeom prst="rect">
            <a:avLst/>
          </a:prstGeom>
          <a:noFill/>
          <a:extLst>
            <a:ext uri="{909E8E84-426E-40DD-AFC4-6F175D3DCCD1}">
              <a14:hiddenFill xmlns:a14="http://schemas.microsoft.com/office/drawing/2010/main">
                <a:solidFill>
                  <a:srgbClr val="FFFFFF"/>
                </a:solidFill>
              </a14:hiddenFill>
            </a:ext>
          </a:extLst>
        </p:spPr>
      </p:pic>
      <p:pic>
        <p:nvPicPr>
          <p:cNvPr id="4105" name="Picture 9" descr="C:\Users\CM\Desktop\CONTRATO CON MAS BOSQUES - AULA\INICIO PROCESO\MUESTREOS aguas MESAP 2014\Anexo 2. Fotos y videos muestreos aguas\16 de diciembre\067.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11760" y="3140784"/>
            <a:ext cx="4320478" cy="3240360"/>
          </a:xfrm>
          <a:prstGeom prst="rect">
            <a:avLst/>
          </a:prstGeom>
          <a:noFill/>
          <a:extLst>
            <a:ext uri="{909E8E84-426E-40DD-AFC4-6F175D3DCCD1}">
              <a14:hiddenFill xmlns:a14="http://schemas.microsoft.com/office/drawing/2010/main">
                <a:solidFill>
                  <a:srgbClr val="FFFFFF"/>
                </a:solidFill>
              </a14:hiddenFill>
            </a:ext>
          </a:extLst>
        </p:spPr>
      </p:pic>
      <p:sp>
        <p:nvSpPr>
          <p:cNvPr id="19" name="3 Subtítulo"/>
          <p:cNvSpPr txBox="1">
            <a:spLocks/>
          </p:cNvSpPr>
          <p:nvPr/>
        </p:nvSpPr>
        <p:spPr>
          <a:xfrm>
            <a:off x="145198" y="692696"/>
            <a:ext cx="8603266" cy="648072"/>
          </a:xfrm>
          <a:prstGeom prst="rect">
            <a:avLst/>
          </a:prstGeom>
        </p:spPr>
        <p:txBody>
          <a:bodyPr vert="horz" lIns="91440" tIns="45720" rIns="91440" bIns="45720" rtlCol="0">
            <a:normAutofit fontScale="92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s-CO" sz="2400" b="1" dirty="0">
                <a:solidFill>
                  <a:schemeClr val="accent4">
                    <a:lumMod val="75000"/>
                  </a:schemeClr>
                </a:solidFill>
              </a:rPr>
              <a:t>Estado de los sitios muestreados en la vertiente hacia La Morros, en el sitio y después de las descargas del Guacal</a:t>
            </a:r>
          </a:p>
        </p:txBody>
      </p:sp>
      <p:pic>
        <p:nvPicPr>
          <p:cNvPr id="20" name="Picture 2" descr="C:\Users\CM\Desktop\CONTRATO CON MAS BOSQUES - AULA\INICIO PROCESO\MUESTREOS aguas MESAP 2014\Anexo 2. Fotos y videos muestreos aguas\11 de diciembre\069.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37690" y="1340768"/>
            <a:ext cx="2208000" cy="16560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descr="C:\Users\CM\Desktop\CONTRATO CON MAS BOSQUES - AULA\INICIO PROCESO\MUESTREOS aguas MESAP 2014\Anexo 2. Fotos y videos muestreos aguas\11 de diciembre\068.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45698" y="1340768"/>
            <a:ext cx="2208000" cy="16560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0" descr="C:\Users\CM\Desktop\CONTRATO CON MAS BOSQUES - AULA\INICIO PROCESO\MUESTREOS aguas MESAP 2014\Anexo 2. Fotos y videos muestreos aguas\16 de diciembre\069.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341442" y="1340768"/>
            <a:ext cx="2208000" cy="16560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C:\Users\CM\Pictures\2014-12-16 (MONIT. MESAP-AULA)\045.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7186" y="1340768"/>
            <a:ext cx="2208000" cy="1656000"/>
          </a:xfrm>
          <a:prstGeom prst="rect">
            <a:avLst/>
          </a:prstGeom>
          <a:noFill/>
          <a:extLst>
            <a:ext uri="{909E8E84-426E-40DD-AFC4-6F175D3DCCD1}">
              <a14:hiddenFill xmlns:a14="http://schemas.microsoft.com/office/drawing/2010/main">
                <a:solidFill>
                  <a:srgbClr val="FFFFFF"/>
                </a:solidFill>
              </a14:hiddenFill>
            </a:ext>
          </a:extLst>
        </p:spPr>
      </p:pic>
      <p:sp>
        <p:nvSpPr>
          <p:cNvPr id="24" name="23 Trapecio">
            <a:hlinkClick r:id="rId10" action="ppaction://hlinkfile"/>
          </p:cNvPr>
          <p:cNvSpPr/>
          <p:nvPr/>
        </p:nvSpPr>
        <p:spPr>
          <a:xfrm>
            <a:off x="6804248" y="4869160"/>
            <a:ext cx="576064" cy="432048"/>
          </a:xfrm>
          <a:prstGeom prst="trapezoid">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s-CO" dirty="0">
                <a:solidFill>
                  <a:schemeClr val="tx1"/>
                </a:solidFill>
              </a:rPr>
              <a:t>64</a:t>
            </a:r>
          </a:p>
        </p:txBody>
      </p:sp>
      <p:sp>
        <p:nvSpPr>
          <p:cNvPr id="25" name="24 Trapecio">
            <a:hlinkClick r:id="rId11" action="ppaction://hlinkfile"/>
          </p:cNvPr>
          <p:cNvSpPr/>
          <p:nvPr/>
        </p:nvSpPr>
        <p:spPr>
          <a:xfrm>
            <a:off x="7596336" y="4869160"/>
            <a:ext cx="576064" cy="432048"/>
          </a:xfrm>
          <a:prstGeom prst="trapezoid">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s-CO" dirty="0">
                <a:solidFill>
                  <a:schemeClr val="tx1"/>
                </a:solidFill>
              </a:rPr>
              <a:t>70</a:t>
            </a:r>
          </a:p>
        </p:txBody>
      </p:sp>
      <p:sp>
        <p:nvSpPr>
          <p:cNvPr id="14" name="1 Título"/>
          <p:cNvSpPr txBox="1">
            <a:spLocks/>
          </p:cNvSpPr>
          <p:nvPr/>
        </p:nvSpPr>
        <p:spPr>
          <a:xfrm>
            <a:off x="1690" y="5673"/>
            <a:ext cx="9142310" cy="866527"/>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000" b="1" dirty="0">
                <a:solidFill>
                  <a:schemeClr val="bg2">
                    <a:lumMod val="25000"/>
                  </a:schemeClr>
                </a:solidFill>
                <a:effectLst>
                  <a:outerShdw blurRad="38100" dist="38100" dir="2700000" algn="tl">
                    <a:srgbClr val="000000">
                      <a:alpha val="43137"/>
                    </a:srgbClr>
                  </a:outerShdw>
                </a:effectLst>
              </a:rPr>
              <a:t>MUESTREO SOBRE LA CALIDAD DE AGUAS LAS ZONAS DE INFLUENCIA DEL GUACAL Y OTROS IMPACTOS</a:t>
            </a:r>
            <a:endParaRPr lang="es-ES" sz="2000" dirty="0"/>
          </a:p>
        </p:txBody>
      </p:sp>
    </p:spTree>
    <p:extLst>
      <p:ext uri="{BB962C8B-B14F-4D97-AF65-F5344CB8AC3E}">
        <p14:creationId xmlns:p14="http://schemas.microsoft.com/office/powerpoint/2010/main" val="23039607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USUARIO\Documents\PR 2016\FORO GUACAL 2016\docs base\fotos mapas\vista Romeral6.jpg"/>
          <p:cNvPicPr>
            <a:picLocks noChangeAspect="1" noChangeArrowheads="1"/>
          </p:cNvPicPr>
          <p:nvPr/>
        </p:nvPicPr>
        <p:blipFill>
          <a:blip r:embed="rId2">
            <a:extLst>
              <a:ext uri="{28A0092B-C50C-407E-A947-70E740481C1C}">
                <a14:useLocalDpi xmlns:a14="http://schemas.microsoft.com/office/drawing/2010/main" val="0"/>
              </a:ext>
            </a:extLst>
          </a:blip>
          <a:srcRect t="6969" b="2644"/>
          <a:stretch>
            <a:fillRect/>
          </a:stretch>
        </p:blipFill>
        <p:spPr bwMode="auto">
          <a:xfrm>
            <a:off x="0" y="-26988"/>
            <a:ext cx="914400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ctrTitle"/>
          </p:nvPr>
        </p:nvSpPr>
        <p:spPr>
          <a:xfrm>
            <a:off x="1187624" y="5661248"/>
            <a:ext cx="7772400" cy="1080120"/>
          </a:xfrm>
        </p:spPr>
        <p:txBody>
          <a:bodyPr rtlCol="0">
            <a:normAutofit/>
          </a:bodyPr>
          <a:lstStyle/>
          <a:p>
            <a:pPr fontAlgn="auto">
              <a:spcAft>
                <a:spcPts val="0"/>
              </a:spcAft>
              <a:defRPr/>
            </a:pPr>
            <a:r>
              <a:rPr lang="es-CO" sz="2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Ubicación del alto de la humareda o de la Guaca en el marco del ecosistema estratégico del Romeral</a:t>
            </a:r>
          </a:p>
        </p:txBody>
      </p:sp>
      <p:sp>
        <p:nvSpPr>
          <p:cNvPr id="11" name="1 Título"/>
          <p:cNvSpPr txBox="1">
            <a:spLocks/>
          </p:cNvSpPr>
          <p:nvPr/>
        </p:nvSpPr>
        <p:spPr>
          <a:xfrm>
            <a:off x="1690" y="5673"/>
            <a:ext cx="9142310" cy="866527"/>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000" b="1" dirty="0">
                <a:solidFill>
                  <a:schemeClr val="bg2"/>
                </a:solidFill>
                <a:effectLst>
                  <a:outerShdw blurRad="38100" dist="38100" dir="2700000" algn="tl">
                    <a:srgbClr val="000000">
                      <a:alpha val="43137"/>
                    </a:srgbClr>
                  </a:outerShdw>
                </a:effectLst>
              </a:rPr>
              <a:t>MUESTREO SOBRE LA CALIDAD DE AGUAS LAS ZONAS DE INFLUENCIA DEL GUACAL Y OTROS IMPACTOS</a:t>
            </a:r>
            <a:endParaRPr lang="es-ES" sz="2000" dirty="0">
              <a:solidFill>
                <a:schemeClr val="bg2"/>
              </a:solidFill>
            </a:endParaRPr>
          </a:p>
        </p:txBody>
      </p:sp>
    </p:spTree>
    <p:extLst>
      <p:ext uri="{BB962C8B-B14F-4D97-AF65-F5344CB8AC3E}">
        <p14:creationId xmlns:p14="http://schemas.microsoft.com/office/powerpoint/2010/main" val="13690666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87638"/>
            <a:ext cx="3708400" cy="268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3" name="Picture 7" descr="C:\Users\user\PRO ROMERAL\RESERVA ROMERAL\PRESENTACIÓN RESERVA SENA\FOTOS\potrerito parte alta 05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3263" y="2708275"/>
            <a:ext cx="3360737"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1 Título"/>
          <p:cNvSpPr>
            <a:spLocks noGrp="1"/>
          </p:cNvSpPr>
          <p:nvPr>
            <p:ph type="title"/>
          </p:nvPr>
        </p:nvSpPr>
        <p:spPr>
          <a:xfrm>
            <a:off x="107950" y="130175"/>
            <a:ext cx="8896350" cy="2578100"/>
          </a:xfrm>
        </p:spPr>
        <p:txBody>
          <a:bodyPr rtlCol="0">
            <a:normAutofit fontScale="90000"/>
          </a:bodyPr>
          <a:lstStyle/>
          <a:p>
            <a:pPr fontAlgn="auto">
              <a:spcAft>
                <a:spcPts val="0"/>
              </a:spcAft>
              <a:defRPr/>
            </a:pPr>
            <a:r>
              <a:rPr lang="es-CO" sz="2000" dirty="0">
                <a:solidFill>
                  <a:schemeClr val="accent3">
                    <a:lumMod val="50000"/>
                  </a:schemeClr>
                </a:solidFill>
                <a:latin typeface="Arial Rounded MT Bold" panose="020F0704030504030204" pitchFamily="34" charset="0"/>
              </a:rPr>
              <a:t>Bosque de niebla</a:t>
            </a:r>
            <a:r>
              <a:rPr lang="es-CO" sz="2000" dirty="0">
                <a:latin typeface="Arial Rounded MT Bold" panose="020F0704030504030204" pitchFamily="34" charset="0"/>
              </a:rPr>
              <a:t/>
            </a:r>
            <a:br>
              <a:rPr lang="es-CO" sz="2000" dirty="0">
                <a:latin typeface="Arial Rounded MT Bold" panose="020F0704030504030204" pitchFamily="34" charset="0"/>
              </a:rPr>
            </a:br>
            <a:r>
              <a:rPr lang="es-CO" sz="1800" dirty="0"/>
              <a:t>El bosque de niebla o nublado es un ecosistema boscoso, generalmente de montaña, que debe su nombre a la altísima humedad relativa predominante en ese ambiente. Presenta un aspecto de neblina casi permanente, por la conjunción de varios factores: altas tasas de evapotranspiración de la vegetación, elevada condensación del vapor de agua que satura la atmósfera, casi siempre por baja temperatura y regímenes de vientos no muy fuertes. Estos ecosistemas son el hábitat por excelencia de bromelias, orquídeas y en general de epífitas.  “Cada árbol es un jardín botánico con decenas de especies asociadas, todas dedicadas a la labor de cosechar las diminutas gotas de agua que forman la neblina” (</a:t>
            </a:r>
            <a:r>
              <a:rPr lang="es-CO" sz="1800" dirty="0" err="1"/>
              <a:t>PNN</a:t>
            </a:r>
            <a:r>
              <a:rPr lang="es-CO" sz="1800" dirty="0"/>
              <a:t>). </a:t>
            </a:r>
            <a:r>
              <a:rPr lang="es-CO" sz="1800" b="1" dirty="0"/>
              <a:t> </a:t>
            </a:r>
            <a:r>
              <a:rPr lang="es-CO" sz="1800" dirty="0"/>
              <a:t>Luego esta agua escurre por hojas, ramas y troncos contribuyendo a formar los caudales iniciales de ríos y quebrada, o da origen a nuevos manantiales y ayudan a recargar los acuíferos.</a:t>
            </a:r>
            <a:endParaRPr lang="es-CO" sz="2000" dirty="0">
              <a:latin typeface="Arial Rounded MT Bold" panose="020F0704030504030204" pitchFamily="34" charset="0"/>
            </a:endParaRPr>
          </a:p>
        </p:txBody>
      </p:sp>
      <p:pic>
        <p:nvPicPr>
          <p:cNvPr id="25607" name="Picture 6" descr="C:\Users\user\PRO ROMERAL\RESERVA ROMERAL\PRESENTACIÓN RESERVA SENA\FOTOS\potrerito parte alta 048.jpg"/>
          <p:cNvPicPr>
            <a:picLocks noChangeAspect="1" noChangeArrowheads="1"/>
          </p:cNvPicPr>
          <p:nvPr/>
        </p:nvPicPr>
        <p:blipFill>
          <a:blip r:embed="rId4">
            <a:extLst>
              <a:ext uri="{28A0092B-C50C-407E-A947-70E740481C1C}">
                <a14:useLocalDpi xmlns:a14="http://schemas.microsoft.com/office/drawing/2010/main" val="0"/>
              </a:ext>
            </a:extLst>
          </a:blip>
          <a:srcRect t="5244"/>
          <a:stretch>
            <a:fillRect/>
          </a:stretch>
        </p:blipFill>
        <p:spPr bwMode="auto">
          <a:xfrm>
            <a:off x="2771775" y="4292600"/>
            <a:ext cx="3609975"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39948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0" y="5306552"/>
            <a:ext cx="9144000" cy="158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194" name="17 Grupo"/>
          <p:cNvGrpSpPr>
            <a:grpSpLocks/>
          </p:cNvGrpSpPr>
          <p:nvPr/>
        </p:nvGrpSpPr>
        <p:grpSpPr bwMode="auto">
          <a:xfrm>
            <a:off x="0" y="0"/>
            <a:ext cx="9144000" cy="6858000"/>
            <a:chOff x="0" y="0"/>
            <a:chExt cx="9144000" cy="6858000"/>
          </a:xfrm>
        </p:grpSpPr>
        <p:sp>
          <p:nvSpPr>
            <p:cNvPr id="13" name="Rectangle 2"/>
            <p:cNvSpPr txBox="1">
              <a:spLocks noChangeArrowheads="1"/>
            </p:cNvSpPr>
            <p:nvPr/>
          </p:nvSpPr>
          <p:spPr>
            <a:xfrm>
              <a:off x="152400" y="0"/>
              <a:ext cx="8839200" cy="381000"/>
            </a:xfrm>
            <a:prstGeom prst="rect">
              <a:avLst/>
            </a:prstGeom>
          </p:spPr>
          <p:txBody>
            <a:bodyPr/>
            <a:lstStyle/>
            <a:p>
              <a:pPr algn="ctr" fontAlgn="auto">
                <a:spcBef>
                  <a:spcPts val="0"/>
                </a:spcBef>
                <a:spcAft>
                  <a:spcPts val="0"/>
                </a:spcAft>
                <a:defRPr/>
              </a:pPr>
              <a:r>
                <a:rPr lang="es-ES" b="1" kern="0" dirty="0">
                  <a:solidFill>
                    <a:schemeClr val="tx2"/>
                  </a:solidFill>
                  <a:latin typeface="Arial Rounded MT Bold" panose="020F0704030504030204" pitchFamily="34" charset="0"/>
                  <a:ea typeface="+mj-ea"/>
                  <a:cs typeface="+mj-cs"/>
                </a:rPr>
                <a:t>BIENES Y SERVICIOS ECOSISTÉMICOS DEL ROMERAL</a:t>
              </a:r>
              <a:endParaRPr lang="es-ES" kern="0" dirty="0">
                <a:solidFill>
                  <a:schemeClr val="tx2"/>
                </a:solidFill>
                <a:latin typeface="Arial Rounded MT Bold" panose="020F0704030504030204" pitchFamily="34" charset="0"/>
                <a:ea typeface="+mj-ea"/>
                <a:cs typeface="+mj-cs"/>
              </a:endParaRPr>
            </a:p>
          </p:txBody>
        </p:sp>
        <p:pic>
          <p:nvPicPr>
            <p:cNvPr id="8199" name="Picture 3" descr="E:\Mis imágenes hasta mayo 2010\2009-01-30\02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4800" y="381000"/>
              <a:ext cx="37592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6" descr="E:\Mis imágenes hasta mayo 2010\2009-01-30\11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4057650"/>
              <a:ext cx="37338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201" name="15 Grupo"/>
            <p:cNvGrpSpPr>
              <a:grpSpLocks/>
            </p:cNvGrpSpPr>
            <p:nvPr/>
          </p:nvGrpSpPr>
          <p:grpSpPr bwMode="auto">
            <a:xfrm>
              <a:off x="0" y="381000"/>
              <a:ext cx="3886200" cy="2667000"/>
              <a:chOff x="0" y="381000"/>
              <a:chExt cx="4267200" cy="2844800"/>
            </a:xfrm>
          </p:grpSpPr>
          <p:pic>
            <p:nvPicPr>
              <p:cNvPr id="8211" name="Picture 7" descr="E:\Mis imágenes hasta mayo 2010\2009_0615Imagen\2009_0615Imagen0086.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81000"/>
                <a:ext cx="2133600" cy="28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2" name="Picture 9" descr="E:\Mis imágenes hasta mayo 2010\2009_0710Imagen\2009_0710Imagen0083.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33600" y="381000"/>
                <a:ext cx="2133600" cy="28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202" name="17 Grupo"/>
            <p:cNvGrpSpPr>
              <a:grpSpLocks/>
            </p:cNvGrpSpPr>
            <p:nvPr/>
          </p:nvGrpSpPr>
          <p:grpSpPr bwMode="auto">
            <a:xfrm>
              <a:off x="0" y="3162300"/>
              <a:ext cx="2667000" cy="3695700"/>
              <a:chOff x="0" y="2857560"/>
              <a:chExt cx="2667001" cy="3695640"/>
            </a:xfrm>
          </p:grpSpPr>
          <p:pic>
            <p:nvPicPr>
              <p:cNvPr id="8209" name="Picture 10" descr="E:\Mis imágenes hasta mayo 2010\2009_1009Imagen\2009_1009(025).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4601174"/>
                <a:ext cx="2667000" cy="1952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0" name="Picture 4" descr="E:\Mis imágenes hasta mayo 2010\2009-01-30\039.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 y="2857560"/>
                <a:ext cx="2667000" cy="1952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 name="Rectangle 2"/>
            <p:cNvSpPr txBox="1">
              <a:spLocks noChangeArrowheads="1"/>
            </p:cNvSpPr>
            <p:nvPr/>
          </p:nvSpPr>
          <p:spPr>
            <a:xfrm>
              <a:off x="6477000" y="3124200"/>
              <a:ext cx="2438400" cy="304800"/>
            </a:xfrm>
            <a:prstGeom prst="rect">
              <a:avLst/>
            </a:prstGeom>
          </p:spPr>
          <p:txBody>
            <a:bodyPr/>
            <a:lstStyle/>
            <a:p>
              <a:pPr algn="ctr" fontAlgn="auto">
                <a:spcBef>
                  <a:spcPts val="0"/>
                </a:spcBef>
                <a:spcAft>
                  <a:spcPts val="0"/>
                </a:spcAft>
                <a:defRPr/>
              </a:pPr>
              <a:r>
                <a:rPr lang="es-ES" sz="1200" b="1" kern="0" dirty="0">
                  <a:solidFill>
                    <a:schemeClr val="tx2"/>
                  </a:solidFill>
                  <a:latin typeface="Arial Rounded MT Bold" panose="020F0704030504030204" pitchFamily="34" charset="0"/>
                  <a:ea typeface="+mj-ea"/>
                  <a:cs typeface="+mj-cs"/>
                </a:rPr>
                <a:t>PROTECCIÓN DE SUELOS</a:t>
              </a:r>
              <a:endParaRPr lang="es-ES" sz="1200" kern="0" dirty="0">
                <a:solidFill>
                  <a:schemeClr val="tx2"/>
                </a:solidFill>
                <a:latin typeface="Arial Rounded MT Bold" panose="020F0704030504030204" pitchFamily="34" charset="0"/>
                <a:ea typeface="+mj-ea"/>
                <a:cs typeface="+mj-cs"/>
              </a:endParaRPr>
            </a:p>
          </p:txBody>
        </p:sp>
        <p:sp>
          <p:nvSpPr>
            <p:cNvPr id="20" name="Rectangle 2"/>
            <p:cNvSpPr txBox="1">
              <a:spLocks noChangeArrowheads="1"/>
            </p:cNvSpPr>
            <p:nvPr/>
          </p:nvSpPr>
          <p:spPr>
            <a:xfrm>
              <a:off x="914400" y="2667000"/>
              <a:ext cx="1981200" cy="304800"/>
            </a:xfrm>
            <a:prstGeom prst="rect">
              <a:avLst/>
            </a:prstGeom>
          </p:spPr>
          <p:txBody>
            <a:bodyPr/>
            <a:lstStyle/>
            <a:p>
              <a:pPr algn="ctr" fontAlgn="auto">
                <a:spcBef>
                  <a:spcPts val="0"/>
                </a:spcBef>
                <a:spcAft>
                  <a:spcPts val="0"/>
                </a:spcAft>
                <a:defRPr/>
              </a:pPr>
              <a:r>
                <a:rPr lang="es-ES" sz="1200" b="1" kern="0" dirty="0">
                  <a:solidFill>
                    <a:schemeClr val="bg1"/>
                  </a:solidFill>
                  <a:latin typeface="Arial Rounded MT Bold" panose="020F0704030504030204" pitchFamily="34" charset="0"/>
                  <a:ea typeface="+mj-ea"/>
                  <a:cs typeface="+mj-cs"/>
                </a:rPr>
                <a:t>OFERTA HÍDRICA</a:t>
              </a:r>
              <a:endParaRPr lang="es-ES" sz="1200" kern="0" dirty="0">
                <a:solidFill>
                  <a:schemeClr val="bg1"/>
                </a:solidFill>
                <a:latin typeface="Arial Rounded MT Bold" panose="020F0704030504030204" pitchFamily="34" charset="0"/>
                <a:ea typeface="+mj-ea"/>
                <a:cs typeface="+mj-cs"/>
              </a:endParaRPr>
            </a:p>
          </p:txBody>
        </p:sp>
        <p:sp>
          <p:nvSpPr>
            <p:cNvPr id="21" name="Rectangle 2"/>
            <p:cNvSpPr txBox="1">
              <a:spLocks noChangeArrowheads="1"/>
            </p:cNvSpPr>
            <p:nvPr/>
          </p:nvSpPr>
          <p:spPr>
            <a:xfrm>
              <a:off x="6858000" y="4114800"/>
              <a:ext cx="2133600" cy="533400"/>
            </a:xfrm>
            <a:prstGeom prst="rect">
              <a:avLst/>
            </a:prstGeom>
          </p:spPr>
          <p:txBody>
            <a:bodyPr/>
            <a:lstStyle/>
            <a:p>
              <a:pPr algn="ctr" fontAlgn="auto">
                <a:spcBef>
                  <a:spcPts val="0"/>
                </a:spcBef>
                <a:spcAft>
                  <a:spcPts val="0"/>
                </a:spcAft>
                <a:defRPr/>
              </a:pPr>
              <a:r>
                <a:rPr lang="es-ES" sz="1200" b="1" kern="0" dirty="0">
                  <a:solidFill>
                    <a:schemeClr val="tx2"/>
                  </a:solidFill>
                  <a:latin typeface="Arial Rounded MT Bold" panose="020F0704030504030204" pitchFamily="34" charset="0"/>
                  <a:ea typeface="+mj-ea"/>
                  <a:cs typeface="+mj-cs"/>
                </a:rPr>
                <a:t>CONSERVACIÓN DE BIODIVERSIDAD</a:t>
              </a:r>
              <a:endParaRPr lang="es-ES" sz="1200" kern="0" dirty="0">
                <a:solidFill>
                  <a:schemeClr val="tx2"/>
                </a:solidFill>
                <a:latin typeface="Arial Rounded MT Bold" panose="020F0704030504030204" pitchFamily="34" charset="0"/>
                <a:ea typeface="+mj-ea"/>
                <a:cs typeface="+mj-cs"/>
              </a:endParaRPr>
            </a:p>
          </p:txBody>
        </p:sp>
        <p:sp>
          <p:nvSpPr>
            <p:cNvPr id="22" name="Rectangle 2"/>
            <p:cNvSpPr txBox="1">
              <a:spLocks noChangeArrowheads="1"/>
            </p:cNvSpPr>
            <p:nvPr/>
          </p:nvSpPr>
          <p:spPr>
            <a:xfrm>
              <a:off x="457200" y="4876800"/>
              <a:ext cx="2286000" cy="304800"/>
            </a:xfrm>
            <a:prstGeom prst="rect">
              <a:avLst/>
            </a:prstGeom>
          </p:spPr>
          <p:txBody>
            <a:bodyPr/>
            <a:lstStyle/>
            <a:p>
              <a:pPr algn="ctr" fontAlgn="auto">
                <a:spcBef>
                  <a:spcPts val="0"/>
                </a:spcBef>
                <a:spcAft>
                  <a:spcPts val="0"/>
                </a:spcAft>
                <a:defRPr/>
              </a:pPr>
              <a:r>
                <a:rPr lang="es-ES" sz="1200" b="1" kern="0" dirty="0">
                  <a:solidFill>
                    <a:schemeClr val="bg1"/>
                  </a:solidFill>
                  <a:latin typeface="Arial Rounded MT Bold" panose="020F0704030504030204" pitchFamily="34" charset="0"/>
                  <a:ea typeface="+mj-ea"/>
                  <a:cs typeface="+mj-cs"/>
                </a:rPr>
                <a:t>OFERTA PAISAJÍSTICA</a:t>
              </a:r>
              <a:endParaRPr lang="es-ES" sz="1200" kern="0" dirty="0">
                <a:solidFill>
                  <a:schemeClr val="bg1"/>
                </a:solidFill>
                <a:latin typeface="Arial Rounded MT Bold" panose="020F0704030504030204" pitchFamily="34" charset="0"/>
                <a:ea typeface="+mj-ea"/>
                <a:cs typeface="+mj-cs"/>
              </a:endParaRPr>
            </a:p>
          </p:txBody>
        </p:sp>
        <p:pic>
          <p:nvPicPr>
            <p:cNvPr id="8207" name="Picture 5" descr="E:\Mis imágenes hasta mayo 2010\2009-01-30\065.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44800" y="2514600"/>
              <a:ext cx="34290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2"/>
            <p:cNvSpPr txBox="1">
              <a:spLocks noChangeArrowheads="1"/>
            </p:cNvSpPr>
            <p:nvPr/>
          </p:nvSpPr>
          <p:spPr>
            <a:xfrm>
              <a:off x="3352800" y="4648200"/>
              <a:ext cx="2438400" cy="304800"/>
            </a:xfrm>
            <a:prstGeom prst="rect">
              <a:avLst/>
            </a:prstGeom>
          </p:spPr>
          <p:txBody>
            <a:bodyPr/>
            <a:lstStyle/>
            <a:p>
              <a:pPr algn="ctr" fontAlgn="auto">
                <a:spcBef>
                  <a:spcPts val="0"/>
                </a:spcBef>
                <a:spcAft>
                  <a:spcPts val="0"/>
                </a:spcAft>
                <a:defRPr/>
              </a:pPr>
              <a:r>
                <a:rPr lang="es-ES" sz="1200" b="1" kern="0" dirty="0">
                  <a:solidFill>
                    <a:schemeClr val="bg1"/>
                  </a:solidFill>
                  <a:latin typeface="Arial Rounded MT Bold" panose="020F0704030504030204" pitchFamily="34" charset="0"/>
                  <a:ea typeface="+mj-ea"/>
                  <a:cs typeface="+mj-cs"/>
                </a:rPr>
                <a:t>REGULACIÓN HÍDRICA</a:t>
              </a:r>
              <a:endParaRPr lang="es-ES" sz="1200" kern="0" dirty="0">
                <a:solidFill>
                  <a:schemeClr val="bg1"/>
                </a:solidFill>
                <a:latin typeface="Arial Rounded MT Bold" panose="020F0704030504030204" pitchFamily="34" charset="0"/>
                <a:ea typeface="+mj-ea"/>
                <a:cs typeface="+mj-cs"/>
              </a:endParaRPr>
            </a:p>
          </p:txBody>
        </p:sp>
      </p:grpSp>
    </p:spTree>
    <p:extLst>
      <p:ext uri="{BB962C8B-B14F-4D97-AF65-F5344CB8AC3E}">
        <p14:creationId xmlns:p14="http://schemas.microsoft.com/office/powerpoint/2010/main" val="36207956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0" y="5306552"/>
            <a:ext cx="9144000" cy="158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218" name="15 Grupo"/>
          <p:cNvGrpSpPr>
            <a:grpSpLocks/>
          </p:cNvGrpSpPr>
          <p:nvPr/>
        </p:nvGrpSpPr>
        <p:grpSpPr bwMode="auto">
          <a:xfrm>
            <a:off x="0" y="0"/>
            <a:ext cx="9144000" cy="6858000"/>
            <a:chOff x="0" y="0"/>
            <a:chExt cx="9144000" cy="6858000"/>
          </a:xfrm>
        </p:grpSpPr>
        <p:pic>
          <p:nvPicPr>
            <p:cNvPr id="9222" name="Picture 10" descr="E:\Mis imágenes hasta mayo 2010\2009_1009Imagen\2009_1009(02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4305300"/>
              <a:ext cx="3403600" cy="255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11" descr="E:\Mis imágenes hasta mayo 2010\2009_1018Imagen\2009_1015(01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114800"/>
              <a:ext cx="3657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224" name="22 Grupo"/>
            <p:cNvGrpSpPr>
              <a:grpSpLocks/>
            </p:cNvGrpSpPr>
            <p:nvPr/>
          </p:nvGrpSpPr>
          <p:grpSpPr bwMode="auto">
            <a:xfrm>
              <a:off x="0" y="0"/>
              <a:ext cx="4211638" cy="4191000"/>
              <a:chOff x="1" y="0"/>
              <a:chExt cx="4211443" cy="4191000"/>
            </a:xfrm>
          </p:grpSpPr>
          <p:pic>
            <p:nvPicPr>
              <p:cNvPr id="9232" name="Picture 2" descr="E:\Mis imágenes hasta mayo 2010\2009-01-30\01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0"/>
                <a:ext cx="3505200" cy="237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3" name="Picture 12" descr="E:\Mis imágenes hasta mayo 2010\2009_1018Imagen\2009_1015(036).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200" y="1905000"/>
                <a:ext cx="3373244"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2"/>
              <p:cNvSpPr txBox="1">
                <a:spLocks noChangeArrowheads="1"/>
              </p:cNvSpPr>
              <p:nvPr/>
            </p:nvSpPr>
            <p:spPr>
              <a:xfrm>
                <a:off x="304787" y="1447800"/>
                <a:ext cx="2819269" cy="457200"/>
              </a:xfrm>
              <a:prstGeom prst="rect">
                <a:avLst/>
              </a:prstGeom>
            </p:spPr>
            <p:txBody>
              <a:bodyPr/>
              <a:lstStyle/>
              <a:p>
                <a:pPr algn="ctr" fontAlgn="auto">
                  <a:spcBef>
                    <a:spcPts val="0"/>
                  </a:spcBef>
                  <a:spcAft>
                    <a:spcPts val="0"/>
                  </a:spcAft>
                  <a:defRPr/>
                </a:pPr>
                <a:r>
                  <a:rPr lang="es-ES" sz="1200" b="1" kern="0" dirty="0">
                    <a:solidFill>
                      <a:schemeClr val="bg1"/>
                    </a:solidFill>
                    <a:latin typeface="Arial Rounded MT Bold" panose="020F0704030504030204" pitchFamily="34" charset="0"/>
                    <a:ea typeface="+mj-ea"/>
                    <a:cs typeface="+mj-cs"/>
                  </a:rPr>
                  <a:t>PRODUCCIÓN DE ALIMENTOS</a:t>
                </a:r>
                <a:endParaRPr lang="es-ES" sz="1200" kern="0" dirty="0">
                  <a:solidFill>
                    <a:schemeClr val="bg1"/>
                  </a:solidFill>
                  <a:latin typeface="Arial Rounded MT Bold" panose="020F0704030504030204" pitchFamily="34" charset="0"/>
                  <a:ea typeface="+mj-ea"/>
                  <a:cs typeface="+mj-cs"/>
                </a:endParaRPr>
              </a:p>
            </p:txBody>
          </p:sp>
        </p:grpSp>
        <p:sp>
          <p:nvSpPr>
            <p:cNvPr id="20" name="Rectangle 2"/>
            <p:cNvSpPr txBox="1">
              <a:spLocks noChangeArrowheads="1"/>
            </p:cNvSpPr>
            <p:nvPr/>
          </p:nvSpPr>
          <p:spPr>
            <a:xfrm>
              <a:off x="838200" y="4114800"/>
              <a:ext cx="2743200" cy="685800"/>
            </a:xfrm>
            <a:prstGeom prst="rect">
              <a:avLst/>
            </a:prstGeom>
          </p:spPr>
          <p:txBody>
            <a:bodyPr/>
            <a:lstStyle/>
            <a:p>
              <a:pPr algn="ctr" fontAlgn="auto">
                <a:spcBef>
                  <a:spcPts val="0"/>
                </a:spcBef>
                <a:spcAft>
                  <a:spcPts val="0"/>
                </a:spcAft>
                <a:defRPr/>
              </a:pPr>
              <a:r>
                <a:rPr lang="es-ES" sz="1200" b="1" kern="0" dirty="0">
                  <a:latin typeface="Arial Rounded MT Bold" panose="020F0704030504030204" pitchFamily="34" charset="0"/>
                  <a:ea typeface="+mj-ea"/>
                  <a:cs typeface="+mj-cs"/>
                </a:rPr>
                <a:t>CONTENCIÓN DEL EXPANSIONISMO URBANO</a:t>
              </a:r>
              <a:endParaRPr lang="es-ES" sz="1200" kern="0" dirty="0">
                <a:latin typeface="Arial Rounded MT Bold" panose="020F0704030504030204" pitchFamily="34" charset="0"/>
                <a:ea typeface="+mj-ea"/>
                <a:cs typeface="+mj-cs"/>
              </a:endParaRPr>
            </a:p>
          </p:txBody>
        </p:sp>
        <p:sp>
          <p:nvSpPr>
            <p:cNvPr id="21" name="Rectangle 2"/>
            <p:cNvSpPr txBox="1">
              <a:spLocks noChangeArrowheads="1"/>
            </p:cNvSpPr>
            <p:nvPr/>
          </p:nvSpPr>
          <p:spPr>
            <a:xfrm>
              <a:off x="4495800" y="4419600"/>
              <a:ext cx="2438400" cy="762000"/>
            </a:xfrm>
            <a:prstGeom prst="rect">
              <a:avLst/>
            </a:prstGeom>
          </p:spPr>
          <p:txBody>
            <a:bodyPr/>
            <a:lstStyle/>
            <a:p>
              <a:pPr algn="ctr" fontAlgn="auto">
                <a:spcBef>
                  <a:spcPts val="0"/>
                </a:spcBef>
                <a:spcAft>
                  <a:spcPts val="0"/>
                </a:spcAft>
                <a:defRPr/>
              </a:pPr>
              <a:r>
                <a:rPr lang="es-ES" sz="1200" b="1" kern="0" dirty="0">
                  <a:solidFill>
                    <a:schemeClr val="bg1"/>
                  </a:solidFill>
                  <a:latin typeface="Arial Rounded MT Bold" panose="020F0704030504030204" pitchFamily="34" charset="0"/>
                  <a:ea typeface="+mj-ea"/>
                  <a:cs typeface="+mj-cs"/>
                </a:rPr>
                <a:t>REGULACIÓN CLIMÁTICA Y DEPURACIÓN DEL AIRE</a:t>
              </a:r>
              <a:endParaRPr lang="es-ES" sz="1200" kern="0" dirty="0">
                <a:solidFill>
                  <a:schemeClr val="bg1"/>
                </a:solidFill>
                <a:latin typeface="Arial Rounded MT Bold" panose="020F0704030504030204" pitchFamily="34" charset="0"/>
                <a:ea typeface="+mj-ea"/>
                <a:cs typeface="+mj-cs"/>
              </a:endParaRPr>
            </a:p>
          </p:txBody>
        </p:sp>
        <p:grpSp>
          <p:nvGrpSpPr>
            <p:cNvPr id="9227" name="21 Grupo"/>
            <p:cNvGrpSpPr>
              <a:grpSpLocks/>
            </p:cNvGrpSpPr>
            <p:nvPr/>
          </p:nvGrpSpPr>
          <p:grpSpPr bwMode="auto">
            <a:xfrm>
              <a:off x="4343400" y="0"/>
              <a:ext cx="4800600" cy="4379913"/>
              <a:chOff x="4343400" y="0"/>
              <a:chExt cx="4800600" cy="4380565"/>
            </a:xfrm>
          </p:grpSpPr>
          <p:pic>
            <p:nvPicPr>
              <p:cNvPr id="9229" name="Picture 8" descr="E:\Mis imágenes hasta mayo 2010\2009_0701Imagen\2009_0701Imagen0074.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43400" y="0"/>
                <a:ext cx="3204315"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0" name="Picture 13" descr="E:\Mis imágenes hasta mayo 2010\2010_01_02\IMG_0314.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96000" y="2133600"/>
                <a:ext cx="3048000" cy="2246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2"/>
              <p:cNvSpPr txBox="1">
                <a:spLocks noChangeArrowheads="1"/>
              </p:cNvSpPr>
              <p:nvPr/>
            </p:nvSpPr>
            <p:spPr>
              <a:xfrm>
                <a:off x="5068888" y="1916398"/>
                <a:ext cx="2438400" cy="436627"/>
              </a:xfrm>
              <a:prstGeom prst="rect">
                <a:avLst/>
              </a:prstGeom>
            </p:spPr>
            <p:txBody>
              <a:bodyPr/>
              <a:lstStyle/>
              <a:p>
                <a:pPr algn="ctr" fontAlgn="auto">
                  <a:spcBef>
                    <a:spcPts val="0"/>
                  </a:spcBef>
                  <a:spcAft>
                    <a:spcPts val="0"/>
                  </a:spcAft>
                  <a:defRPr/>
                </a:pPr>
                <a:r>
                  <a:rPr lang="es-ES" sz="1200" b="1" kern="0" dirty="0">
                    <a:solidFill>
                      <a:schemeClr val="bg1"/>
                    </a:solidFill>
                    <a:latin typeface="Arial Rounded MT Bold" panose="020F0704030504030204" pitchFamily="34" charset="0"/>
                    <a:ea typeface="+mj-ea"/>
                    <a:cs typeface="+mj-cs"/>
                  </a:rPr>
                  <a:t>RECREACIÓN Y EDUCACIÓN AMBIENTAL</a:t>
                </a:r>
                <a:endParaRPr lang="es-ES" sz="1200" kern="0" dirty="0">
                  <a:solidFill>
                    <a:schemeClr val="bg1"/>
                  </a:solidFill>
                  <a:latin typeface="Arial Rounded MT Bold" panose="020F0704030504030204" pitchFamily="34" charset="0"/>
                  <a:ea typeface="+mj-ea"/>
                  <a:cs typeface="+mj-cs"/>
                </a:endParaRPr>
              </a:p>
            </p:txBody>
          </p:sp>
        </p:grpSp>
        <p:sp>
          <p:nvSpPr>
            <p:cNvPr id="13" name="Rectangle 2"/>
            <p:cNvSpPr txBox="1">
              <a:spLocks noChangeArrowheads="1"/>
            </p:cNvSpPr>
            <p:nvPr/>
          </p:nvSpPr>
          <p:spPr>
            <a:xfrm>
              <a:off x="152400" y="0"/>
              <a:ext cx="8839200" cy="381000"/>
            </a:xfrm>
            <a:prstGeom prst="rect">
              <a:avLst/>
            </a:prstGeom>
          </p:spPr>
          <p:txBody>
            <a:bodyPr/>
            <a:lstStyle/>
            <a:p>
              <a:pPr algn="ctr" fontAlgn="auto">
                <a:spcBef>
                  <a:spcPts val="0"/>
                </a:spcBef>
                <a:spcAft>
                  <a:spcPts val="0"/>
                </a:spcAft>
                <a:defRPr/>
              </a:pPr>
              <a:r>
                <a:rPr lang="es-ES" b="1" kern="0" dirty="0">
                  <a:solidFill>
                    <a:schemeClr val="tx2"/>
                  </a:solidFill>
                  <a:latin typeface="Arial Rounded MT Bold" panose="020F0704030504030204" pitchFamily="34" charset="0"/>
                  <a:ea typeface="+mj-ea"/>
                  <a:cs typeface="+mj-cs"/>
                </a:rPr>
                <a:t>BIENES Y SERVICIOS </a:t>
              </a:r>
              <a:r>
                <a:rPr lang="es-ES" b="1" kern="0" dirty="0" err="1">
                  <a:solidFill>
                    <a:schemeClr val="tx2"/>
                  </a:solidFill>
                  <a:latin typeface="Arial Rounded MT Bold" panose="020F0704030504030204" pitchFamily="34" charset="0"/>
                  <a:ea typeface="+mj-ea"/>
                  <a:cs typeface="+mj-cs"/>
                </a:rPr>
                <a:t>ECOSISTEMICOS</a:t>
              </a:r>
              <a:r>
                <a:rPr lang="es-ES" b="1" kern="0" dirty="0">
                  <a:solidFill>
                    <a:schemeClr val="tx2"/>
                  </a:solidFill>
                  <a:latin typeface="Arial Rounded MT Bold" panose="020F0704030504030204" pitchFamily="34" charset="0"/>
                  <a:ea typeface="+mj-ea"/>
                  <a:cs typeface="+mj-cs"/>
                </a:rPr>
                <a:t> DEL ROMERAL</a:t>
              </a:r>
              <a:endParaRPr lang="es-ES" kern="0" dirty="0">
                <a:solidFill>
                  <a:schemeClr val="tx2"/>
                </a:solidFill>
                <a:latin typeface="Arial Rounded MT Bold" panose="020F0704030504030204" pitchFamily="34" charset="0"/>
                <a:ea typeface="+mj-ea"/>
                <a:cs typeface="+mj-cs"/>
              </a:endParaRPr>
            </a:p>
          </p:txBody>
        </p:sp>
      </p:grpSp>
    </p:spTree>
    <p:extLst>
      <p:ext uri="{BB962C8B-B14F-4D97-AF65-F5344CB8AC3E}">
        <p14:creationId xmlns:p14="http://schemas.microsoft.com/office/powerpoint/2010/main" val="26751373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0" y="5306552"/>
            <a:ext cx="9144000" cy="158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Marcador de contenido"/>
          <p:cNvSpPr>
            <a:spLocks noGrp="1"/>
          </p:cNvSpPr>
          <p:nvPr>
            <p:ph sz="half" idx="2"/>
          </p:nvPr>
        </p:nvSpPr>
        <p:spPr>
          <a:xfrm>
            <a:off x="179388" y="1484783"/>
            <a:ext cx="8785225" cy="4641379"/>
          </a:xfrm>
        </p:spPr>
        <p:txBody>
          <a:bodyPr rtlCol="0">
            <a:normAutofit fontScale="92500" lnSpcReduction="20000"/>
          </a:bodyPr>
          <a:lstStyle/>
          <a:p>
            <a:pPr fontAlgn="auto">
              <a:spcAft>
                <a:spcPts val="0"/>
              </a:spcAft>
              <a:buFont typeface="Arial" pitchFamily="34" charset="0"/>
              <a:buChar char="•"/>
              <a:defRPr/>
            </a:pPr>
            <a:r>
              <a:rPr lang="es-CO" sz="2000" dirty="0"/>
              <a:t>La generación de ruido excesivo por el paso constante de los vehículos produce la huida de la fauna y con ello las posibilidades de restauración mediante la dispersión natural de semillas.</a:t>
            </a:r>
          </a:p>
          <a:p>
            <a:pPr marL="0" indent="0" fontAlgn="auto">
              <a:spcAft>
                <a:spcPts val="0"/>
              </a:spcAft>
              <a:buFont typeface="Arial" pitchFamily="34" charset="0"/>
              <a:buNone/>
              <a:defRPr/>
            </a:pPr>
            <a:endParaRPr lang="es-CO" sz="2000" dirty="0"/>
          </a:p>
          <a:p>
            <a:pPr fontAlgn="auto">
              <a:spcAft>
                <a:spcPts val="0"/>
              </a:spcAft>
              <a:buFont typeface="Arial" pitchFamily="34" charset="0"/>
              <a:buChar char="•"/>
              <a:defRPr/>
            </a:pPr>
            <a:r>
              <a:rPr lang="es-CO" sz="2000" dirty="0"/>
              <a:t>La contaminación de las aguas por lixiviados, destruye la vida en las fuentes receptoras y enferman la fauna silvestre asociada a la corriente.</a:t>
            </a:r>
          </a:p>
          <a:p>
            <a:pPr marL="0" indent="0" fontAlgn="auto">
              <a:spcAft>
                <a:spcPts val="0"/>
              </a:spcAft>
              <a:buFont typeface="Arial" pitchFamily="34" charset="0"/>
              <a:buNone/>
              <a:defRPr/>
            </a:pPr>
            <a:endParaRPr lang="es-CO" sz="2000" dirty="0"/>
          </a:p>
          <a:p>
            <a:pPr fontAlgn="auto">
              <a:spcAft>
                <a:spcPts val="0"/>
              </a:spcAft>
              <a:buFont typeface="Arial" pitchFamily="34" charset="0"/>
              <a:buChar char="•"/>
              <a:defRPr/>
            </a:pPr>
            <a:r>
              <a:rPr lang="es-CO" sz="2000" dirty="0"/>
              <a:t>La concentración de animales vectores contaminados con las basuras del relleno, aumentan notablemente los riesgos de transmisión de enfermedades a la fauna silvestre.</a:t>
            </a:r>
          </a:p>
          <a:p>
            <a:pPr marL="0" indent="0" fontAlgn="auto">
              <a:spcAft>
                <a:spcPts val="0"/>
              </a:spcAft>
              <a:buFont typeface="Arial" pitchFamily="34" charset="0"/>
              <a:buNone/>
              <a:defRPr/>
            </a:pPr>
            <a:endParaRPr lang="es-CO" sz="2000" dirty="0"/>
          </a:p>
          <a:p>
            <a:pPr fontAlgn="auto">
              <a:spcAft>
                <a:spcPts val="0"/>
              </a:spcAft>
              <a:buFont typeface="Arial" pitchFamily="34" charset="0"/>
              <a:buChar char="•"/>
              <a:defRPr/>
            </a:pPr>
            <a:r>
              <a:rPr lang="es-CO" sz="2000" dirty="0"/>
              <a:t>Se pierden de manera indefinida (por lo menos durante varias décadas) fuentes hídricas potenciales para el suministro de agua en consumo humano, animal, riego, recreación, etc. </a:t>
            </a:r>
          </a:p>
          <a:p>
            <a:pPr marL="0" indent="0" fontAlgn="auto">
              <a:spcAft>
                <a:spcPts val="0"/>
              </a:spcAft>
              <a:buFont typeface="Arial" pitchFamily="34" charset="0"/>
              <a:buNone/>
              <a:defRPr/>
            </a:pPr>
            <a:endParaRPr lang="es-CO" sz="2000" dirty="0"/>
          </a:p>
          <a:p>
            <a:pPr fontAlgn="auto">
              <a:spcAft>
                <a:spcPts val="0"/>
              </a:spcAft>
              <a:buFont typeface="Arial" pitchFamily="34" charset="0"/>
              <a:buChar char="•"/>
              <a:defRPr/>
            </a:pPr>
            <a:r>
              <a:rPr lang="es-CO" sz="2000" dirty="0"/>
              <a:t>Se constituye en un gran impedimento a la consolidación de un corredor biológico regional.</a:t>
            </a:r>
          </a:p>
          <a:p>
            <a:pPr fontAlgn="auto">
              <a:spcAft>
                <a:spcPts val="0"/>
              </a:spcAft>
              <a:buFont typeface="Arial" pitchFamily="34" charset="0"/>
              <a:buChar char="•"/>
              <a:defRPr/>
            </a:pPr>
            <a:endParaRPr lang="es-CO" sz="2000" dirty="0"/>
          </a:p>
        </p:txBody>
      </p:sp>
      <p:sp>
        <p:nvSpPr>
          <p:cNvPr id="8" name="7 Rectángulo"/>
          <p:cNvSpPr/>
          <p:nvPr/>
        </p:nvSpPr>
        <p:spPr>
          <a:xfrm>
            <a:off x="179512" y="692696"/>
            <a:ext cx="8712968" cy="707886"/>
          </a:xfrm>
          <a:prstGeom prst="rect">
            <a:avLst/>
          </a:prstGeom>
          <a:noFill/>
        </p:spPr>
        <p:txBody>
          <a:bodyPr>
            <a:spAutoFit/>
          </a:bodyPr>
          <a:lstStyle/>
          <a:p>
            <a:pPr algn="ctr" fontAlgn="auto">
              <a:spcBef>
                <a:spcPts val="0"/>
              </a:spcBef>
              <a:spcAft>
                <a:spcPts val="0"/>
              </a:spcAft>
              <a:defRPr/>
            </a:pPr>
            <a:r>
              <a:rPr lang="es-ES" altLang="es-CO"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Rounded MT Bold" panose="020F0704030504030204" pitchFamily="34" charset="0"/>
                <a:cs typeface="+mn-cs"/>
              </a:rPr>
              <a:t>¿Cómo afectan las actividades del relleno sanitario El Guacal </a:t>
            </a:r>
          </a:p>
          <a:p>
            <a:pPr algn="ctr" fontAlgn="auto">
              <a:spcBef>
                <a:spcPts val="0"/>
              </a:spcBef>
              <a:spcAft>
                <a:spcPts val="0"/>
              </a:spcAft>
              <a:defRPr/>
            </a:pPr>
            <a:r>
              <a:rPr lang="es-ES" altLang="es-CO"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Rounded MT Bold" panose="020F0704030504030204" pitchFamily="34" charset="0"/>
                <a:cs typeface="+mn-cs"/>
              </a:rPr>
              <a:t>a  las características ecológicas del alto de la humareda?</a:t>
            </a:r>
            <a:endParaRPr lang="es-CO"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cs typeface="+mn-cs"/>
            </a:endParaRPr>
          </a:p>
        </p:txBody>
      </p:sp>
      <p:sp>
        <p:nvSpPr>
          <p:cNvPr id="7" name="1 Título"/>
          <p:cNvSpPr txBox="1">
            <a:spLocks/>
          </p:cNvSpPr>
          <p:nvPr/>
        </p:nvSpPr>
        <p:spPr>
          <a:xfrm>
            <a:off x="26725" y="23561"/>
            <a:ext cx="9142310" cy="866527"/>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000" b="1" dirty="0">
                <a:solidFill>
                  <a:schemeClr val="bg2">
                    <a:lumMod val="25000"/>
                  </a:schemeClr>
                </a:solidFill>
                <a:effectLst>
                  <a:outerShdw blurRad="38100" dist="38100" dir="2700000" algn="tl">
                    <a:srgbClr val="000000">
                      <a:alpha val="43137"/>
                    </a:srgbClr>
                  </a:outerShdw>
                </a:effectLst>
              </a:rPr>
              <a:t>MUESTREO SOBRE LA CALIDAD DE AGUAS LAS ZONAS DE INFLUENCIA DEL GUACAL Y OTROS IMPACTOS</a:t>
            </a:r>
            <a:endParaRPr lang="es-ES" sz="2000" dirty="0"/>
          </a:p>
        </p:txBody>
      </p:sp>
    </p:spTree>
    <p:extLst>
      <p:ext uri="{BB962C8B-B14F-4D97-AF65-F5344CB8AC3E}">
        <p14:creationId xmlns:p14="http://schemas.microsoft.com/office/powerpoint/2010/main" val="41441050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0" y="5306552"/>
            <a:ext cx="9144000" cy="158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Marcador de contenido"/>
          <p:cNvSpPr>
            <a:spLocks noGrp="1"/>
          </p:cNvSpPr>
          <p:nvPr>
            <p:ph sz="half" idx="2"/>
          </p:nvPr>
        </p:nvSpPr>
        <p:spPr>
          <a:xfrm>
            <a:off x="179388" y="1700807"/>
            <a:ext cx="8785225" cy="4425355"/>
          </a:xfrm>
        </p:spPr>
        <p:txBody>
          <a:bodyPr rtlCol="0">
            <a:normAutofit/>
          </a:bodyPr>
          <a:lstStyle/>
          <a:p>
            <a:pPr fontAlgn="auto">
              <a:spcAft>
                <a:spcPts val="0"/>
              </a:spcAft>
              <a:buFont typeface="Arial" pitchFamily="34" charset="0"/>
              <a:buChar char="•"/>
              <a:defRPr/>
            </a:pPr>
            <a:r>
              <a:rPr lang="es-CO" sz="2000" dirty="0"/>
              <a:t>Causa la destrucción directa de bosques y contamina suelos de manera irreversible en cimas de montaña.</a:t>
            </a:r>
          </a:p>
          <a:p>
            <a:pPr fontAlgn="auto">
              <a:spcAft>
                <a:spcPts val="0"/>
              </a:spcAft>
              <a:buFont typeface="Arial" pitchFamily="34" charset="0"/>
              <a:buChar char="•"/>
              <a:defRPr/>
            </a:pPr>
            <a:endParaRPr lang="es-CO" sz="2000" dirty="0"/>
          </a:p>
          <a:p>
            <a:pPr fontAlgn="auto">
              <a:spcAft>
                <a:spcPts val="0"/>
              </a:spcAft>
              <a:buFont typeface="Arial" pitchFamily="34" charset="0"/>
              <a:buChar char="•"/>
              <a:defRPr/>
            </a:pPr>
            <a:r>
              <a:rPr lang="es-CO" sz="2000" dirty="0"/>
              <a:t>Se constituye en un impedimento masivo a la recarga de la zona de nacimientos en la microcuencas donde se ubica, pues equivale a impermeabilizar una extensa zona de la microcuenca (la parte alta o zona de recarga), por lo cual modifica drásticamente el régimen hidrológico.</a:t>
            </a:r>
          </a:p>
          <a:p>
            <a:pPr marL="0" indent="0" fontAlgn="auto">
              <a:spcAft>
                <a:spcPts val="0"/>
              </a:spcAft>
              <a:buFont typeface="Arial" pitchFamily="34" charset="0"/>
              <a:buNone/>
              <a:defRPr/>
            </a:pPr>
            <a:endParaRPr lang="es-CO" sz="2000" dirty="0"/>
          </a:p>
          <a:p>
            <a:pPr fontAlgn="auto">
              <a:spcAft>
                <a:spcPts val="0"/>
              </a:spcAft>
              <a:buFont typeface="Arial" pitchFamily="34" charset="0"/>
              <a:buChar char="•"/>
              <a:defRPr/>
            </a:pPr>
            <a:r>
              <a:rPr lang="es-CO" sz="2000" dirty="0"/>
              <a:t>Durante décadas afectará el paisajismo (belleza escénica) y finalmente modificará de manera permanente el paisaje.</a:t>
            </a:r>
          </a:p>
          <a:p>
            <a:pPr marL="0" indent="0" fontAlgn="auto">
              <a:spcAft>
                <a:spcPts val="0"/>
              </a:spcAft>
              <a:buFont typeface="Arial" pitchFamily="34" charset="0"/>
              <a:buNone/>
              <a:defRPr/>
            </a:pPr>
            <a:endParaRPr lang="es-CO" sz="2000" dirty="0"/>
          </a:p>
          <a:p>
            <a:pPr fontAlgn="auto">
              <a:spcAft>
                <a:spcPts val="0"/>
              </a:spcAft>
              <a:buFont typeface="Arial" pitchFamily="34" charset="0"/>
              <a:buChar char="•"/>
              <a:defRPr/>
            </a:pPr>
            <a:r>
              <a:rPr lang="es-CO" sz="2000" dirty="0"/>
              <a:t>Se constituye en un foco de gran magnitud en cuanto a dispersión de potenciales enfermedades para la flora y fauna local.</a:t>
            </a:r>
          </a:p>
          <a:p>
            <a:pPr fontAlgn="auto">
              <a:spcAft>
                <a:spcPts val="0"/>
              </a:spcAft>
              <a:buFont typeface="Arial" pitchFamily="34" charset="0"/>
              <a:buChar char="•"/>
              <a:defRPr/>
            </a:pPr>
            <a:endParaRPr lang="es-CO" sz="2000" dirty="0"/>
          </a:p>
        </p:txBody>
      </p:sp>
      <p:sp>
        <p:nvSpPr>
          <p:cNvPr id="8" name="7 Rectángulo"/>
          <p:cNvSpPr/>
          <p:nvPr/>
        </p:nvSpPr>
        <p:spPr>
          <a:xfrm>
            <a:off x="251520" y="932223"/>
            <a:ext cx="8712968" cy="707886"/>
          </a:xfrm>
          <a:prstGeom prst="rect">
            <a:avLst/>
          </a:prstGeom>
          <a:noFill/>
        </p:spPr>
        <p:txBody>
          <a:bodyPr>
            <a:spAutoFit/>
          </a:bodyPr>
          <a:lstStyle/>
          <a:p>
            <a:pPr algn="ctr" fontAlgn="auto">
              <a:spcBef>
                <a:spcPts val="0"/>
              </a:spcBef>
              <a:spcAft>
                <a:spcPts val="0"/>
              </a:spcAft>
              <a:defRPr/>
            </a:pPr>
            <a:r>
              <a:rPr lang="es-ES" altLang="es-CO"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Rounded MT Bold" panose="020F0704030504030204" pitchFamily="34" charset="0"/>
                <a:cs typeface="+mn-cs"/>
              </a:rPr>
              <a:t>¿Cómo afectan las actividades del relleno sanitario El Guacal </a:t>
            </a:r>
          </a:p>
          <a:p>
            <a:pPr algn="ctr" fontAlgn="auto">
              <a:spcBef>
                <a:spcPts val="0"/>
              </a:spcBef>
              <a:spcAft>
                <a:spcPts val="0"/>
              </a:spcAft>
              <a:defRPr/>
            </a:pPr>
            <a:r>
              <a:rPr lang="es-ES" altLang="es-CO"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Rounded MT Bold" panose="020F0704030504030204" pitchFamily="34" charset="0"/>
                <a:cs typeface="+mn-cs"/>
              </a:rPr>
              <a:t>a  las características ecológicas del alto de la humareda?</a:t>
            </a:r>
            <a:endParaRPr lang="es-CO"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cs typeface="+mn-cs"/>
            </a:endParaRPr>
          </a:p>
        </p:txBody>
      </p:sp>
      <p:sp>
        <p:nvSpPr>
          <p:cNvPr id="7" name="1 Título"/>
          <p:cNvSpPr txBox="1">
            <a:spLocks/>
          </p:cNvSpPr>
          <p:nvPr/>
        </p:nvSpPr>
        <p:spPr>
          <a:xfrm>
            <a:off x="-35346" y="65696"/>
            <a:ext cx="9142310" cy="866527"/>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000" b="1" dirty="0">
                <a:solidFill>
                  <a:schemeClr val="bg2">
                    <a:lumMod val="25000"/>
                  </a:schemeClr>
                </a:solidFill>
                <a:effectLst>
                  <a:outerShdw blurRad="38100" dist="38100" dir="2700000" algn="tl">
                    <a:srgbClr val="000000">
                      <a:alpha val="43137"/>
                    </a:srgbClr>
                  </a:outerShdw>
                </a:effectLst>
              </a:rPr>
              <a:t>MUESTREO SOBRE LA CALIDAD DE AGUAS LAS ZONAS DE INFLUENCIA DEL GUACAL Y OTROS IMPACTOS</a:t>
            </a:r>
            <a:endParaRPr lang="es-ES" sz="2000" dirty="0"/>
          </a:p>
        </p:txBody>
      </p:sp>
    </p:spTree>
    <p:extLst>
      <p:ext uri="{BB962C8B-B14F-4D97-AF65-F5344CB8AC3E}">
        <p14:creationId xmlns:p14="http://schemas.microsoft.com/office/powerpoint/2010/main" val="28466265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0" y="5306552"/>
            <a:ext cx="9144000" cy="158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1 Grupo"/>
          <p:cNvGrpSpPr/>
          <p:nvPr/>
        </p:nvGrpSpPr>
        <p:grpSpPr>
          <a:xfrm>
            <a:off x="34925" y="1484785"/>
            <a:ext cx="9001125" cy="3821768"/>
            <a:chOff x="34925" y="1400175"/>
            <a:chExt cx="9001125" cy="2892425"/>
          </a:xfrm>
        </p:grpSpPr>
        <p:sp>
          <p:nvSpPr>
            <p:cNvPr id="5" name="4 Rectángulo redondeado"/>
            <p:cNvSpPr/>
            <p:nvPr/>
          </p:nvSpPr>
          <p:spPr>
            <a:xfrm>
              <a:off x="107950" y="1412875"/>
              <a:ext cx="3270250" cy="661988"/>
            </a:xfrm>
            <a:prstGeom prst="roundRect">
              <a:avLst/>
            </a:prstGeom>
            <a:gradFill flip="none" rotWithShape="1">
              <a:gsLst>
                <a:gs pos="0">
                  <a:schemeClr val="tx2">
                    <a:lumMod val="20000"/>
                    <a:lumOff val="80000"/>
                  </a:schemeClr>
                </a:gs>
                <a:gs pos="50000">
                  <a:schemeClr val="bg2"/>
                </a:gs>
                <a:gs pos="100000">
                  <a:schemeClr val="bg1"/>
                </a:gs>
              </a:gsLst>
              <a:path path="rect">
                <a:fillToRect l="100000" t="100000"/>
              </a:path>
              <a:tileRect r="-100000" b="-100000"/>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sz="1600" b="1" dirty="0">
                  <a:solidFill>
                    <a:schemeClr val="tx1"/>
                  </a:solidFill>
                </a:rPr>
                <a:t>DETERMINACIÓN Y </a:t>
              </a:r>
              <a:r>
                <a:rPr lang="es-ES" sz="1600" b="1" dirty="0" err="1">
                  <a:solidFill>
                    <a:schemeClr val="tx1"/>
                  </a:solidFill>
                </a:rPr>
                <a:t>GEORREFERENCIACIÓN</a:t>
              </a:r>
              <a:r>
                <a:rPr lang="es-ES" sz="1600" b="1" dirty="0">
                  <a:solidFill>
                    <a:schemeClr val="tx1"/>
                  </a:solidFill>
                </a:rPr>
                <a:t> DE SITIOS</a:t>
              </a:r>
            </a:p>
          </p:txBody>
        </p:sp>
        <p:sp>
          <p:nvSpPr>
            <p:cNvPr id="6" name="5 Rectángulo redondeado"/>
            <p:cNvSpPr/>
            <p:nvPr/>
          </p:nvSpPr>
          <p:spPr>
            <a:xfrm>
              <a:off x="250825" y="2205038"/>
              <a:ext cx="3313113" cy="652462"/>
            </a:xfrm>
            <a:prstGeom prst="roundRect">
              <a:avLst/>
            </a:prstGeom>
            <a:gradFill flip="none" rotWithShape="1">
              <a:gsLst>
                <a:gs pos="0">
                  <a:schemeClr val="tx2">
                    <a:lumMod val="20000"/>
                    <a:lumOff val="80000"/>
                  </a:schemeClr>
                </a:gs>
                <a:gs pos="50000">
                  <a:schemeClr val="bg2"/>
                </a:gs>
                <a:gs pos="100000">
                  <a:schemeClr val="bg1"/>
                </a:gs>
              </a:gsLst>
              <a:path path="rect">
                <a:fillToRect l="100000" t="100000"/>
              </a:path>
              <a:tileRect r="-100000" b="-100000"/>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sz="1500" b="1" dirty="0">
                  <a:solidFill>
                    <a:schemeClr val="tx1"/>
                  </a:solidFill>
                </a:rPr>
                <a:t>TOMA DE DATOS DE CAMPO,  MUESTRAS Y ENVÍO A LABORATORIO</a:t>
              </a:r>
            </a:p>
          </p:txBody>
        </p:sp>
        <p:sp>
          <p:nvSpPr>
            <p:cNvPr id="8" name="7 Rectángulo redondeado"/>
            <p:cNvSpPr/>
            <p:nvPr/>
          </p:nvSpPr>
          <p:spPr>
            <a:xfrm>
              <a:off x="436563" y="2997200"/>
              <a:ext cx="3271837" cy="584200"/>
            </a:xfrm>
            <a:prstGeom prst="roundRect">
              <a:avLst/>
            </a:prstGeom>
            <a:gradFill flip="none" rotWithShape="1">
              <a:gsLst>
                <a:gs pos="0">
                  <a:schemeClr val="tx2">
                    <a:lumMod val="20000"/>
                    <a:lumOff val="80000"/>
                  </a:schemeClr>
                </a:gs>
                <a:gs pos="50000">
                  <a:schemeClr val="bg2"/>
                </a:gs>
                <a:gs pos="100000">
                  <a:schemeClr val="bg1"/>
                </a:gs>
              </a:gsLst>
              <a:path path="rect">
                <a:fillToRect l="100000" t="100000"/>
              </a:path>
              <a:tileRect r="-100000" b="-100000"/>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sz="1600" b="1" dirty="0">
                  <a:solidFill>
                    <a:schemeClr val="tx1"/>
                  </a:solidFill>
                </a:rPr>
                <a:t>RECEPCIÓN DE RESULTADOS Y ANÁLISIS</a:t>
              </a:r>
            </a:p>
          </p:txBody>
        </p:sp>
        <p:sp>
          <p:nvSpPr>
            <p:cNvPr id="9" name="8 Rectángulo redondeado"/>
            <p:cNvSpPr/>
            <p:nvPr/>
          </p:nvSpPr>
          <p:spPr>
            <a:xfrm>
              <a:off x="684213" y="3716338"/>
              <a:ext cx="3311525" cy="576262"/>
            </a:xfrm>
            <a:prstGeom prst="roundRect">
              <a:avLst/>
            </a:prstGeom>
            <a:gradFill flip="none" rotWithShape="1">
              <a:gsLst>
                <a:gs pos="0">
                  <a:schemeClr val="tx2">
                    <a:lumMod val="20000"/>
                    <a:lumOff val="80000"/>
                  </a:schemeClr>
                </a:gs>
                <a:gs pos="50000">
                  <a:schemeClr val="bg2"/>
                </a:gs>
                <a:gs pos="100000">
                  <a:schemeClr val="bg1"/>
                </a:gs>
              </a:gsLst>
              <a:path path="rect">
                <a:fillToRect l="100000" t="100000"/>
              </a:path>
              <a:tileRect r="-100000" b="-100000"/>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sz="1600" b="1" dirty="0">
                  <a:solidFill>
                    <a:schemeClr val="tx1"/>
                  </a:solidFill>
                </a:rPr>
                <a:t>APLICACIÓN DE ECUACIONES Y DETERMINACIÓN DE ICA</a:t>
              </a:r>
            </a:p>
          </p:txBody>
        </p:sp>
        <p:sp>
          <p:nvSpPr>
            <p:cNvPr id="12" name="11 Flecha curvada hacia la derecha"/>
            <p:cNvSpPr/>
            <p:nvPr/>
          </p:nvSpPr>
          <p:spPr>
            <a:xfrm>
              <a:off x="34925" y="1935163"/>
              <a:ext cx="215900" cy="630237"/>
            </a:xfrm>
            <a:prstGeom prst="curvedRightArrow">
              <a:avLst>
                <a:gd name="adj1" fmla="val 25323"/>
                <a:gd name="adj2" fmla="val 84073"/>
                <a:gd name="adj3" fmla="val 34896"/>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solidFill>
                  <a:schemeClr val="tx1"/>
                </a:solidFill>
              </a:endParaRPr>
            </a:p>
          </p:txBody>
        </p:sp>
        <p:sp>
          <p:nvSpPr>
            <p:cNvPr id="13" name="12 Flecha curvada hacia la derecha"/>
            <p:cNvSpPr/>
            <p:nvPr/>
          </p:nvSpPr>
          <p:spPr>
            <a:xfrm>
              <a:off x="179388" y="2708275"/>
              <a:ext cx="215900" cy="630238"/>
            </a:xfrm>
            <a:prstGeom prst="curvedRightArrow">
              <a:avLst>
                <a:gd name="adj1" fmla="val 25323"/>
                <a:gd name="adj2" fmla="val 84073"/>
                <a:gd name="adj3" fmla="val 34896"/>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solidFill>
                  <a:schemeClr val="tx1"/>
                </a:solidFill>
              </a:endParaRPr>
            </a:p>
          </p:txBody>
        </p:sp>
        <p:sp>
          <p:nvSpPr>
            <p:cNvPr id="14" name="13 Flecha curvada hacia la derecha"/>
            <p:cNvSpPr/>
            <p:nvPr/>
          </p:nvSpPr>
          <p:spPr>
            <a:xfrm>
              <a:off x="395288" y="3446834"/>
              <a:ext cx="215900" cy="630238"/>
            </a:xfrm>
            <a:prstGeom prst="curvedRightArrow">
              <a:avLst>
                <a:gd name="adj1" fmla="val 25323"/>
                <a:gd name="adj2" fmla="val 84073"/>
                <a:gd name="adj3" fmla="val 34896"/>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solidFill>
                  <a:schemeClr val="tx1"/>
                </a:solidFill>
              </a:endParaRPr>
            </a:p>
          </p:txBody>
        </p:sp>
        <p:sp>
          <p:nvSpPr>
            <p:cNvPr id="17" name="16 Rectángulo redondeado"/>
            <p:cNvSpPr/>
            <p:nvPr/>
          </p:nvSpPr>
          <p:spPr>
            <a:xfrm>
              <a:off x="5003800" y="1400175"/>
              <a:ext cx="3984625" cy="661988"/>
            </a:xfrm>
            <a:prstGeom prst="roundRect">
              <a:avLst/>
            </a:prstGeom>
            <a:gradFill flip="none" rotWithShape="1">
              <a:gsLst>
                <a:gs pos="0">
                  <a:schemeClr val="bg1"/>
                </a:gs>
                <a:gs pos="50000">
                  <a:schemeClr val="accent4">
                    <a:lumMod val="20000"/>
                    <a:lumOff val="80000"/>
                  </a:schemeClr>
                </a:gs>
                <a:gs pos="100000">
                  <a:schemeClr val="bg1"/>
                </a:gs>
              </a:gsLst>
              <a:path path="shape">
                <a:fillToRect l="50000" t="50000" r="50000" b="50000"/>
              </a:path>
              <a:tileRect/>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sz="1600" b="1" dirty="0">
                  <a:solidFill>
                    <a:schemeClr val="tx1"/>
                  </a:solidFill>
                </a:rPr>
                <a:t>De acuerdo con las recomendaciones de habitantes locales</a:t>
              </a:r>
            </a:p>
          </p:txBody>
        </p:sp>
        <p:sp>
          <p:nvSpPr>
            <p:cNvPr id="18" name="17 Rectángulo redondeado"/>
            <p:cNvSpPr/>
            <p:nvPr/>
          </p:nvSpPr>
          <p:spPr>
            <a:xfrm>
              <a:off x="5000625" y="2122487"/>
              <a:ext cx="4035425" cy="874712"/>
            </a:xfrm>
            <a:prstGeom prst="roundRect">
              <a:avLst/>
            </a:prstGeom>
            <a:gradFill flip="none" rotWithShape="1">
              <a:gsLst>
                <a:gs pos="0">
                  <a:schemeClr val="bg1"/>
                </a:gs>
                <a:gs pos="50000">
                  <a:schemeClr val="accent4">
                    <a:lumMod val="20000"/>
                    <a:lumOff val="80000"/>
                  </a:schemeClr>
                </a:gs>
                <a:gs pos="100000">
                  <a:schemeClr val="bg1"/>
                </a:gs>
              </a:gsLst>
              <a:path path="shape">
                <a:fillToRect l="50000" t="50000" r="50000" b="50000"/>
              </a:path>
              <a:tileRect/>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sz="1600" b="1" dirty="0">
                  <a:solidFill>
                    <a:schemeClr val="tx1"/>
                  </a:solidFill>
                </a:rPr>
                <a:t>De acuerdo con las directrices del laboratorio certificado y estándares nacionales e internacionales para el caso de datos de campo</a:t>
              </a:r>
            </a:p>
          </p:txBody>
        </p:sp>
        <p:sp>
          <p:nvSpPr>
            <p:cNvPr id="19" name="18 Rectángulo redondeado"/>
            <p:cNvSpPr/>
            <p:nvPr/>
          </p:nvSpPr>
          <p:spPr>
            <a:xfrm>
              <a:off x="5003800" y="3075511"/>
              <a:ext cx="3984625" cy="504573"/>
            </a:xfrm>
            <a:prstGeom prst="roundRect">
              <a:avLst/>
            </a:prstGeom>
            <a:gradFill flip="none" rotWithShape="1">
              <a:gsLst>
                <a:gs pos="0">
                  <a:schemeClr val="bg1"/>
                </a:gs>
                <a:gs pos="50000">
                  <a:schemeClr val="accent4">
                    <a:lumMod val="20000"/>
                    <a:lumOff val="80000"/>
                  </a:schemeClr>
                </a:gs>
                <a:gs pos="100000">
                  <a:schemeClr val="bg1"/>
                </a:gs>
              </a:gsLst>
              <a:path path="shape">
                <a:fillToRect l="50000" t="50000" r="50000" b="50000"/>
              </a:path>
              <a:tileRect/>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sz="1600" b="1" dirty="0">
                  <a:solidFill>
                    <a:schemeClr val="tx1"/>
                  </a:solidFill>
                </a:rPr>
                <a:t>De acuerdo con las normas y criterios de los estudios en SAP y normatividad vigente</a:t>
              </a:r>
            </a:p>
          </p:txBody>
        </p:sp>
        <p:sp>
          <p:nvSpPr>
            <p:cNvPr id="20" name="19 Rectángulo redondeado"/>
            <p:cNvSpPr/>
            <p:nvPr/>
          </p:nvSpPr>
          <p:spPr>
            <a:xfrm>
              <a:off x="5000625" y="3716338"/>
              <a:ext cx="4035425" cy="576262"/>
            </a:xfrm>
            <a:prstGeom prst="roundRect">
              <a:avLst/>
            </a:prstGeom>
            <a:gradFill flip="none" rotWithShape="1">
              <a:gsLst>
                <a:gs pos="0">
                  <a:schemeClr val="bg1"/>
                </a:gs>
                <a:gs pos="50000">
                  <a:schemeClr val="accent4">
                    <a:lumMod val="20000"/>
                    <a:lumOff val="80000"/>
                  </a:schemeClr>
                </a:gs>
                <a:gs pos="100000">
                  <a:schemeClr val="bg1"/>
                </a:gs>
              </a:gsLst>
              <a:path path="shape">
                <a:fillToRect l="50000" t="50000" r="50000" b="50000"/>
              </a:path>
              <a:tileRect/>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sz="1600" b="1" dirty="0">
                  <a:solidFill>
                    <a:schemeClr val="tx1"/>
                  </a:solidFill>
                </a:rPr>
                <a:t>De acuerdo con los criterios de los </a:t>
              </a:r>
              <a:r>
                <a:rPr lang="es-ES" sz="1600" b="1" dirty="0" err="1">
                  <a:solidFill>
                    <a:schemeClr val="tx1"/>
                  </a:solidFill>
                </a:rPr>
                <a:t>ICASAP</a:t>
              </a:r>
              <a:endParaRPr lang="es-ES" sz="1600" b="1" dirty="0">
                <a:solidFill>
                  <a:schemeClr val="tx1"/>
                </a:solidFill>
              </a:endParaRPr>
            </a:p>
          </p:txBody>
        </p:sp>
        <p:cxnSp>
          <p:nvCxnSpPr>
            <p:cNvPr id="23" name="22 Conector recto de flecha"/>
            <p:cNvCxnSpPr/>
            <p:nvPr/>
          </p:nvCxnSpPr>
          <p:spPr>
            <a:xfrm>
              <a:off x="3563938" y="1743075"/>
              <a:ext cx="1439862"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4" name="23 Conector recto de flecha"/>
            <p:cNvCxnSpPr/>
            <p:nvPr/>
          </p:nvCxnSpPr>
          <p:spPr>
            <a:xfrm>
              <a:off x="3995738" y="4005263"/>
              <a:ext cx="1008062"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5" name="24 Conector recto de flecha"/>
            <p:cNvCxnSpPr/>
            <p:nvPr/>
          </p:nvCxnSpPr>
          <p:spPr>
            <a:xfrm flipV="1">
              <a:off x="3779838" y="3354156"/>
              <a:ext cx="1223962" cy="793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6" name="25 Conector recto de flecha"/>
            <p:cNvCxnSpPr/>
            <p:nvPr/>
          </p:nvCxnSpPr>
          <p:spPr>
            <a:xfrm>
              <a:off x="3635375" y="2532063"/>
              <a:ext cx="1368425"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sp>
        <p:nvSpPr>
          <p:cNvPr id="29" name="3 Subtítulo"/>
          <p:cNvSpPr>
            <a:spLocks noGrp="1"/>
          </p:cNvSpPr>
          <p:nvPr>
            <p:ph type="subTitle" idx="1"/>
          </p:nvPr>
        </p:nvSpPr>
        <p:spPr>
          <a:xfrm>
            <a:off x="1079451" y="980728"/>
            <a:ext cx="6624736" cy="447027"/>
          </a:xfrm>
        </p:spPr>
        <p:txBody>
          <a:bodyPr>
            <a:noAutofit/>
          </a:bodyPr>
          <a:lstStyle/>
          <a:p>
            <a:r>
              <a:rPr lang="es-CO" sz="2400" b="1" dirty="0">
                <a:solidFill>
                  <a:schemeClr val="accent4">
                    <a:lumMod val="75000"/>
                  </a:schemeClr>
                </a:solidFill>
              </a:rPr>
              <a:t>Metodología para el muestreo</a:t>
            </a:r>
          </a:p>
        </p:txBody>
      </p:sp>
      <p:sp>
        <p:nvSpPr>
          <p:cNvPr id="31" name="1 Título"/>
          <p:cNvSpPr>
            <a:spLocks noGrp="1"/>
          </p:cNvSpPr>
          <p:nvPr>
            <p:ph type="ctrTitle"/>
          </p:nvPr>
        </p:nvSpPr>
        <p:spPr>
          <a:xfrm>
            <a:off x="1690" y="5673"/>
            <a:ext cx="9034806" cy="866527"/>
          </a:xfrm>
        </p:spPr>
        <p:txBody>
          <a:bodyPr>
            <a:normAutofit fontScale="90000"/>
          </a:bodyPr>
          <a:lstStyle/>
          <a:p>
            <a:r>
              <a:rPr lang="es-ES" sz="2400" b="1" dirty="0">
                <a:solidFill>
                  <a:schemeClr val="bg2">
                    <a:lumMod val="25000"/>
                  </a:schemeClr>
                </a:solidFill>
                <a:effectLst>
                  <a:outerShdw blurRad="38100" dist="38100" dir="2700000" algn="tl">
                    <a:srgbClr val="000000">
                      <a:alpha val="43137"/>
                    </a:srgbClr>
                  </a:outerShdw>
                </a:effectLst>
              </a:rPr>
              <a:t>MUESTREO SOBRE LA CALIDAD DE AGUAS LAS ZONAS DE INFLUENCIA DEL GUACAL</a:t>
            </a:r>
            <a:r>
              <a:rPr lang="es-ES" sz="1600" dirty="0"/>
              <a:t/>
            </a:r>
            <a:br>
              <a:rPr lang="es-ES" sz="1600" dirty="0"/>
            </a:br>
            <a:endParaRPr lang="es-ES" sz="1600" dirty="0"/>
          </a:p>
        </p:txBody>
      </p:sp>
    </p:spTree>
    <p:extLst>
      <p:ext uri="{BB962C8B-B14F-4D97-AF65-F5344CB8AC3E}">
        <p14:creationId xmlns:p14="http://schemas.microsoft.com/office/powerpoint/2010/main" val="29629104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Users\USUARIO\Documents\PR 2016\FORO GUACAL 2016\docs base\fotos mapas\corredor romeral 3.jpg"/>
          <p:cNvPicPr>
            <a:picLocks noChangeAspect="1" noChangeArrowheads="1"/>
          </p:cNvPicPr>
          <p:nvPr/>
        </p:nvPicPr>
        <p:blipFill>
          <a:blip r:embed="rId2">
            <a:extLst>
              <a:ext uri="{28A0092B-C50C-407E-A947-70E740481C1C}">
                <a14:useLocalDpi xmlns:a14="http://schemas.microsoft.com/office/drawing/2010/main" val="0"/>
              </a:ext>
            </a:extLst>
          </a:blip>
          <a:srcRect b="9697"/>
          <a:stretch>
            <a:fillRect/>
          </a:stretch>
        </p:blipFill>
        <p:spPr bwMode="auto">
          <a:xfrm>
            <a:off x="0" y="1084263"/>
            <a:ext cx="91440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1 Título"/>
          <p:cNvSpPr>
            <a:spLocks noGrp="1"/>
          </p:cNvSpPr>
          <p:nvPr>
            <p:ph type="title"/>
          </p:nvPr>
        </p:nvSpPr>
        <p:spPr>
          <a:xfrm>
            <a:off x="25400" y="0"/>
            <a:ext cx="9010650" cy="1125538"/>
          </a:xfrm>
        </p:spPr>
        <p:txBody>
          <a:bodyPr rtlCol="0">
            <a:normAutofit/>
          </a:bodyPr>
          <a:lstStyle/>
          <a:p>
            <a:pPr fontAlgn="auto">
              <a:spcAft>
                <a:spcPts val="0"/>
              </a:spcAft>
              <a:defRPr/>
            </a:pPr>
            <a:r>
              <a:rPr lang="es-CO" sz="2000" dirty="0">
                <a:solidFill>
                  <a:schemeClr val="bg2">
                    <a:lumMod val="50000"/>
                  </a:schemeClr>
                </a:solidFill>
                <a:latin typeface="Arial Rounded MT Bold" panose="020F0704030504030204" pitchFamily="34" charset="0"/>
              </a:rPr>
              <a:t>Corredor biológico</a:t>
            </a:r>
            <a:r>
              <a:rPr lang="es-CO" sz="2000" dirty="0">
                <a:latin typeface="Arial Rounded MT Bold" panose="020F0704030504030204" pitchFamily="34" charset="0"/>
              </a:rPr>
              <a:t/>
            </a:r>
            <a:br>
              <a:rPr lang="es-CO" sz="2000" dirty="0">
                <a:latin typeface="Arial Rounded MT Bold" panose="020F0704030504030204" pitchFamily="34" charset="0"/>
              </a:rPr>
            </a:br>
            <a:r>
              <a:rPr lang="es-CO" sz="1400" dirty="0">
                <a:latin typeface="Arial Rounded MT Bold" panose="020F0704030504030204" pitchFamily="34" charset="0"/>
              </a:rPr>
              <a:t>“Territorio cuyo fin es proporcionar conectividad entre paisajes, ecosistemas y hábitat (naturales o modificados) para asegurar el mantenimiento de la biodiversidad y de los procesos ecológicos y evolutivos”</a:t>
            </a:r>
          </a:p>
        </p:txBody>
      </p:sp>
      <p:sp>
        <p:nvSpPr>
          <p:cNvPr id="2" name="1 Flecha curvada hacia arriba">
            <a:hlinkClick r:id="rId3" action="ppaction://hlinksldjump"/>
          </p:cNvPr>
          <p:cNvSpPr/>
          <p:nvPr/>
        </p:nvSpPr>
        <p:spPr>
          <a:xfrm rot="15936625">
            <a:off x="7974013" y="1341438"/>
            <a:ext cx="307975" cy="174625"/>
          </a:xfrm>
          <a:prstGeom prst="curvedUp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a:solidFill>
                <a:schemeClr val="tx1"/>
              </a:solidFill>
            </a:endParaRPr>
          </a:p>
        </p:txBody>
      </p:sp>
      <p:grpSp>
        <p:nvGrpSpPr>
          <p:cNvPr id="13" name="12 Grupo"/>
          <p:cNvGrpSpPr/>
          <p:nvPr/>
        </p:nvGrpSpPr>
        <p:grpSpPr>
          <a:xfrm>
            <a:off x="1187624" y="2276872"/>
            <a:ext cx="2822528" cy="4021207"/>
            <a:chOff x="1187624" y="2276872"/>
            <a:chExt cx="2822528" cy="4021207"/>
          </a:xfrm>
        </p:grpSpPr>
        <p:sp>
          <p:nvSpPr>
            <p:cNvPr id="3" name="2 Rectángulo"/>
            <p:cNvSpPr/>
            <p:nvPr/>
          </p:nvSpPr>
          <p:spPr>
            <a:xfrm rot="4392956">
              <a:off x="2065936" y="4353863"/>
              <a:ext cx="3456384"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s-CO" dirty="0"/>
                <a:t>Corredor  biológico  El Romeral</a:t>
              </a:r>
            </a:p>
          </p:txBody>
        </p:sp>
        <p:grpSp>
          <p:nvGrpSpPr>
            <p:cNvPr id="12" name="11 Grupo"/>
            <p:cNvGrpSpPr/>
            <p:nvPr/>
          </p:nvGrpSpPr>
          <p:grpSpPr>
            <a:xfrm>
              <a:off x="1187624" y="2276872"/>
              <a:ext cx="2376264" cy="432048"/>
              <a:chOff x="1187624" y="2276872"/>
              <a:chExt cx="2376264" cy="432048"/>
            </a:xfrm>
          </p:grpSpPr>
          <p:sp>
            <p:nvSpPr>
              <p:cNvPr id="4" name="3 Rectángulo"/>
              <p:cNvSpPr/>
              <p:nvPr/>
            </p:nvSpPr>
            <p:spPr>
              <a:xfrm>
                <a:off x="1187624" y="2276872"/>
                <a:ext cx="1872208"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s-CO" dirty="0"/>
                  <a:t>Relleno El Guacal</a:t>
                </a:r>
              </a:p>
            </p:txBody>
          </p:sp>
          <p:cxnSp>
            <p:nvCxnSpPr>
              <p:cNvPr id="7" name="6 Conector recto de flecha"/>
              <p:cNvCxnSpPr/>
              <p:nvPr/>
            </p:nvCxnSpPr>
            <p:spPr>
              <a:xfrm>
                <a:off x="2987824" y="2564904"/>
                <a:ext cx="576064" cy="36004"/>
              </a:xfrm>
              <a:prstGeom prst="straightConnector1">
                <a:avLst/>
              </a:prstGeom>
              <a:ln w="31750">
                <a:solidFill>
                  <a:schemeClr val="bg1"/>
                </a:solidFill>
                <a:tailEnd type="arrow"/>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42890763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Users\USUARIO\Documents\PR 2016\FORO GUACAL 2016\docs base\fotos mapas\guacal y red hid 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6 Grupo"/>
          <p:cNvGrpSpPr/>
          <p:nvPr/>
        </p:nvGrpSpPr>
        <p:grpSpPr>
          <a:xfrm>
            <a:off x="3771900" y="3212976"/>
            <a:ext cx="1384523" cy="2463942"/>
            <a:chOff x="3771900" y="3212976"/>
            <a:chExt cx="1384523" cy="2463942"/>
          </a:xfrm>
        </p:grpSpPr>
        <p:grpSp>
          <p:nvGrpSpPr>
            <p:cNvPr id="5" name="4 Grupo"/>
            <p:cNvGrpSpPr/>
            <p:nvPr/>
          </p:nvGrpSpPr>
          <p:grpSpPr>
            <a:xfrm>
              <a:off x="3771900" y="4090557"/>
              <a:ext cx="1228725" cy="1586361"/>
              <a:chOff x="3771900" y="4090557"/>
              <a:chExt cx="1228725" cy="1586361"/>
            </a:xfrm>
          </p:grpSpPr>
          <p:sp>
            <p:nvSpPr>
              <p:cNvPr id="2" name="1 Forma libre"/>
              <p:cNvSpPr/>
              <p:nvPr/>
            </p:nvSpPr>
            <p:spPr>
              <a:xfrm>
                <a:off x="3771900" y="4090557"/>
                <a:ext cx="1143000" cy="824343"/>
              </a:xfrm>
              <a:custGeom>
                <a:avLst/>
                <a:gdLst>
                  <a:gd name="connsiteX0" fmla="*/ 0 w 1143000"/>
                  <a:gd name="connsiteY0" fmla="*/ 824343 h 824343"/>
                  <a:gd name="connsiteX1" fmla="*/ 28575 w 1143000"/>
                  <a:gd name="connsiteY1" fmla="*/ 819581 h 824343"/>
                  <a:gd name="connsiteX2" fmla="*/ 42863 w 1143000"/>
                  <a:gd name="connsiteY2" fmla="*/ 800531 h 824343"/>
                  <a:gd name="connsiteX3" fmla="*/ 61913 w 1143000"/>
                  <a:gd name="connsiteY3" fmla="*/ 791006 h 824343"/>
                  <a:gd name="connsiteX4" fmla="*/ 80963 w 1143000"/>
                  <a:gd name="connsiteY4" fmla="*/ 762431 h 824343"/>
                  <a:gd name="connsiteX5" fmla="*/ 90488 w 1143000"/>
                  <a:gd name="connsiteY5" fmla="*/ 748143 h 824343"/>
                  <a:gd name="connsiteX6" fmla="*/ 104775 w 1143000"/>
                  <a:gd name="connsiteY6" fmla="*/ 733856 h 824343"/>
                  <a:gd name="connsiteX7" fmla="*/ 114300 w 1143000"/>
                  <a:gd name="connsiteY7" fmla="*/ 719568 h 824343"/>
                  <a:gd name="connsiteX8" fmla="*/ 142875 w 1143000"/>
                  <a:gd name="connsiteY8" fmla="*/ 710043 h 824343"/>
                  <a:gd name="connsiteX9" fmla="*/ 157163 w 1143000"/>
                  <a:gd name="connsiteY9" fmla="*/ 705281 h 824343"/>
                  <a:gd name="connsiteX10" fmla="*/ 171450 w 1143000"/>
                  <a:gd name="connsiteY10" fmla="*/ 700518 h 824343"/>
                  <a:gd name="connsiteX11" fmla="*/ 200025 w 1143000"/>
                  <a:gd name="connsiteY11" fmla="*/ 695756 h 824343"/>
                  <a:gd name="connsiteX12" fmla="*/ 271463 w 1143000"/>
                  <a:gd name="connsiteY12" fmla="*/ 686231 h 824343"/>
                  <a:gd name="connsiteX13" fmla="*/ 309563 w 1143000"/>
                  <a:gd name="connsiteY13" fmla="*/ 676706 h 824343"/>
                  <a:gd name="connsiteX14" fmla="*/ 328613 w 1143000"/>
                  <a:gd name="connsiteY14" fmla="*/ 671943 h 824343"/>
                  <a:gd name="connsiteX15" fmla="*/ 342900 w 1143000"/>
                  <a:gd name="connsiteY15" fmla="*/ 667181 h 824343"/>
                  <a:gd name="connsiteX16" fmla="*/ 352425 w 1143000"/>
                  <a:gd name="connsiteY16" fmla="*/ 652893 h 824343"/>
                  <a:gd name="connsiteX17" fmla="*/ 371475 w 1143000"/>
                  <a:gd name="connsiteY17" fmla="*/ 643368 h 824343"/>
                  <a:gd name="connsiteX18" fmla="*/ 385763 w 1143000"/>
                  <a:gd name="connsiteY18" fmla="*/ 633843 h 824343"/>
                  <a:gd name="connsiteX19" fmla="*/ 414338 w 1143000"/>
                  <a:gd name="connsiteY19" fmla="*/ 605268 h 824343"/>
                  <a:gd name="connsiteX20" fmla="*/ 428625 w 1143000"/>
                  <a:gd name="connsiteY20" fmla="*/ 590981 h 824343"/>
                  <a:gd name="connsiteX21" fmla="*/ 442913 w 1143000"/>
                  <a:gd name="connsiteY21" fmla="*/ 581456 h 824343"/>
                  <a:gd name="connsiteX22" fmla="*/ 466725 w 1143000"/>
                  <a:gd name="connsiteY22" fmla="*/ 552881 h 824343"/>
                  <a:gd name="connsiteX23" fmla="*/ 476250 w 1143000"/>
                  <a:gd name="connsiteY23" fmla="*/ 538593 h 824343"/>
                  <a:gd name="connsiteX24" fmla="*/ 495300 w 1143000"/>
                  <a:gd name="connsiteY24" fmla="*/ 529068 h 824343"/>
                  <a:gd name="connsiteX25" fmla="*/ 523875 w 1143000"/>
                  <a:gd name="connsiteY25" fmla="*/ 510018 h 824343"/>
                  <a:gd name="connsiteX26" fmla="*/ 538163 w 1143000"/>
                  <a:gd name="connsiteY26" fmla="*/ 500493 h 824343"/>
                  <a:gd name="connsiteX27" fmla="*/ 552450 w 1143000"/>
                  <a:gd name="connsiteY27" fmla="*/ 490968 h 824343"/>
                  <a:gd name="connsiteX28" fmla="*/ 561975 w 1143000"/>
                  <a:gd name="connsiteY28" fmla="*/ 476681 h 824343"/>
                  <a:gd name="connsiteX29" fmla="*/ 590550 w 1143000"/>
                  <a:gd name="connsiteY29" fmla="*/ 457631 h 824343"/>
                  <a:gd name="connsiteX30" fmla="*/ 600075 w 1143000"/>
                  <a:gd name="connsiteY30" fmla="*/ 443343 h 824343"/>
                  <a:gd name="connsiteX31" fmla="*/ 642938 w 1143000"/>
                  <a:gd name="connsiteY31" fmla="*/ 424293 h 824343"/>
                  <a:gd name="connsiteX32" fmla="*/ 657225 w 1143000"/>
                  <a:gd name="connsiteY32" fmla="*/ 419531 h 824343"/>
                  <a:gd name="connsiteX33" fmla="*/ 671513 w 1143000"/>
                  <a:gd name="connsiteY33" fmla="*/ 410006 h 824343"/>
                  <a:gd name="connsiteX34" fmla="*/ 700088 w 1143000"/>
                  <a:gd name="connsiteY34" fmla="*/ 405243 h 824343"/>
                  <a:gd name="connsiteX35" fmla="*/ 795338 w 1143000"/>
                  <a:gd name="connsiteY35" fmla="*/ 400481 h 824343"/>
                  <a:gd name="connsiteX36" fmla="*/ 823913 w 1143000"/>
                  <a:gd name="connsiteY36" fmla="*/ 381431 h 824343"/>
                  <a:gd name="connsiteX37" fmla="*/ 838200 w 1143000"/>
                  <a:gd name="connsiteY37" fmla="*/ 376668 h 824343"/>
                  <a:gd name="connsiteX38" fmla="*/ 852488 w 1143000"/>
                  <a:gd name="connsiteY38" fmla="*/ 367143 h 824343"/>
                  <a:gd name="connsiteX39" fmla="*/ 866775 w 1143000"/>
                  <a:gd name="connsiteY39" fmla="*/ 362381 h 824343"/>
                  <a:gd name="connsiteX40" fmla="*/ 900113 w 1143000"/>
                  <a:gd name="connsiteY40" fmla="*/ 343331 h 824343"/>
                  <a:gd name="connsiteX41" fmla="*/ 928688 w 1143000"/>
                  <a:gd name="connsiteY41" fmla="*/ 314756 h 824343"/>
                  <a:gd name="connsiteX42" fmla="*/ 947738 w 1143000"/>
                  <a:gd name="connsiteY42" fmla="*/ 286181 h 824343"/>
                  <a:gd name="connsiteX43" fmla="*/ 952500 w 1143000"/>
                  <a:gd name="connsiteY43" fmla="*/ 267131 h 824343"/>
                  <a:gd name="connsiteX44" fmla="*/ 962025 w 1143000"/>
                  <a:gd name="connsiteY44" fmla="*/ 238556 h 824343"/>
                  <a:gd name="connsiteX45" fmla="*/ 966788 w 1143000"/>
                  <a:gd name="connsiteY45" fmla="*/ 214743 h 824343"/>
                  <a:gd name="connsiteX46" fmla="*/ 976313 w 1143000"/>
                  <a:gd name="connsiteY46" fmla="*/ 186168 h 824343"/>
                  <a:gd name="connsiteX47" fmla="*/ 981075 w 1143000"/>
                  <a:gd name="connsiteY47" fmla="*/ 167118 h 824343"/>
                  <a:gd name="connsiteX48" fmla="*/ 1004888 w 1143000"/>
                  <a:gd name="connsiteY48" fmla="*/ 138543 h 824343"/>
                  <a:gd name="connsiteX49" fmla="*/ 1033463 w 1143000"/>
                  <a:gd name="connsiteY49" fmla="*/ 90918 h 824343"/>
                  <a:gd name="connsiteX50" fmla="*/ 1038225 w 1143000"/>
                  <a:gd name="connsiteY50" fmla="*/ 67106 h 824343"/>
                  <a:gd name="connsiteX51" fmla="*/ 1076325 w 1143000"/>
                  <a:gd name="connsiteY51" fmla="*/ 29006 h 824343"/>
                  <a:gd name="connsiteX52" fmla="*/ 1081088 w 1143000"/>
                  <a:gd name="connsiteY52" fmla="*/ 9956 h 824343"/>
                  <a:gd name="connsiteX53" fmla="*/ 1143000 w 1143000"/>
                  <a:gd name="connsiteY53" fmla="*/ 431 h 82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143000" h="824343">
                    <a:moveTo>
                      <a:pt x="0" y="824343"/>
                    </a:moveTo>
                    <a:cubicBezTo>
                      <a:pt x="9525" y="822756"/>
                      <a:pt x="20134" y="824270"/>
                      <a:pt x="28575" y="819581"/>
                    </a:cubicBezTo>
                    <a:cubicBezTo>
                      <a:pt x="35514" y="815726"/>
                      <a:pt x="36836" y="805697"/>
                      <a:pt x="42863" y="800531"/>
                    </a:cubicBezTo>
                    <a:cubicBezTo>
                      <a:pt x="48253" y="795911"/>
                      <a:pt x="55563" y="794181"/>
                      <a:pt x="61913" y="791006"/>
                    </a:cubicBezTo>
                    <a:cubicBezTo>
                      <a:pt x="70282" y="765896"/>
                      <a:pt x="61143" y="786214"/>
                      <a:pt x="80963" y="762431"/>
                    </a:cubicBezTo>
                    <a:cubicBezTo>
                      <a:pt x="84627" y="758034"/>
                      <a:pt x="86824" y="752540"/>
                      <a:pt x="90488" y="748143"/>
                    </a:cubicBezTo>
                    <a:cubicBezTo>
                      <a:pt x="94800" y="742969"/>
                      <a:pt x="100463" y="739030"/>
                      <a:pt x="104775" y="733856"/>
                    </a:cubicBezTo>
                    <a:cubicBezTo>
                      <a:pt x="108439" y="729459"/>
                      <a:pt x="109446" y="722602"/>
                      <a:pt x="114300" y="719568"/>
                    </a:cubicBezTo>
                    <a:cubicBezTo>
                      <a:pt x="122814" y="714247"/>
                      <a:pt x="133350" y="713218"/>
                      <a:pt x="142875" y="710043"/>
                    </a:cubicBezTo>
                    <a:lnTo>
                      <a:pt x="157163" y="705281"/>
                    </a:lnTo>
                    <a:cubicBezTo>
                      <a:pt x="161925" y="703694"/>
                      <a:pt x="166498" y="701343"/>
                      <a:pt x="171450" y="700518"/>
                    </a:cubicBezTo>
                    <a:lnTo>
                      <a:pt x="200025" y="695756"/>
                    </a:lnTo>
                    <a:cubicBezTo>
                      <a:pt x="228536" y="691370"/>
                      <a:pt x="242174" y="689892"/>
                      <a:pt x="271463" y="686231"/>
                    </a:cubicBezTo>
                    <a:lnTo>
                      <a:pt x="309563" y="676706"/>
                    </a:lnTo>
                    <a:cubicBezTo>
                      <a:pt x="315913" y="675118"/>
                      <a:pt x="322403" y="674013"/>
                      <a:pt x="328613" y="671943"/>
                    </a:cubicBezTo>
                    <a:lnTo>
                      <a:pt x="342900" y="667181"/>
                    </a:lnTo>
                    <a:cubicBezTo>
                      <a:pt x="346075" y="662418"/>
                      <a:pt x="348028" y="656557"/>
                      <a:pt x="352425" y="652893"/>
                    </a:cubicBezTo>
                    <a:cubicBezTo>
                      <a:pt x="357879" y="648348"/>
                      <a:pt x="365311" y="646890"/>
                      <a:pt x="371475" y="643368"/>
                    </a:cubicBezTo>
                    <a:cubicBezTo>
                      <a:pt x="376445" y="640528"/>
                      <a:pt x="381485" y="637646"/>
                      <a:pt x="385763" y="633843"/>
                    </a:cubicBezTo>
                    <a:cubicBezTo>
                      <a:pt x="395831" y="624894"/>
                      <a:pt x="404813" y="614793"/>
                      <a:pt x="414338" y="605268"/>
                    </a:cubicBezTo>
                    <a:cubicBezTo>
                      <a:pt x="419100" y="600506"/>
                      <a:pt x="423021" y="594717"/>
                      <a:pt x="428625" y="590981"/>
                    </a:cubicBezTo>
                    <a:lnTo>
                      <a:pt x="442913" y="581456"/>
                    </a:lnTo>
                    <a:cubicBezTo>
                      <a:pt x="466562" y="545981"/>
                      <a:pt x="436167" y="589551"/>
                      <a:pt x="466725" y="552881"/>
                    </a:cubicBezTo>
                    <a:cubicBezTo>
                      <a:pt x="470389" y="548484"/>
                      <a:pt x="471853" y="542257"/>
                      <a:pt x="476250" y="538593"/>
                    </a:cubicBezTo>
                    <a:cubicBezTo>
                      <a:pt x="481704" y="534048"/>
                      <a:pt x="489212" y="532721"/>
                      <a:pt x="495300" y="529068"/>
                    </a:cubicBezTo>
                    <a:cubicBezTo>
                      <a:pt x="505116" y="523178"/>
                      <a:pt x="514350" y="516368"/>
                      <a:pt x="523875" y="510018"/>
                    </a:cubicBezTo>
                    <a:lnTo>
                      <a:pt x="538163" y="500493"/>
                    </a:lnTo>
                    <a:lnTo>
                      <a:pt x="552450" y="490968"/>
                    </a:lnTo>
                    <a:cubicBezTo>
                      <a:pt x="555625" y="486206"/>
                      <a:pt x="557667" y="480450"/>
                      <a:pt x="561975" y="476681"/>
                    </a:cubicBezTo>
                    <a:cubicBezTo>
                      <a:pt x="570590" y="469143"/>
                      <a:pt x="590550" y="457631"/>
                      <a:pt x="590550" y="457631"/>
                    </a:cubicBezTo>
                    <a:cubicBezTo>
                      <a:pt x="593725" y="452868"/>
                      <a:pt x="596028" y="447390"/>
                      <a:pt x="600075" y="443343"/>
                    </a:cubicBezTo>
                    <a:cubicBezTo>
                      <a:pt x="611395" y="432023"/>
                      <a:pt x="628792" y="429008"/>
                      <a:pt x="642938" y="424293"/>
                    </a:cubicBezTo>
                    <a:lnTo>
                      <a:pt x="657225" y="419531"/>
                    </a:lnTo>
                    <a:cubicBezTo>
                      <a:pt x="661988" y="416356"/>
                      <a:pt x="666083" y="411816"/>
                      <a:pt x="671513" y="410006"/>
                    </a:cubicBezTo>
                    <a:cubicBezTo>
                      <a:pt x="680674" y="406952"/>
                      <a:pt x="690460" y="405984"/>
                      <a:pt x="700088" y="405243"/>
                    </a:cubicBezTo>
                    <a:cubicBezTo>
                      <a:pt x="731784" y="402805"/>
                      <a:pt x="763588" y="402068"/>
                      <a:pt x="795338" y="400481"/>
                    </a:cubicBezTo>
                    <a:cubicBezTo>
                      <a:pt x="804863" y="394131"/>
                      <a:pt x="813053" y="385052"/>
                      <a:pt x="823913" y="381431"/>
                    </a:cubicBezTo>
                    <a:cubicBezTo>
                      <a:pt x="828675" y="379843"/>
                      <a:pt x="833710" y="378913"/>
                      <a:pt x="838200" y="376668"/>
                    </a:cubicBezTo>
                    <a:cubicBezTo>
                      <a:pt x="843320" y="374108"/>
                      <a:pt x="847368" y="369703"/>
                      <a:pt x="852488" y="367143"/>
                    </a:cubicBezTo>
                    <a:cubicBezTo>
                      <a:pt x="856978" y="364898"/>
                      <a:pt x="862161" y="364358"/>
                      <a:pt x="866775" y="362381"/>
                    </a:cubicBezTo>
                    <a:cubicBezTo>
                      <a:pt x="875101" y="358813"/>
                      <a:pt x="892692" y="349927"/>
                      <a:pt x="900113" y="343331"/>
                    </a:cubicBezTo>
                    <a:cubicBezTo>
                      <a:pt x="910181" y="334382"/>
                      <a:pt x="921216" y="325964"/>
                      <a:pt x="928688" y="314756"/>
                    </a:cubicBezTo>
                    <a:lnTo>
                      <a:pt x="947738" y="286181"/>
                    </a:lnTo>
                    <a:cubicBezTo>
                      <a:pt x="949325" y="279831"/>
                      <a:pt x="950619" y="273400"/>
                      <a:pt x="952500" y="267131"/>
                    </a:cubicBezTo>
                    <a:cubicBezTo>
                      <a:pt x="955385" y="257514"/>
                      <a:pt x="960056" y="248401"/>
                      <a:pt x="962025" y="238556"/>
                    </a:cubicBezTo>
                    <a:cubicBezTo>
                      <a:pt x="963613" y="230618"/>
                      <a:pt x="964658" y="222553"/>
                      <a:pt x="966788" y="214743"/>
                    </a:cubicBezTo>
                    <a:cubicBezTo>
                      <a:pt x="969430" y="205057"/>
                      <a:pt x="973878" y="195909"/>
                      <a:pt x="976313" y="186168"/>
                    </a:cubicBezTo>
                    <a:cubicBezTo>
                      <a:pt x="977900" y="179818"/>
                      <a:pt x="978497" y="173134"/>
                      <a:pt x="981075" y="167118"/>
                    </a:cubicBezTo>
                    <a:cubicBezTo>
                      <a:pt x="988036" y="150876"/>
                      <a:pt x="993967" y="152585"/>
                      <a:pt x="1004888" y="138543"/>
                    </a:cubicBezTo>
                    <a:cubicBezTo>
                      <a:pt x="1020980" y="117854"/>
                      <a:pt x="1023096" y="111653"/>
                      <a:pt x="1033463" y="90918"/>
                    </a:cubicBezTo>
                    <a:cubicBezTo>
                      <a:pt x="1035050" y="82981"/>
                      <a:pt x="1034876" y="74475"/>
                      <a:pt x="1038225" y="67106"/>
                    </a:cubicBezTo>
                    <a:cubicBezTo>
                      <a:pt x="1051747" y="37357"/>
                      <a:pt x="1052906" y="40715"/>
                      <a:pt x="1076325" y="29006"/>
                    </a:cubicBezTo>
                    <a:cubicBezTo>
                      <a:pt x="1077913" y="22656"/>
                      <a:pt x="1076118" y="14216"/>
                      <a:pt x="1081088" y="9956"/>
                    </a:cubicBezTo>
                    <a:cubicBezTo>
                      <a:pt x="1096300" y="-3083"/>
                      <a:pt x="1126080" y="431"/>
                      <a:pt x="1143000" y="431"/>
                    </a:cubicBezTo>
                  </a:path>
                </a:pathLst>
              </a:custGeom>
              <a:noFill/>
              <a:ln w="9525">
                <a:solidFill>
                  <a:srgbClr val="CCE7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 name="2 Forma libre"/>
              <p:cNvSpPr/>
              <p:nvPr/>
            </p:nvSpPr>
            <p:spPr>
              <a:xfrm>
                <a:off x="4557713" y="4500563"/>
                <a:ext cx="442912" cy="219075"/>
              </a:xfrm>
              <a:custGeom>
                <a:avLst/>
                <a:gdLst>
                  <a:gd name="connsiteX0" fmla="*/ 0 w 442912"/>
                  <a:gd name="connsiteY0" fmla="*/ 0 h 219075"/>
                  <a:gd name="connsiteX1" fmla="*/ 142875 w 442912"/>
                  <a:gd name="connsiteY1" fmla="*/ 4762 h 219075"/>
                  <a:gd name="connsiteX2" fmla="*/ 157162 w 442912"/>
                  <a:gd name="connsiteY2" fmla="*/ 9525 h 219075"/>
                  <a:gd name="connsiteX3" fmla="*/ 204787 w 442912"/>
                  <a:gd name="connsiteY3" fmla="*/ 23812 h 219075"/>
                  <a:gd name="connsiteX4" fmla="*/ 219075 w 442912"/>
                  <a:gd name="connsiteY4" fmla="*/ 28575 h 219075"/>
                  <a:gd name="connsiteX5" fmla="*/ 233362 w 442912"/>
                  <a:gd name="connsiteY5" fmla="*/ 33337 h 219075"/>
                  <a:gd name="connsiteX6" fmla="*/ 242887 w 442912"/>
                  <a:gd name="connsiteY6" fmla="*/ 47625 h 219075"/>
                  <a:gd name="connsiteX7" fmla="*/ 257175 w 442912"/>
                  <a:gd name="connsiteY7" fmla="*/ 57150 h 219075"/>
                  <a:gd name="connsiteX8" fmla="*/ 323850 w 442912"/>
                  <a:gd name="connsiteY8" fmla="*/ 66675 h 219075"/>
                  <a:gd name="connsiteX9" fmla="*/ 352425 w 442912"/>
                  <a:gd name="connsiteY9" fmla="*/ 76200 h 219075"/>
                  <a:gd name="connsiteX10" fmla="*/ 376237 w 442912"/>
                  <a:gd name="connsiteY10" fmla="*/ 95250 h 219075"/>
                  <a:gd name="connsiteX11" fmla="*/ 404812 w 442912"/>
                  <a:gd name="connsiteY11" fmla="*/ 123825 h 219075"/>
                  <a:gd name="connsiteX12" fmla="*/ 419100 w 442912"/>
                  <a:gd name="connsiteY12" fmla="*/ 157162 h 219075"/>
                  <a:gd name="connsiteX13" fmla="*/ 423862 w 442912"/>
                  <a:gd name="connsiteY13" fmla="*/ 180975 h 219075"/>
                  <a:gd name="connsiteX14" fmla="*/ 438150 w 442912"/>
                  <a:gd name="connsiteY14" fmla="*/ 214312 h 219075"/>
                  <a:gd name="connsiteX15" fmla="*/ 442912 w 442912"/>
                  <a:gd name="connsiteY15" fmla="*/ 219075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2912" h="219075">
                    <a:moveTo>
                      <a:pt x="0" y="0"/>
                    </a:moveTo>
                    <a:cubicBezTo>
                      <a:pt x="47625" y="1587"/>
                      <a:pt x="95311" y="1879"/>
                      <a:pt x="142875" y="4762"/>
                    </a:cubicBezTo>
                    <a:cubicBezTo>
                      <a:pt x="147886" y="5066"/>
                      <a:pt x="152335" y="8146"/>
                      <a:pt x="157162" y="9525"/>
                    </a:cubicBezTo>
                    <a:cubicBezTo>
                      <a:pt x="207559" y="23924"/>
                      <a:pt x="136860" y="1169"/>
                      <a:pt x="204787" y="23812"/>
                    </a:cubicBezTo>
                    <a:lnTo>
                      <a:pt x="219075" y="28575"/>
                    </a:lnTo>
                    <a:lnTo>
                      <a:pt x="233362" y="33337"/>
                    </a:lnTo>
                    <a:cubicBezTo>
                      <a:pt x="236537" y="38100"/>
                      <a:pt x="238840" y="43578"/>
                      <a:pt x="242887" y="47625"/>
                    </a:cubicBezTo>
                    <a:cubicBezTo>
                      <a:pt x="246934" y="51672"/>
                      <a:pt x="252055" y="54590"/>
                      <a:pt x="257175" y="57150"/>
                    </a:cubicBezTo>
                    <a:cubicBezTo>
                      <a:pt x="275498" y="66311"/>
                      <a:pt x="310472" y="65459"/>
                      <a:pt x="323850" y="66675"/>
                    </a:cubicBezTo>
                    <a:cubicBezTo>
                      <a:pt x="333375" y="69850"/>
                      <a:pt x="346856" y="67846"/>
                      <a:pt x="352425" y="76200"/>
                    </a:cubicBezTo>
                    <a:cubicBezTo>
                      <a:pt x="364735" y="94664"/>
                      <a:pt x="356520" y="88677"/>
                      <a:pt x="376237" y="95250"/>
                    </a:cubicBezTo>
                    <a:cubicBezTo>
                      <a:pt x="385762" y="104775"/>
                      <a:pt x="401545" y="110757"/>
                      <a:pt x="404812" y="123825"/>
                    </a:cubicBezTo>
                    <a:cubicBezTo>
                      <a:pt x="410963" y="148428"/>
                      <a:pt x="405944" y="137429"/>
                      <a:pt x="419100" y="157162"/>
                    </a:cubicBezTo>
                    <a:cubicBezTo>
                      <a:pt x="420687" y="165100"/>
                      <a:pt x="421899" y="173122"/>
                      <a:pt x="423862" y="180975"/>
                    </a:cubicBezTo>
                    <a:cubicBezTo>
                      <a:pt x="426677" y="192234"/>
                      <a:pt x="432311" y="204579"/>
                      <a:pt x="438150" y="214312"/>
                    </a:cubicBezTo>
                    <a:cubicBezTo>
                      <a:pt x="439305" y="216237"/>
                      <a:pt x="441325" y="217487"/>
                      <a:pt x="442912" y="219075"/>
                    </a:cubicBezTo>
                  </a:path>
                </a:pathLst>
              </a:custGeom>
              <a:noFill/>
              <a:ln w="9525">
                <a:solidFill>
                  <a:srgbClr val="CCE7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 name="3 Forma libre"/>
              <p:cNvSpPr/>
              <p:nvPr/>
            </p:nvSpPr>
            <p:spPr>
              <a:xfrm>
                <a:off x="4048125" y="5376863"/>
                <a:ext cx="495300" cy="300055"/>
              </a:xfrm>
              <a:custGeom>
                <a:avLst/>
                <a:gdLst>
                  <a:gd name="connsiteX0" fmla="*/ 0 w 495300"/>
                  <a:gd name="connsiteY0" fmla="*/ 0 h 300055"/>
                  <a:gd name="connsiteX1" fmla="*/ 33338 w 495300"/>
                  <a:gd name="connsiteY1" fmla="*/ 33337 h 300055"/>
                  <a:gd name="connsiteX2" fmla="*/ 61913 w 495300"/>
                  <a:gd name="connsiteY2" fmla="*/ 57150 h 300055"/>
                  <a:gd name="connsiteX3" fmla="*/ 80963 w 495300"/>
                  <a:gd name="connsiteY3" fmla="*/ 61912 h 300055"/>
                  <a:gd name="connsiteX4" fmla="*/ 109538 w 495300"/>
                  <a:gd name="connsiteY4" fmla="*/ 71437 h 300055"/>
                  <a:gd name="connsiteX5" fmla="*/ 204788 w 495300"/>
                  <a:gd name="connsiteY5" fmla="*/ 66675 h 300055"/>
                  <a:gd name="connsiteX6" fmla="*/ 219075 w 495300"/>
                  <a:gd name="connsiteY6" fmla="*/ 61912 h 300055"/>
                  <a:gd name="connsiteX7" fmla="*/ 242888 w 495300"/>
                  <a:gd name="connsiteY7" fmla="*/ 52387 h 300055"/>
                  <a:gd name="connsiteX8" fmla="*/ 285750 w 495300"/>
                  <a:gd name="connsiteY8" fmla="*/ 47625 h 300055"/>
                  <a:gd name="connsiteX9" fmla="*/ 376238 w 495300"/>
                  <a:gd name="connsiteY9" fmla="*/ 52387 h 300055"/>
                  <a:gd name="connsiteX10" fmla="*/ 385763 w 495300"/>
                  <a:gd name="connsiteY10" fmla="*/ 66675 h 300055"/>
                  <a:gd name="connsiteX11" fmla="*/ 400050 w 495300"/>
                  <a:gd name="connsiteY11" fmla="*/ 71437 h 300055"/>
                  <a:gd name="connsiteX12" fmla="*/ 419100 w 495300"/>
                  <a:gd name="connsiteY12" fmla="*/ 100012 h 300055"/>
                  <a:gd name="connsiteX13" fmla="*/ 433388 w 495300"/>
                  <a:gd name="connsiteY13" fmla="*/ 128587 h 300055"/>
                  <a:gd name="connsiteX14" fmla="*/ 452438 w 495300"/>
                  <a:gd name="connsiteY14" fmla="*/ 171450 h 300055"/>
                  <a:gd name="connsiteX15" fmla="*/ 461963 w 495300"/>
                  <a:gd name="connsiteY15" fmla="*/ 228600 h 300055"/>
                  <a:gd name="connsiteX16" fmla="*/ 466725 w 495300"/>
                  <a:gd name="connsiteY16" fmla="*/ 242887 h 300055"/>
                  <a:gd name="connsiteX17" fmla="*/ 471488 w 495300"/>
                  <a:gd name="connsiteY17" fmla="*/ 261937 h 300055"/>
                  <a:gd name="connsiteX18" fmla="*/ 485775 w 495300"/>
                  <a:gd name="connsiteY18" fmla="*/ 276225 h 300055"/>
                  <a:gd name="connsiteX19" fmla="*/ 495300 w 495300"/>
                  <a:gd name="connsiteY19" fmla="*/ 300037 h 300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95300" h="300055">
                    <a:moveTo>
                      <a:pt x="0" y="0"/>
                    </a:moveTo>
                    <a:cubicBezTo>
                      <a:pt x="38789" y="48485"/>
                      <a:pt x="1491" y="6797"/>
                      <a:pt x="33338" y="33337"/>
                    </a:cubicBezTo>
                    <a:cubicBezTo>
                      <a:pt x="45456" y="43436"/>
                      <a:pt x="47304" y="50889"/>
                      <a:pt x="61913" y="57150"/>
                    </a:cubicBezTo>
                    <a:cubicBezTo>
                      <a:pt x="67929" y="59728"/>
                      <a:pt x="74694" y="60031"/>
                      <a:pt x="80963" y="61912"/>
                    </a:cubicBezTo>
                    <a:cubicBezTo>
                      <a:pt x="90580" y="64797"/>
                      <a:pt x="109538" y="71437"/>
                      <a:pt x="109538" y="71437"/>
                    </a:cubicBezTo>
                    <a:cubicBezTo>
                      <a:pt x="141288" y="69850"/>
                      <a:pt x="173118" y="69429"/>
                      <a:pt x="204788" y="66675"/>
                    </a:cubicBezTo>
                    <a:cubicBezTo>
                      <a:pt x="209789" y="66240"/>
                      <a:pt x="214375" y="63675"/>
                      <a:pt x="219075" y="61912"/>
                    </a:cubicBezTo>
                    <a:cubicBezTo>
                      <a:pt x="227080" y="58910"/>
                      <a:pt x="234529" y="54178"/>
                      <a:pt x="242888" y="52387"/>
                    </a:cubicBezTo>
                    <a:cubicBezTo>
                      <a:pt x="256944" y="49375"/>
                      <a:pt x="271463" y="49212"/>
                      <a:pt x="285750" y="47625"/>
                    </a:cubicBezTo>
                    <a:cubicBezTo>
                      <a:pt x="315913" y="49212"/>
                      <a:pt x="346567" y="46735"/>
                      <a:pt x="376238" y="52387"/>
                    </a:cubicBezTo>
                    <a:cubicBezTo>
                      <a:pt x="381861" y="53458"/>
                      <a:pt x="381293" y="63099"/>
                      <a:pt x="385763" y="66675"/>
                    </a:cubicBezTo>
                    <a:cubicBezTo>
                      <a:pt x="389683" y="69811"/>
                      <a:pt x="395288" y="69850"/>
                      <a:pt x="400050" y="71437"/>
                    </a:cubicBezTo>
                    <a:cubicBezTo>
                      <a:pt x="406400" y="80962"/>
                      <a:pt x="415480" y="89152"/>
                      <a:pt x="419100" y="100012"/>
                    </a:cubicBezTo>
                    <a:cubicBezTo>
                      <a:pt x="425673" y="119730"/>
                      <a:pt x="421078" y="110123"/>
                      <a:pt x="433388" y="128587"/>
                    </a:cubicBezTo>
                    <a:cubicBezTo>
                      <a:pt x="444723" y="162592"/>
                      <a:pt x="437344" y="148808"/>
                      <a:pt x="452438" y="171450"/>
                    </a:cubicBezTo>
                    <a:cubicBezTo>
                      <a:pt x="455127" y="190278"/>
                      <a:pt x="457318" y="210022"/>
                      <a:pt x="461963" y="228600"/>
                    </a:cubicBezTo>
                    <a:cubicBezTo>
                      <a:pt x="463181" y="233470"/>
                      <a:pt x="465346" y="238060"/>
                      <a:pt x="466725" y="242887"/>
                    </a:cubicBezTo>
                    <a:cubicBezTo>
                      <a:pt x="468523" y="249181"/>
                      <a:pt x="468241" y="256254"/>
                      <a:pt x="471488" y="261937"/>
                    </a:cubicBezTo>
                    <a:cubicBezTo>
                      <a:pt x="474830" y="267785"/>
                      <a:pt x="481013" y="271462"/>
                      <a:pt x="485775" y="276225"/>
                    </a:cubicBezTo>
                    <a:cubicBezTo>
                      <a:pt x="490849" y="301594"/>
                      <a:pt x="482443" y="300037"/>
                      <a:pt x="495300" y="300037"/>
                    </a:cubicBezTo>
                  </a:path>
                </a:pathLst>
              </a:custGeom>
              <a:noFill/>
              <a:ln w="9525">
                <a:solidFill>
                  <a:srgbClr val="CCE7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sp>
          <p:nvSpPr>
            <p:cNvPr id="6" name="5 Rectángulo"/>
            <p:cNvSpPr/>
            <p:nvPr/>
          </p:nvSpPr>
          <p:spPr>
            <a:xfrm>
              <a:off x="4059163" y="3212976"/>
              <a:ext cx="1097260" cy="3735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dirty="0">
                  <a:solidFill>
                    <a:srgbClr val="FFC000"/>
                  </a:solidFill>
                  <a:latin typeface="Arial" panose="020B0604020202020204" pitchFamily="34" charset="0"/>
                  <a:cs typeface="Arial" panose="020B0604020202020204" pitchFamily="34" charset="0"/>
                </a:rPr>
                <a:t>Relleno El Guacal</a:t>
              </a:r>
            </a:p>
          </p:txBody>
        </p:sp>
      </p:grpSp>
      <p:sp>
        <p:nvSpPr>
          <p:cNvPr id="12" name="1 Título"/>
          <p:cNvSpPr>
            <a:spLocks noGrp="1"/>
          </p:cNvSpPr>
          <p:nvPr>
            <p:ph type="title"/>
          </p:nvPr>
        </p:nvSpPr>
        <p:spPr>
          <a:xfrm>
            <a:off x="19050" y="0"/>
            <a:ext cx="9017000" cy="765175"/>
          </a:xfrm>
        </p:spPr>
        <p:txBody>
          <a:bodyPr rtlCol="0">
            <a:normAutofit fontScale="90000"/>
          </a:bodyPr>
          <a:lstStyle/>
          <a:p>
            <a:pPr fontAlgn="auto">
              <a:spcAft>
                <a:spcPts val="0"/>
              </a:spcAft>
              <a:defRPr/>
            </a:pPr>
            <a:r>
              <a:rPr lang="es-CO" sz="2200" dirty="0">
                <a:solidFill>
                  <a:schemeClr val="accent5">
                    <a:lumMod val="20000"/>
                    <a:lumOff val="80000"/>
                  </a:schemeClr>
                </a:solidFill>
                <a:latin typeface="Arial Rounded MT Bold" panose="020F0704030504030204" pitchFamily="34" charset="0"/>
              </a:rPr>
              <a:t>Estrella hidrográfica</a:t>
            </a:r>
            <a:r>
              <a:rPr lang="es-CO" sz="2000" dirty="0">
                <a:latin typeface="Arial Rounded MT Bold" panose="020F0704030504030204" pitchFamily="34" charset="0"/>
              </a:rPr>
              <a:t/>
            </a:r>
            <a:br>
              <a:rPr lang="es-CO" sz="2000" dirty="0">
                <a:latin typeface="Arial Rounded MT Bold" panose="020F0704030504030204" pitchFamily="34" charset="0"/>
              </a:rPr>
            </a:br>
            <a:r>
              <a:rPr lang="es-CO" sz="2000" dirty="0">
                <a:solidFill>
                  <a:schemeClr val="bg1"/>
                </a:solidFill>
                <a:latin typeface="Arial Rounded MT Bold" panose="020F0704030504030204" pitchFamily="34" charset="0"/>
              </a:rPr>
              <a:t>Es una zona geográfica en las cordilleras donde se forman varios ríos y quebradas que discurren en diferentes direcciones</a:t>
            </a:r>
            <a:r>
              <a:rPr lang="es-CO" sz="2000" dirty="0">
                <a:latin typeface="Arial Rounded MT Bold" panose="020F0704030504030204" pitchFamily="34" charset="0"/>
              </a:rPr>
              <a:t>.</a:t>
            </a:r>
            <a:r>
              <a:rPr lang="es-CO" sz="1800" dirty="0">
                <a:latin typeface="Arial Rounded MT Bold" panose="020F0704030504030204" pitchFamily="34" charset="0"/>
              </a:rPr>
              <a:t> </a:t>
            </a:r>
            <a:endParaRPr lang="es-CO" sz="2000" dirty="0">
              <a:latin typeface="Arial Rounded MT Bold" panose="020F0704030504030204" pitchFamily="34" charset="0"/>
            </a:endParaRPr>
          </a:p>
        </p:txBody>
      </p:sp>
    </p:spTree>
    <p:extLst>
      <p:ext uri="{BB962C8B-B14F-4D97-AF65-F5344CB8AC3E}">
        <p14:creationId xmlns:p14="http://schemas.microsoft.com/office/powerpoint/2010/main" val="28464669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3" descr="C:\Users\USUARIO\Documents\PR 2016\FORO GUACAL 2016\docs base\fotos mapas\SUSTRACCION DMI DVARC 2016 (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37" y="17463"/>
            <a:ext cx="9159875" cy="684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6 Grupo"/>
          <p:cNvGrpSpPr/>
          <p:nvPr/>
        </p:nvGrpSpPr>
        <p:grpSpPr>
          <a:xfrm>
            <a:off x="1007604" y="2986391"/>
            <a:ext cx="2016224" cy="3466945"/>
            <a:chOff x="1007604" y="2986391"/>
            <a:chExt cx="2016224" cy="3466945"/>
          </a:xfrm>
        </p:grpSpPr>
        <p:sp>
          <p:nvSpPr>
            <p:cNvPr id="3" name="2 Rectángulo"/>
            <p:cNvSpPr/>
            <p:nvPr/>
          </p:nvSpPr>
          <p:spPr>
            <a:xfrm>
              <a:off x="1007604" y="5733256"/>
              <a:ext cx="2016224" cy="7200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b="1" dirty="0"/>
                <a:t>Ubicación del proyectado Vaso Centro del Guacal</a:t>
              </a:r>
            </a:p>
          </p:txBody>
        </p:sp>
        <p:sp>
          <p:nvSpPr>
            <p:cNvPr id="4" name="3 Flecha derecha"/>
            <p:cNvSpPr/>
            <p:nvPr/>
          </p:nvSpPr>
          <p:spPr>
            <a:xfrm rot="16200000">
              <a:off x="1718585" y="5220297"/>
              <a:ext cx="558258" cy="432048"/>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 name="5 Forma libre"/>
            <p:cNvSpPr/>
            <p:nvPr/>
          </p:nvSpPr>
          <p:spPr>
            <a:xfrm>
              <a:off x="1381328" y="2986391"/>
              <a:ext cx="1536970" cy="2149813"/>
            </a:xfrm>
            <a:custGeom>
              <a:avLst/>
              <a:gdLst>
                <a:gd name="connsiteX0" fmla="*/ 1322961 w 1536970"/>
                <a:gd name="connsiteY0" fmla="*/ 48639 h 2149813"/>
                <a:gd name="connsiteX1" fmla="*/ 1245140 w 1536970"/>
                <a:gd name="connsiteY1" fmla="*/ 165371 h 2149813"/>
                <a:gd name="connsiteX2" fmla="*/ 1206229 w 1536970"/>
                <a:gd name="connsiteY2" fmla="*/ 223737 h 2149813"/>
                <a:gd name="connsiteX3" fmla="*/ 1177046 w 1536970"/>
                <a:gd name="connsiteY3" fmla="*/ 252920 h 2149813"/>
                <a:gd name="connsiteX4" fmla="*/ 1128408 w 1536970"/>
                <a:gd name="connsiteY4" fmla="*/ 301558 h 2149813"/>
                <a:gd name="connsiteX5" fmla="*/ 1099225 w 1536970"/>
                <a:gd name="connsiteY5" fmla="*/ 350196 h 2149813"/>
                <a:gd name="connsiteX6" fmla="*/ 1079770 w 1536970"/>
                <a:gd name="connsiteY6" fmla="*/ 408562 h 2149813"/>
                <a:gd name="connsiteX7" fmla="*/ 1070042 w 1536970"/>
                <a:gd name="connsiteY7" fmla="*/ 437745 h 2149813"/>
                <a:gd name="connsiteX8" fmla="*/ 1031132 w 1536970"/>
                <a:gd name="connsiteY8" fmla="*/ 496111 h 2149813"/>
                <a:gd name="connsiteX9" fmla="*/ 992221 w 1536970"/>
                <a:gd name="connsiteY9" fmla="*/ 535022 h 2149813"/>
                <a:gd name="connsiteX10" fmla="*/ 846306 w 1536970"/>
                <a:gd name="connsiteY10" fmla="*/ 593388 h 2149813"/>
                <a:gd name="connsiteX11" fmla="*/ 632298 w 1536970"/>
                <a:gd name="connsiteY11" fmla="*/ 603115 h 2149813"/>
                <a:gd name="connsiteX12" fmla="*/ 564204 w 1536970"/>
                <a:gd name="connsiteY12" fmla="*/ 612843 h 2149813"/>
                <a:gd name="connsiteX13" fmla="*/ 466927 w 1536970"/>
                <a:gd name="connsiteY13" fmla="*/ 622571 h 2149813"/>
                <a:gd name="connsiteX14" fmla="*/ 428017 w 1536970"/>
                <a:gd name="connsiteY14" fmla="*/ 632298 h 2149813"/>
                <a:gd name="connsiteX15" fmla="*/ 301557 w 1536970"/>
                <a:gd name="connsiteY15" fmla="*/ 642026 h 2149813"/>
                <a:gd name="connsiteX16" fmla="*/ 262646 w 1536970"/>
                <a:gd name="connsiteY16" fmla="*/ 651754 h 2149813"/>
                <a:gd name="connsiteX17" fmla="*/ 194553 w 1536970"/>
                <a:gd name="connsiteY17" fmla="*/ 671209 h 2149813"/>
                <a:gd name="connsiteX18" fmla="*/ 136187 w 1536970"/>
                <a:gd name="connsiteY18" fmla="*/ 700392 h 2149813"/>
                <a:gd name="connsiteX19" fmla="*/ 87549 w 1536970"/>
                <a:gd name="connsiteY19" fmla="*/ 739303 h 2149813"/>
                <a:gd name="connsiteX20" fmla="*/ 68093 w 1536970"/>
                <a:gd name="connsiteY20" fmla="*/ 797669 h 2149813"/>
                <a:gd name="connsiteX21" fmla="*/ 38910 w 1536970"/>
                <a:gd name="connsiteY21" fmla="*/ 856035 h 2149813"/>
                <a:gd name="connsiteX22" fmla="*/ 29183 w 1536970"/>
                <a:gd name="connsiteY22" fmla="*/ 894945 h 2149813"/>
                <a:gd name="connsiteX23" fmla="*/ 19455 w 1536970"/>
                <a:gd name="connsiteY23" fmla="*/ 924128 h 2149813"/>
                <a:gd name="connsiteX24" fmla="*/ 0 w 1536970"/>
                <a:gd name="connsiteY24" fmla="*/ 1011677 h 2149813"/>
                <a:gd name="connsiteX25" fmla="*/ 9727 w 1536970"/>
                <a:gd name="connsiteY25" fmla="*/ 1381328 h 2149813"/>
                <a:gd name="connsiteX26" fmla="*/ 29183 w 1536970"/>
                <a:gd name="connsiteY26" fmla="*/ 1498060 h 2149813"/>
                <a:gd name="connsiteX27" fmla="*/ 38910 w 1536970"/>
                <a:gd name="connsiteY27" fmla="*/ 1527243 h 2149813"/>
                <a:gd name="connsiteX28" fmla="*/ 58366 w 1536970"/>
                <a:gd name="connsiteY28" fmla="*/ 1546698 h 2149813"/>
                <a:gd name="connsiteX29" fmla="*/ 107004 w 1536970"/>
                <a:gd name="connsiteY29" fmla="*/ 1595337 h 2149813"/>
                <a:gd name="connsiteX30" fmla="*/ 126459 w 1536970"/>
                <a:gd name="connsiteY30" fmla="*/ 1653703 h 2149813"/>
                <a:gd name="connsiteX31" fmla="*/ 136187 w 1536970"/>
                <a:gd name="connsiteY31" fmla="*/ 1682886 h 2149813"/>
                <a:gd name="connsiteX32" fmla="*/ 155642 w 1536970"/>
                <a:gd name="connsiteY32" fmla="*/ 1712069 h 2149813"/>
                <a:gd name="connsiteX33" fmla="*/ 165370 w 1536970"/>
                <a:gd name="connsiteY33" fmla="*/ 1741252 h 2149813"/>
                <a:gd name="connsiteX34" fmla="*/ 184825 w 1536970"/>
                <a:gd name="connsiteY34" fmla="*/ 1770435 h 2149813"/>
                <a:gd name="connsiteX35" fmla="*/ 194553 w 1536970"/>
                <a:gd name="connsiteY35" fmla="*/ 1799618 h 2149813"/>
                <a:gd name="connsiteX36" fmla="*/ 223736 w 1536970"/>
                <a:gd name="connsiteY36" fmla="*/ 1828800 h 2149813"/>
                <a:gd name="connsiteX37" fmla="*/ 272374 w 1536970"/>
                <a:gd name="connsiteY37" fmla="*/ 1887166 h 2149813"/>
                <a:gd name="connsiteX38" fmla="*/ 291829 w 1536970"/>
                <a:gd name="connsiteY38" fmla="*/ 1916349 h 2149813"/>
                <a:gd name="connsiteX39" fmla="*/ 350195 w 1536970"/>
                <a:gd name="connsiteY39" fmla="*/ 1955260 h 2149813"/>
                <a:gd name="connsiteX40" fmla="*/ 437744 w 1536970"/>
                <a:gd name="connsiteY40" fmla="*/ 2023354 h 2149813"/>
                <a:gd name="connsiteX41" fmla="*/ 515566 w 1536970"/>
                <a:gd name="connsiteY41" fmla="*/ 2091447 h 2149813"/>
                <a:gd name="connsiteX42" fmla="*/ 535021 w 1536970"/>
                <a:gd name="connsiteY42" fmla="*/ 2110903 h 2149813"/>
                <a:gd name="connsiteX43" fmla="*/ 593387 w 1536970"/>
                <a:gd name="connsiteY43" fmla="*/ 2149813 h 2149813"/>
                <a:gd name="connsiteX44" fmla="*/ 1060315 w 1536970"/>
                <a:gd name="connsiteY44" fmla="*/ 2130358 h 2149813"/>
                <a:gd name="connsiteX45" fmla="*/ 1089498 w 1536970"/>
                <a:gd name="connsiteY45" fmla="*/ 2110903 h 2149813"/>
                <a:gd name="connsiteX46" fmla="*/ 1157591 w 1536970"/>
                <a:gd name="connsiteY46" fmla="*/ 2062264 h 2149813"/>
                <a:gd name="connsiteX47" fmla="*/ 1177046 w 1536970"/>
                <a:gd name="connsiteY47" fmla="*/ 2023354 h 2149813"/>
                <a:gd name="connsiteX48" fmla="*/ 1196502 w 1536970"/>
                <a:gd name="connsiteY48" fmla="*/ 1994171 h 2149813"/>
                <a:gd name="connsiteX49" fmla="*/ 1206229 w 1536970"/>
                <a:gd name="connsiteY49" fmla="*/ 1964988 h 2149813"/>
                <a:gd name="connsiteX50" fmla="*/ 1225685 w 1536970"/>
                <a:gd name="connsiteY50" fmla="*/ 1945532 h 2149813"/>
                <a:gd name="connsiteX51" fmla="*/ 1206229 w 1536970"/>
                <a:gd name="connsiteY51" fmla="*/ 1926077 h 2149813"/>
                <a:gd name="connsiteX52" fmla="*/ 1206229 w 1536970"/>
                <a:gd name="connsiteY52" fmla="*/ 1857983 h 2149813"/>
                <a:gd name="connsiteX53" fmla="*/ 1235412 w 1536970"/>
                <a:gd name="connsiteY53" fmla="*/ 1741252 h 2149813"/>
                <a:gd name="connsiteX54" fmla="*/ 1254868 w 1536970"/>
                <a:gd name="connsiteY54" fmla="*/ 1682886 h 2149813"/>
                <a:gd name="connsiteX55" fmla="*/ 1274323 w 1536970"/>
                <a:gd name="connsiteY55" fmla="*/ 1605064 h 2149813"/>
                <a:gd name="connsiteX56" fmla="*/ 1284051 w 1536970"/>
                <a:gd name="connsiteY56" fmla="*/ 1322962 h 2149813"/>
                <a:gd name="connsiteX57" fmla="*/ 1293778 w 1536970"/>
                <a:gd name="connsiteY57" fmla="*/ 1284052 h 2149813"/>
                <a:gd name="connsiteX58" fmla="*/ 1313234 w 1536970"/>
                <a:gd name="connsiteY58" fmla="*/ 1254869 h 2149813"/>
                <a:gd name="connsiteX59" fmla="*/ 1332689 w 1536970"/>
                <a:gd name="connsiteY59" fmla="*/ 1196503 h 2149813"/>
                <a:gd name="connsiteX60" fmla="*/ 1342417 w 1536970"/>
                <a:gd name="connsiteY60" fmla="*/ 1167320 h 2149813"/>
                <a:gd name="connsiteX61" fmla="*/ 1361872 w 1536970"/>
                <a:gd name="connsiteY61" fmla="*/ 1128409 h 2149813"/>
                <a:gd name="connsiteX62" fmla="*/ 1381327 w 1536970"/>
                <a:gd name="connsiteY62" fmla="*/ 1060315 h 2149813"/>
                <a:gd name="connsiteX63" fmla="*/ 1400783 w 1536970"/>
                <a:gd name="connsiteY63" fmla="*/ 1001949 h 2149813"/>
                <a:gd name="connsiteX64" fmla="*/ 1410510 w 1536970"/>
                <a:gd name="connsiteY64" fmla="*/ 972766 h 2149813"/>
                <a:gd name="connsiteX65" fmla="*/ 1420238 w 1536970"/>
                <a:gd name="connsiteY65" fmla="*/ 943583 h 2149813"/>
                <a:gd name="connsiteX66" fmla="*/ 1429966 w 1536970"/>
                <a:gd name="connsiteY66" fmla="*/ 894945 h 2149813"/>
                <a:gd name="connsiteX67" fmla="*/ 1439693 w 1536970"/>
                <a:gd name="connsiteY67" fmla="*/ 719847 h 2149813"/>
                <a:gd name="connsiteX68" fmla="*/ 1449421 w 1536970"/>
                <a:gd name="connsiteY68" fmla="*/ 690664 h 2149813"/>
                <a:gd name="connsiteX69" fmla="*/ 1459149 w 1536970"/>
                <a:gd name="connsiteY69" fmla="*/ 603115 h 2149813"/>
                <a:gd name="connsiteX70" fmla="*/ 1478604 w 1536970"/>
                <a:gd name="connsiteY70" fmla="*/ 496111 h 2149813"/>
                <a:gd name="connsiteX71" fmla="*/ 1498059 w 1536970"/>
                <a:gd name="connsiteY71" fmla="*/ 466928 h 2149813"/>
                <a:gd name="connsiteX72" fmla="*/ 1507787 w 1536970"/>
                <a:gd name="connsiteY72" fmla="*/ 398835 h 2149813"/>
                <a:gd name="connsiteX73" fmla="*/ 1517515 w 1536970"/>
                <a:gd name="connsiteY73" fmla="*/ 369652 h 2149813"/>
                <a:gd name="connsiteX74" fmla="*/ 1536970 w 1536970"/>
                <a:gd name="connsiteY74" fmla="*/ 194554 h 2149813"/>
                <a:gd name="connsiteX75" fmla="*/ 1527242 w 1536970"/>
                <a:gd name="connsiteY75" fmla="*/ 107005 h 2149813"/>
                <a:gd name="connsiteX76" fmla="*/ 1507787 w 1536970"/>
                <a:gd name="connsiteY76" fmla="*/ 87549 h 2149813"/>
                <a:gd name="connsiteX77" fmla="*/ 1488332 w 1536970"/>
                <a:gd name="connsiteY77" fmla="*/ 58366 h 2149813"/>
                <a:gd name="connsiteX78" fmla="*/ 1478604 w 1536970"/>
                <a:gd name="connsiteY78" fmla="*/ 29183 h 2149813"/>
                <a:gd name="connsiteX79" fmla="*/ 1420238 w 1536970"/>
                <a:gd name="connsiteY79" fmla="*/ 0 h 2149813"/>
                <a:gd name="connsiteX80" fmla="*/ 1371600 w 1536970"/>
                <a:gd name="connsiteY80" fmla="*/ 9728 h 2149813"/>
                <a:gd name="connsiteX81" fmla="*/ 1313234 w 1536970"/>
                <a:gd name="connsiteY81" fmla="*/ 29183 h 2149813"/>
                <a:gd name="connsiteX82" fmla="*/ 1293778 w 1536970"/>
                <a:gd name="connsiteY82" fmla="*/ 48639 h 2149813"/>
                <a:gd name="connsiteX83" fmla="*/ 1254868 w 1536970"/>
                <a:gd name="connsiteY83" fmla="*/ 107005 h 2149813"/>
                <a:gd name="connsiteX84" fmla="*/ 1245140 w 1536970"/>
                <a:gd name="connsiteY84" fmla="*/ 155643 h 2149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1536970" h="2149813">
                  <a:moveTo>
                    <a:pt x="1322961" y="48639"/>
                  </a:moveTo>
                  <a:cubicBezTo>
                    <a:pt x="1250568" y="175328"/>
                    <a:pt x="1318793" y="64098"/>
                    <a:pt x="1245140" y="165371"/>
                  </a:cubicBezTo>
                  <a:cubicBezTo>
                    <a:pt x="1231387" y="184281"/>
                    <a:pt x="1219199" y="204282"/>
                    <a:pt x="1206229" y="223737"/>
                  </a:cubicBezTo>
                  <a:cubicBezTo>
                    <a:pt x="1198598" y="235183"/>
                    <a:pt x="1185853" y="242352"/>
                    <a:pt x="1177046" y="252920"/>
                  </a:cubicBezTo>
                  <a:cubicBezTo>
                    <a:pt x="1136514" y="301558"/>
                    <a:pt x="1181910" y="265890"/>
                    <a:pt x="1128408" y="301558"/>
                  </a:cubicBezTo>
                  <a:cubicBezTo>
                    <a:pt x="1085929" y="429005"/>
                    <a:pt x="1152633" y="243382"/>
                    <a:pt x="1099225" y="350196"/>
                  </a:cubicBezTo>
                  <a:cubicBezTo>
                    <a:pt x="1090054" y="368539"/>
                    <a:pt x="1086255" y="389107"/>
                    <a:pt x="1079770" y="408562"/>
                  </a:cubicBezTo>
                  <a:cubicBezTo>
                    <a:pt x="1076527" y="418290"/>
                    <a:pt x="1075730" y="429213"/>
                    <a:pt x="1070042" y="437745"/>
                  </a:cubicBezTo>
                  <a:cubicBezTo>
                    <a:pt x="1057072" y="457200"/>
                    <a:pt x="1047666" y="479577"/>
                    <a:pt x="1031132" y="496111"/>
                  </a:cubicBezTo>
                  <a:cubicBezTo>
                    <a:pt x="1018162" y="509081"/>
                    <a:pt x="1007483" y="524847"/>
                    <a:pt x="992221" y="535022"/>
                  </a:cubicBezTo>
                  <a:cubicBezTo>
                    <a:pt x="945796" y="565971"/>
                    <a:pt x="914892" y="590271"/>
                    <a:pt x="846306" y="593388"/>
                  </a:cubicBezTo>
                  <a:lnTo>
                    <a:pt x="632298" y="603115"/>
                  </a:lnTo>
                  <a:cubicBezTo>
                    <a:pt x="609600" y="606358"/>
                    <a:pt x="586975" y="610164"/>
                    <a:pt x="564204" y="612843"/>
                  </a:cubicBezTo>
                  <a:cubicBezTo>
                    <a:pt x="531840" y="616651"/>
                    <a:pt x="499187" y="617963"/>
                    <a:pt x="466927" y="622571"/>
                  </a:cubicBezTo>
                  <a:cubicBezTo>
                    <a:pt x="453692" y="624462"/>
                    <a:pt x="441295" y="630736"/>
                    <a:pt x="428017" y="632298"/>
                  </a:cubicBezTo>
                  <a:cubicBezTo>
                    <a:pt x="386029" y="637238"/>
                    <a:pt x="343710" y="638783"/>
                    <a:pt x="301557" y="642026"/>
                  </a:cubicBezTo>
                  <a:cubicBezTo>
                    <a:pt x="288587" y="645269"/>
                    <a:pt x="275501" y="648081"/>
                    <a:pt x="262646" y="651754"/>
                  </a:cubicBezTo>
                  <a:cubicBezTo>
                    <a:pt x="164948" y="679667"/>
                    <a:pt x="316206" y="640794"/>
                    <a:pt x="194553" y="671209"/>
                  </a:cubicBezTo>
                  <a:cubicBezTo>
                    <a:pt x="110919" y="726964"/>
                    <a:pt x="216735" y="660118"/>
                    <a:pt x="136187" y="700392"/>
                  </a:cubicBezTo>
                  <a:cubicBezTo>
                    <a:pt x="111642" y="712664"/>
                    <a:pt x="105646" y="721205"/>
                    <a:pt x="87549" y="739303"/>
                  </a:cubicBezTo>
                  <a:cubicBezTo>
                    <a:pt x="81064" y="758758"/>
                    <a:pt x="79469" y="780605"/>
                    <a:pt x="68093" y="797669"/>
                  </a:cubicBezTo>
                  <a:cubicBezTo>
                    <a:pt x="46778" y="829642"/>
                    <a:pt x="48978" y="820797"/>
                    <a:pt x="38910" y="856035"/>
                  </a:cubicBezTo>
                  <a:cubicBezTo>
                    <a:pt x="35237" y="868890"/>
                    <a:pt x="32856" y="882090"/>
                    <a:pt x="29183" y="894945"/>
                  </a:cubicBezTo>
                  <a:cubicBezTo>
                    <a:pt x="26366" y="904804"/>
                    <a:pt x="21679" y="914118"/>
                    <a:pt x="19455" y="924128"/>
                  </a:cubicBezTo>
                  <a:cubicBezTo>
                    <a:pt x="-3375" y="1026859"/>
                    <a:pt x="21899" y="945976"/>
                    <a:pt x="0" y="1011677"/>
                  </a:cubicBezTo>
                  <a:cubicBezTo>
                    <a:pt x="3242" y="1134894"/>
                    <a:pt x="4254" y="1258190"/>
                    <a:pt x="9727" y="1381328"/>
                  </a:cubicBezTo>
                  <a:cubicBezTo>
                    <a:pt x="10617" y="1401364"/>
                    <a:pt x="23017" y="1473396"/>
                    <a:pt x="29183" y="1498060"/>
                  </a:cubicBezTo>
                  <a:cubicBezTo>
                    <a:pt x="31670" y="1508008"/>
                    <a:pt x="33634" y="1518450"/>
                    <a:pt x="38910" y="1527243"/>
                  </a:cubicBezTo>
                  <a:cubicBezTo>
                    <a:pt x="43629" y="1535107"/>
                    <a:pt x="52637" y="1539536"/>
                    <a:pt x="58366" y="1546698"/>
                  </a:cubicBezTo>
                  <a:cubicBezTo>
                    <a:pt x="95426" y="1593022"/>
                    <a:pt x="56973" y="1561982"/>
                    <a:pt x="107004" y="1595337"/>
                  </a:cubicBezTo>
                  <a:lnTo>
                    <a:pt x="126459" y="1653703"/>
                  </a:lnTo>
                  <a:cubicBezTo>
                    <a:pt x="129702" y="1663431"/>
                    <a:pt x="130499" y="1674354"/>
                    <a:pt x="136187" y="1682886"/>
                  </a:cubicBezTo>
                  <a:cubicBezTo>
                    <a:pt x="142672" y="1692614"/>
                    <a:pt x="150414" y="1701612"/>
                    <a:pt x="155642" y="1712069"/>
                  </a:cubicBezTo>
                  <a:cubicBezTo>
                    <a:pt x="160228" y="1721240"/>
                    <a:pt x="160784" y="1732081"/>
                    <a:pt x="165370" y="1741252"/>
                  </a:cubicBezTo>
                  <a:cubicBezTo>
                    <a:pt x="170598" y="1751709"/>
                    <a:pt x="179597" y="1759978"/>
                    <a:pt x="184825" y="1770435"/>
                  </a:cubicBezTo>
                  <a:cubicBezTo>
                    <a:pt x="189411" y="1779606"/>
                    <a:pt x="188865" y="1791086"/>
                    <a:pt x="194553" y="1799618"/>
                  </a:cubicBezTo>
                  <a:cubicBezTo>
                    <a:pt x="202184" y="1811064"/>
                    <a:pt x="214008" y="1819073"/>
                    <a:pt x="223736" y="1828800"/>
                  </a:cubicBezTo>
                  <a:cubicBezTo>
                    <a:pt x="265473" y="1912277"/>
                    <a:pt x="217376" y="1832168"/>
                    <a:pt x="272374" y="1887166"/>
                  </a:cubicBezTo>
                  <a:cubicBezTo>
                    <a:pt x="280641" y="1895433"/>
                    <a:pt x="284526" y="1907220"/>
                    <a:pt x="291829" y="1916349"/>
                  </a:cubicBezTo>
                  <a:cubicBezTo>
                    <a:pt x="311635" y="1941107"/>
                    <a:pt x="318739" y="1939532"/>
                    <a:pt x="350195" y="1955260"/>
                  </a:cubicBezTo>
                  <a:cubicBezTo>
                    <a:pt x="376784" y="2035023"/>
                    <a:pt x="329004" y="1914616"/>
                    <a:pt x="437744" y="2023354"/>
                  </a:cubicBezTo>
                  <a:cubicBezTo>
                    <a:pt x="557770" y="2143378"/>
                    <a:pt x="435120" y="2027090"/>
                    <a:pt x="515566" y="2091447"/>
                  </a:cubicBezTo>
                  <a:cubicBezTo>
                    <a:pt x="522728" y="2097176"/>
                    <a:pt x="527684" y="2105400"/>
                    <a:pt x="535021" y="2110903"/>
                  </a:cubicBezTo>
                  <a:cubicBezTo>
                    <a:pt x="553727" y="2124932"/>
                    <a:pt x="593387" y="2149813"/>
                    <a:pt x="593387" y="2149813"/>
                  </a:cubicBezTo>
                  <a:cubicBezTo>
                    <a:pt x="749030" y="2143328"/>
                    <a:pt x="905014" y="2142538"/>
                    <a:pt x="1060315" y="2130358"/>
                  </a:cubicBezTo>
                  <a:cubicBezTo>
                    <a:pt x="1071970" y="2129444"/>
                    <a:pt x="1079347" y="2116704"/>
                    <a:pt x="1089498" y="2110903"/>
                  </a:cubicBezTo>
                  <a:cubicBezTo>
                    <a:pt x="1125058" y="2090582"/>
                    <a:pt x="1133005" y="2096684"/>
                    <a:pt x="1157591" y="2062264"/>
                  </a:cubicBezTo>
                  <a:cubicBezTo>
                    <a:pt x="1166019" y="2050464"/>
                    <a:pt x="1169851" y="2035944"/>
                    <a:pt x="1177046" y="2023354"/>
                  </a:cubicBezTo>
                  <a:cubicBezTo>
                    <a:pt x="1182847" y="2013203"/>
                    <a:pt x="1190017" y="2003899"/>
                    <a:pt x="1196502" y="1994171"/>
                  </a:cubicBezTo>
                  <a:cubicBezTo>
                    <a:pt x="1199744" y="1984443"/>
                    <a:pt x="1200954" y="1973781"/>
                    <a:pt x="1206229" y="1964988"/>
                  </a:cubicBezTo>
                  <a:cubicBezTo>
                    <a:pt x="1210948" y="1957123"/>
                    <a:pt x="1225685" y="1954704"/>
                    <a:pt x="1225685" y="1945532"/>
                  </a:cubicBezTo>
                  <a:lnTo>
                    <a:pt x="1206229" y="1926077"/>
                  </a:lnTo>
                  <a:cubicBezTo>
                    <a:pt x="1191104" y="1880699"/>
                    <a:pt x="1195542" y="1911421"/>
                    <a:pt x="1206229" y="1857983"/>
                  </a:cubicBezTo>
                  <a:cubicBezTo>
                    <a:pt x="1225875" y="1759753"/>
                    <a:pt x="1202913" y="1838747"/>
                    <a:pt x="1235412" y="1741252"/>
                  </a:cubicBezTo>
                  <a:cubicBezTo>
                    <a:pt x="1241897" y="1721797"/>
                    <a:pt x="1250846" y="1702996"/>
                    <a:pt x="1254868" y="1682886"/>
                  </a:cubicBezTo>
                  <a:cubicBezTo>
                    <a:pt x="1266606" y="1624192"/>
                    <a:pt x="1259366" y="1649933"/>
                    <a:pt x="1274323" y="1605064"/>
                  </a:cubicBezTo>
                  <a:cubicBezTo>
                    <a:pt x="1277566" y="1511030"/>
                    <a:pt x="1278359" y="1416880"/>
                    <a:pt x="1284051" y="1322962"/>
                  </a:cubicBezTo>
                  <a:cubicBezTo>
                    <a:pt x="1284860" y="1309617"/>
                    <a:pt x="1288512" y="1296340"/>
                    <a:pt x="1293778" y="1284052"/>
                  </a:cubicBezTo>
                  <a:cubicBezTo>
                    <a:pt x="1298383" y="1273306"/>
                    <a:pt x="1306749" y="1264597"/>
                    <a:pt x="1313234" y="1254869"/>
                  </a:cubicBezTo>
                  <a:lnTo>
                    <a:pt x="1332689" y="1196503"/>
                  </a:lnTo>
                  <a:cubicBezTo>
                    <a:pt x="1335932" y="1186775"/>
                    <a:pt x="1337831" y="1176491"/>
                    <a:pt x="1342417" y="1167320"/>
                  </a:cubicBezTo>
                  <a:cubicBezTo>
                    <a:pt x="1348902" y="1154350"/>
                    <a:pt x="1356160" y="1141738"/>
                    <a:pt x="1361872" y="1128409"/>
                  </a:cubicBezTo>
                  <a:cubicBezTo>
                    <a:pt x="1372773" y="1102972"/>
                    <a:pt x="1373096" y="1087752"/>
                    <a:pt x="1381327" y="1060315"/>
                  </a:cubicBezTo>
                  <a:cubicBezTo>
                    <a:pt x="1387220" y="1040672"/>
                    <a:pt x="1394298" y="1021404"/>
                    <a:pt x="1400783" y="1001949"/>
                  </a:cubicBezTo>
                  <a:lnTo>
                    <a:pt x="1410510" y="972766"/>
                  </a:lnTo>
                  <a:cubicBezTo>
                    <a:pt x="1413753" y="963038"/>
                    <a:pt x="1418227" y="953638"/>
                    <a:pt x="1420238" y="943583"/>
                  </a:cubicBezTo>
                  <a:lnTo>
                    <a:pt x="1429966" y="894945"/>
                  </a:lnTo>
                  <a:cubicBezTo>
                    <a:pt x="1433208" y="836579"/>
                    <a:pt x="1434151" y="778040"/>
                    <a:pt x="1439693" y="719847"/>
                  </a:cubicBezTo>
                  <a:cubicBezTo>
                    <a:pt x="1440665" y="709639"/>
                    <a:pt x="1447735" y="700778"/>
                    <a:pt x="1449421" y="690664"/>
                  </a:cubicBezTo>
                  <a:cubicBezTo>
                    <a:pt x="1454248" y="661701"/>
                    <a:pt x="1455718" y="632276"/>
                    <a:pt x="1459149" y="603115"/>
                  </a:cubicBezTo>
                  <a:cubicBezTo>
                    <a:pt x="1462245" y="576798"/>
                    <a:pt x="1463709" y="525902"/>
                    <a:pt x="1478604" y="496111"/>
                  </a:cubicBezTo>
                  <a:cubicBezTo>
                    <a:pt x="1483832" y="485654"/>
                    <a:pt x="1491574" y="476656"/>
                    <a:pt x="1498059" y="466928"/>
                  </a:cubicBezTo>
                  <a:cubicBezTo>
                    <a:pt x="1501302" y="444230"/>
                    <a:pt x="1503290" y="421318"/>
                    <a:pt x="1507787" y="398835"/>
                  </a:cubicBezTo>
                  <a:cubicBezTo>
                    <a:pt x="1509798" y="388780"/>
                    <a:pt x="1516383" y="379843"/>
                    <a:pt x="1517515" y="369652"/>
                  </a:cubicBezTo>
                  <a:cubicBezTo>
                    <a:pt x="1538334" y="182277"/>
                    <a:pt x="1509637" y="276551"/>
                    <a:pt x="1536970" y="194554"/>
                  </a:cubicBezTo>
                  <a:cubicBezTo>
                    <a:pt x="1533727" y="165371"/>
                    <a:pt x="1534968" y="135333"/>
                    <a:pt x="1527242" y="107005"/>
                  </a:cubicBezTo>
                  <a:cubicBezTo>
                    <a:pt x="1524829" y="98157"/>
                    <a:pt x="1513516" y="94711"/>
                    <a:pt x="1507787" y="87549"/>
                  </a:cubicBezTo>
                  <a:cubicBezTo>
                    <a:pt x="1500484" y="78420"/>
                    <a:pt x="1493560" y="68823"/>
                    <a:pt x="1488332" y="58366"/>
                  </a:cubicBezTo>
                  <a:cubicBezTo>
                    <a:pt x="1483746" y="49195"/>
                    <a:pt x="1485010" y="37190"/>
                    <a:pt x="1478604" y="29183"/>
                  </a:cubicBezTo>
                  <a:cubicBezTo>
                    <a:pt x="1464890" y="12041"/>
                    <a:pt x="1439462" y="6408"/>
                    <a:pt x="1420238" y="0"/>
                  </a:cubicBezTo>
                  <a:cubicBezTo>
                    <a:pt x="1404025" y="3243"/>
                    <a:pt x="1387551" y="5378"/>
                    <a:pt x="1371600" y="9728"/>
                  </a:cubicBezTo>
                  <a:cubicBezTo>
                    <a:pt x="1351815" y="15124"/>
                    <a:pt x="1313234" y="29183"/>
                    <a:pt x="1313234" y="29183"/>
                  </a:cubicBezTo>
                  <a:cubicBezTo>
                    <a:pt x="1306749" y="35668"/>
                    <a:pt x="1299281" y="41302"/>
                    <a:pt x="1293778" y="48639"/>
                  </a:cubicBezTo>
                  <a:cubicBezTo>
                    <a:pt x="1279749" y="67345"/>
                    <a:pt x="1254868" y="107005"/>
                    <a:pt x="1254868" y="107005"/>
                  </a:cubicBezTo>
                  <a:lnTo>
                    <a:pt x="1245140" y="155643"/>
                  </a:lnTo>
                </a:path>
              </a:pathLst>
            </a:custGeom>
            <a:noFill/>
            <a:ln w="63500" cmpd="dbl">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spTree>
    <p:extLst>
      <p:ext uri="{BB962C8B-B14F-4D97-AF65-F5344CB8AC3E}">
        <p14:creationId xmlns:p14="http://schemas.microsoft.com/office/powerpoint/2010/main" val="16891735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Subtítulo"/>
          <p:cNvSpPr>
            <a:spLocks noGrp="1"/>
          </p:cNvSpPr>
          <p:nvPr>
            <p:ph type="subTitle" idx="1"/>
          </p:nvPr>
        </p:nvSpPr>
        <p:spPr>
          <a:xfrm>
            <a:off x="145198" y="656176"/>
            <a:ext cx="8856984" cy="432048"/>
          </a:xfrm>
        </p:spPr>
        <p:txBody>
          <a:bodyPr>
            <a:normAutofit lnSpcReduction="10000"/>
          </a:bodyPr>
          <a:lstStyle/>
          <a:p>
            <a:r>
              <a:rPr lang="es-CO" sz="2400" b="1" dirty="0">
                <a:solidFill>
                  <a:schemeClr val="accent4">
                    <a:lumMod val="75000"/>
                  </a:schemeClr>
                </a:solidFill>
              </a:rPr>
              <a:t>Perspectivas , conclusiones y propuestas</a:t>
            </a: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0" y="5306552"/>
            <a:ext cx="9144000" cy="158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Título"/>
          <p:cNvSpPr>
            <a:spLocks noGrp="1"/>
          </p:cNvSpPr>
          <p:nvPr>
            <p:ph type="ctrTitle"/>
          </p:nvPr>
        </p:nvSpPr>
        <p:spPr>
          <a:xfrm>
            <a:off x="119351" y="1124744"/>
            <a:ext cx="8908677" cy="4608512"/>
          </a:xfrm>
        </p:spPr>
        <p:txBody>
          <a:bodyPr>
            <a:normAutofit/>
          </a:bodyPr>
          <a:lstStyle/>
          <a:p>
            <a:pPr algn="l"/>
            <a:r>
              <a:rPr lang="es-CO" sz="1800" dirty="0"/>
              <a:t>- Los casos más graves de contaminación están relacionados con descargas puntuales de gran magnitud que afectan las quebradas aguas abajo. En la mayoría de casos es fácil el control y por eso se </a:t>
            </a:r>
            <a:r>
              <a:rPr lang="es-CO" sz="1800" b="1" dirty="0">
                <a:solidFill>
                  <a:srgbClr val="6A2D97"/>
                </a:solidFill>
              </a:rPr>
              <a:t>requiere el concurso de la autoridad ambiental de manera oportuna y permanente</a:t>
            </a:r>
            <a:r>
              <a:rPr lang="es-CO" sz="1800" dirty="0"/>
              <a:t>, pues su inacción causa un acrecentamiento del problema y deja sin sustento las gestiones comunitarias por resolver la problemática, pues los infractores no les reconocen validez mientras las autoridades no ejerzan su función.</a:t>
            </a:r>
            <a:br>
              <a:rPr lang="es-CO" sz="1800" dirty="0"/>
            </a:br>
            <a:r>
              <a:rPr lang="es-CO" sz="1800" dirty="0"/>
              <a:t/>
            </a:r>
            <a:br>
              <a:rPr lang="es-CO" sz="1800" dirty="0"/>
            </a:br>
            <a:r>
              <a:rPr lang="es-CO" sz="1800" dirty="0"/>
              <a:t>-  </a:t>
            </a:r>
            <a:r>
              <a:rPr lang="es-CO" sz="1800" b="1" dirty="0">
                <a:solidFill>
                  <a:srgbClr val="7030A0"/>
                </a:solidFill>
              </a:rPr>
              <a:t>Como medida complementaria </a:t>
            </a:r>
            <a:r>
              <a:rPr lang="es-CO" sz="1800" dirty="0"/>
              <a:t>al control de vertimientos y como prevención de daños ambientales esporádicos o crónicos, </a:t>
            </a:r>
            <a:r>
              <a:rPr lang="es-CO" sz="1800" b="1" dirty="0">
                <a:solidFill>
                  <a:srgbClr val="7030A0"/>
                </a:solidFill>
              </a:rPr>
              <a:t>se requiere hacer efectivos los compromisos adquiridos por la empresa operadora del Guacal</a:t>
            </a:r>
            <a:r>
              <a:rPr lang="es-CO" sz="1800" dirty="0"/>
              <a:t>, entre 2013 y 2014, ante las comunidades de Heliconia y representantes de San Antonio de Prado, así como ante </a:t>
            </a:r>
            <a:r>
              <a:rPr lang="es-CO" sz="1800" dirty="0" err="1"/>
              <a:t>Corantioquia</a:t>
            </a:r>
            <a:r>
              <a:rPr lang="es-CO" sz="1800" dirty="0"/>
              <a:t>, en relación a que financiarían los </a:t>
            </a:r>
            <a:r>
              <a:rPr lang="es-CO" sz="1800" b="1" dirty="0">
                <a:solidFill>
                  <a:srgbClr val="7030A0"/>
                </a:solidFill>
              </a:rPr>
              <a:t>monitoreos permanentes que deberían emprender las Mesas Ambientales de Heliconia y SAP, mediante el trabajo del Observatorio Ambiental Local (</a:t>
            </a:r>
            <a:r>
              <a:rPr lang="es-CO" sz="1800" b="1" dirty="0" err="1">
                <a:solidFill>
                  <a:srgbClr val="7030A0"/>
                </a:solidFill>
              </a:rPr>
              <a:t>OALSAP</a:t>
            </a:r>
            <a:r>
              <a:rPr lang="es-CO" sz="1800" dirty="0"/>
              <a:t>). Esta actividad funciona como medida de contra-muestreos no anunciados, que deben apoyar o contrastar cono los muestreos oficiales (</a:t>
            </a:r>
            <a:r>
              <a:rPr lang="es-CO" sz="1800" dirty="0" err="1"/>
              <a:t>Corantioquia</a:t>
            </a:r>
            <a:r>
              <a:rPr lang="es-CO" sz="1800" dirty="0"/>
              <a:t>) y empresariales (</a:t>
            </a:r>
            <a:r>
              <a:rPr lang="es-CO" sz="1800" dirty="0" err="1"/>
              <a:t>EVAS</a:t>
            </a:r>
            <a:r>
              <a:rPr lang="es-CO" sz="1800" dirty="0"/>
              <a:t>), ya sea de manera directa o por intermedio de contratistas. </a:t>
            </a:r>
          </a:p>
        </p:txBody>
      </p:sp>
      <p:sp>
        <p:nvSpPr>
          <p:cNvPr id="7" name="1 Título"/>
          <p:cNvSpPr txBox="1">
            <a:spLocks/>
          </p:cNvSpPr>
          <p:nvPr/>
        </p:nvSpPr>
        <p:spPr>
          <a:xfrm>
            <a:off x="1690" y="5673"/>
            <a:ext cx="9142310" cy="866527"/>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000" b="1" dirty="0">
                <a:solidFill>
                  <a:schemeClr val="bg2">
                    <a:lumMod val="25000"/>
                  </a:schemeClr>
                </a:solidFill>
                <a:effectLst>
                  <a:outerShdw blurRad="38100" dist="38100" dir="2700000" algn="tl">
                    <a:srgbClr val="000000">
                      <a:alpha val="43137"/>
                    </a:srgbClr>
                  </a:outerShdw>
                </a:effectLst>
              </a:rPr>
              <a:t>MUESTREO SOBRE LA CALIDAD DE AGUAS LAS ZONAS DE INFLUENCIA DEL GUACAL Y OTROS IMPACTOS</a:t>
            </a:r>
            <a:endParaRPr lang="es-ES" sz="2000" dirty="0"/>
          </a:p>
        </p:txBody>
      </p:sp>
    </p:spTree>
    <p:extLst>
      <p:ext uri="{BB962C8B-B14F-4D97-AF65-F5344CB8AC3E}">
        <p14:creationId xmlns:p14="http://schemas.microsoft.com/office/powerpoint/2010/main" val="4021653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Subtítulo"/>
          <p:cNvSpPr>
            <a:spLocks noGrp="1"/>
          </p:cNvSpPr>
          <p:nvPr>
            <p:ph type="subTitle" idx="1"/>
          </p:nvPr>
        </p:nvSpPr>
        <p:spPr>
          <a:xfrm>
            <a:off x="179512" y="836712"/>
            <a:ext cx="8856984" cy="432048"/>
          </a:xfrm>
        </p:spPr>
        <p:txBody>
          <a:bodyPr>
            <a:normAutofit lnSpcReduction="10000"/>
          </a:bodyPr>
          <a:lstStyle/>
          <a:p>
            <a:r>
              <a:rPr lang="es-CO" sz="2400" b="1" dirty="0">
                <a:solidFill>
                  <a:schemeClr val="accent4">
                    <a:lumMod val="75000"/>
                  </a:schemeClr>
                </a:solidFill>
              </a:rPr>
              <a:t>Perspectivas , conclusiones y propuestas</a:t>
            </a: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0" y="5306552"/>
            <a:ext cx="9144000" cy="158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Título"/>
          <p:cNvSpPr>
            <a:spLocks noGrp="1"/>
          </p:cNvSpPr>
          <p:nvPr>
            <p:ph type="ctrTitle"/>
          </p:nvPr>
        </p:nvSpPr>
        <p:spPr>
          <a:xfrm>
            <a:off x="119351" y="1484784"/>
            <a:ext cx="8908677" cy="4464496"/>
          </a:xfrm>
        </p:spPr>
        <p:txBody>
          <a:bodyPr>
            <a:normAutofit fontScale="90000"/>
          </a:bodyPr>
          <a:lstStyle/>
          <a:p>
            <a:pPr algn="l"/>
            <a:r>
              <a:rPr lang="es-CO" sz="1800" dirty="0"/>
              <a:t>- Si bien los datos encontrados corresponden a muestreos puntuales, realizados durante 3 días, y en esa medida no pueden considerarse con validez a nivel de “monitoreo” de largo plazo, </a:t>
            </a:r>
            <a:r>
              <a:rPr lang="es-CO" sz="1800" b="1" dirty="0">
                <a:solidFill>
                  <a:srgbClr val="7030A0"/>
                </a:solidFill>
              </a:rPr>
              <a:t>los datos tomados con intervalos de varios días fueron consistentes y mostraron incumplimiento de la norma</a:t>
            </a:r>
            <a:r>
              <a:rPr lang="es-CO" sz="1800" dirty="0"/>
              <a:t>, y en esa medida si </a:t>
            </a:r>
            <a:r>
              <a:rPr lang="es-CO" sz="1800" b="1" dirty="0">
                <a:solidFill>
                  <a:srgbClr val="7030A0"/>
                </a:solidFill>
              </a:rPr>
              <a:t>dan las bases para sustentar la necesidad de emprender los monitoreos</a:t>
            </a:r>
            <a:r>
              <a:rPr lang="es-CO" sz="1800" dirty="0"/>
              <a:t>, con una intensidad de por lo menos una vez al mes, sin fecha preestablecida y sin aviso previo.</a:t>
            </a:r>
            <a:br>
              <a:rPr lang="es-CO" sz="1800" dirty="0"/>
            </a:br>
            <a:r>
              <a:rPr lang="es-CO" sz="1800" dirty="0"/>
              <a:t/>
            </a:r>
            <a:br>
              <a:rPr lang="es-CO" sz="1800" dirty="0"/>
            </a:br>
            <a:r>
              <a:rPr lang="es-CO" sz="1800" dirty="0"/>
              <a:t>- </a:t>
            </a:r>
            <a:r>
              <a:rPr lang="es-ES" sz="1800" b="1" dirty="0">
                <a:solidFill>
                  <a:srgbClr val="6A2D97"/>
                </a:solidFill>
              </a:rPr>
              <a:t>No existen evidencias técnicas y científicas que demuestren que sea posible operar este tipo de actividades en estos ecosistemas de alta fragilidad, máxime si se considera su ubicación estratégica, el constituirse en un bosque de niebla, en la cima cordillerana clave en el corredor biológico del Romeral, en zona de fallas geológicas </a:t>
            </a:r>
            <a:r>
              <a:rPr lang="es-ES" sz="1800" dirty="0"/>
              <a:t>y adicionalmente </a:t>
            </a:r>
            <a:r>
              <a:rPr lang="es-ES" sz="1800" b="1" dirty="0">
                <a:solidFill>
                  <a:srgbClr val="6A2D97"/>
                </a:solidFill>
              </a:rPr>
              <a:t>los vasos </a:t>
            </a:r>
            <a:r>
              <a:rPr lang="es-ES" sz="1800" dirty="0"/>
              <a:t>propuestos y el que se usó </a:t>
            </a:r>
            <a:r>
              <a:rPr lang="es-ES" sz="1800" b="1" dirty="0">
                <a:solidFill>
                  <a:srgbClr val="6A2D97"/>
                </a:solidFill>
              </a:rPr>
              <a:t>están en zonas de nacimientos de agua y por lo tanto existen corrientes hídricas </a:t>
            </a:r>
            <a:r>
              <a:rPr lang="es-ES" sz="1800" dirty="0"/>
              <a:t>que fueron intervenidas (o que pueden ser intervenidas), </a:t>
            </a:r>
            <a:r>
              <a:rPr lang="es-ES" sz="1800" b="1" dirty="0"/>
              <a:t>lo cual viola el decreto 1736 de 2015 </a:t>
            </a:r>
            <a:r>
              <a:rPr lang="es-ES" sz="1800" dirty="0"/>
              <a:t>que prohíbe la localización o construcción de rellenos sanitarios en sitios que presenten fuentes superficiales de agua. </a:t>
            </a:r>
            <a:br>
              <a:rPr lang="es-ES" sz="1800" dirty="0"/>
            </a:br>
            <a:r>
              <a:rPr lang="es-ES" sz="1800" dirty="0"/>
              <a:t/>
            </a:r>
            <a:br>
              <a:rPr lang="es-ES" sz="1800" dirty="0"/>
            </a:br>
            <a:r>
              <a:rPr lang="es-ES" sz="1800" dirty="0"/>
              <a:t>Ante esta situación y bajo un amplio marco de sustentación se ha invocado el </a:t>
            </a:r>
            <a:r>
              <a:rPr lang="es-ES" sz="1800" b="1" dirty="0">
                <a:solidFill>
                  <a:srgbClr val="6A2D97"/>
                </a:solidFill>
              </a:rPr>
              <a:t>principio de precaución</a:t>
            </a:r>
            <a:r>
              <a:rPr lang="es-ES" sz="1800" dirty="0"/>
              <a:t>, ante la autoridad ambiental Corantioquia, con el fin de prevenir en esta zona daños ambientales y sanitarios a la sociedad</a:t>
            </a:r>
            <a:r>
              <a:rPr lang="es-CO" sz="1800" dirty="0"/>
              <a:t/>
            </a:r>
            <a:br>
              <a:rPr lang="es-CO" sz="1800" dirty="0"/>
            </a:br>
            <a:r>
              <a:rPr lang="es-CO" sz="1800" dirty="0"/>
              <a:t/>
            </a:r>
            <a:br>
              <a:rPr lang="es-CO" sz="1800" dirty="0"/>
            </a:br>
            <a:endParaRPr lang="es-CO" sz="1800" dirty="0"/>
          </a:p>
        </p:txBody>
      </p:sp>
      <p:sp>
        <p:nvSpPr>
          <p:cNvPr id="7" name="1 Título"/>
          <p:cNvSpPr txBox="1">
            <a:spLocks/>
          </p:cNvSpPr>
          <p:nvPr/>
        </p:nvSpPr>
        <p:spPr>
          <a:xfrm>
            <a:off x="1690" y="5673"/>
            <a:ext cx="9142310" cy="866527"/>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000" b="1" dirty="0">
                <a:solidFill>
                  <a:schemeClr val="bg2">
                    <a:lumMod val="25000"/>
                  </a:schemeClr>
                </a:solidFill>
                <a:effectLst>
                  <a:outerShdw blurRad="38100" dist="38100" dir="2700000" algn="tl">
                    <a:srgbClr val="000000">
                      <a:alpha val="43137"/>
                    </a:srgbClr>
                  </a:outerShdw>
                </a:effectLst>
              </a:rPr>
              <a:t>MUESTREO SOBRE LA CALIDAD DE AGUAS LAS ZONAS DE INFLUENCIA DEL GUACAL Y OTROS IMPACTOS</a:t>
            </a:r>
            <a:endParaRPr lang="es-ES" sz="2000" dirty="0"/>
          </a:p>
        </p:txBody>
      </p:sp>
    </p:spTree>
    <p:extLst>
      <p:ext uri="{BB962C8B-B14F-4D97-AF65-F5344CB8AC3E}">
        <p14:creationId xmlns:p14="http://schemas.microsoft.com/office/powerpoint/2010/main" val="15686053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Subtítulo"/>
          <p:cNvSpPr>
            <a:spLocks noGrp="1"/>
          </p:cNvSpPr>
          <p:nvPr>
            <p:ph type="subTitle" idx="1"/>
          </p:nvPr>
        </p:nvSpPr>
        <p:spPr>
          <a:xfrm>
            <a:off x="145198" y="656176"/>
            <a:ext cx="8856984" cy="432048"/>
          </a:xfrm>
        </p:spPr>
        <p:txBody>
          <a:bodyPr>
            <a:normAutofit lnSpcReduction="10000"/>
          </a:bodyPr>
          <a:lstStyle/>
          <a:p>
            <a:r>
              <a:rPr lang="es-CO" sz="2400" b="1" dirty="0">
                <a:solidFill>
                  <a:schemeClr val="accent4">
                    <a:lumMod val="75000"/>
                  </a:schemeClr>
                </a:solidFill>
              </a:rPr>
              <a:t>Perspectivas , conclusiones y propuestas</a:t>
            </a: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0" y="5306552"/>
            <a:ext cx="9144000" cy="158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Título"/>
          <p:cNvSpPr>
            <a:spLocks noGrp="1"/>
          </p:cNvSpPr>
          <p:nvPr>
            <p:ph type="ctrTitle"/>
          </p:nvPr>
        </p:nvSpPr>
        <p:spPr>
          <a:xfrm>
            <a:off x="119351" y="1124744"/>
            <a:ext cx="8908677" cy="4824536"/>
          </a:xfrm>
        </p:spPr>
        <p:txBody>
          <a:bodyPr>
            <a:noAutofit/>
          </a:bodyPr>
          <a:lstStyle/>
          <a:p>
            <a:pPr algn="l"/>
            <a:r>
              <a:rPr lang="es-CO" sz="1800" dirty="0"/>
              <a:t>- Desde la perspectiva comunitaria, </a:t>
            </a:r>
            <a:r>
              <a:rPr lang="es-CO" sz="1800" dirty="0" err="1"/>
              <a:t>Corantioquia</a:t>
            </a:r>
            <a:r>
              <a:rPr lang="es-CO" sz="1800" dirty="0"/>
              <a:t> está siendo excesivamente tolerante con la empresa administradora del Guacal (</a:t>
            </a:r>
            <a:r>
              <a:rPr lang="es-CO" sz="1800" dirty="0" err="1"/>
              <a:t>EVAS</a:t>
            </a:r>
            <a:r>
              <a:rPr lang="es-CO" sz="1800" dirty="0"/>
              <a:t>), poniendo quizás en riesgo la salud pública y ambiental, </a:t>
            </a:r>
            <a:r>
              <a:rPr lang="es-CO" sz="1800" b="1" dirty="0">
                <a:solidFill>
                  <a:srgbClr val="7030A0"/>
                </a:solidFill>
              </a:rPr>
              <a:t>en especial teniendo en cuenta que la licencia ambiental fue otorgada NO para un relleno sanitario o un botadero a cielo abierto, SINO para un centro industrial </a:t>
            </a:r>
            <a:r>
              <a:rPr lang="es-CO" sz="1800" dirty="0"/>
              <a:t>que prometía en su plan de manejo extraer mas de la mitad de los residuos que ingresaban a la factoría (los orgánicos) y tratarlos en </a:t>
            </a:r>
            <a:r>
              <a:rPr lang="es-CO" sz="1800" dirty="0" err="1"/>
              <a:t>composteras</a:t>
            </a:r>
            <a:r>
              <a:rPr lang="es-CO" sz="1800" dirty="0"/>
              <a:t> para destinarlos a abonos y del resto de residuos (cerca del 40%) extraer cerca de la mitad para reciclaje, quedando sólo cerca del 20% de residuos no recuperables que serían comprimidos, empaquetados y almacenados mediante módulos sellados, por lo cual garantizaban que prácticamente no se producirían lixiviados. </a:t>
            </a:r>
            <a:r>
              <a:rPr lang="es-CO" sz="1800" b="1" dirty="0">
                <a:solidFill>
                  <a:srgbClr val="7030A0"/>
                </a:solidFill>
              </a:rPr>
              <a:t>Bajo estas premisas técnicas se entregó la licencia, a pesar de lo irracional de hacerlo en la parte mas alta de una estrella fluvial, en un bosque de niebla, bajo regímenes de precipitación que corresponden a zonas de vida muy húmedas y quizá pluviales, si se tiene en cuenta la altura sobre el nivel del mar y la baja evapotranspiración, y además teniendo en cuenta que posibles derrames pondrían en riesgo aguas de quebradas que proveen servicios de agua a acueductos veredales, es decir la licencia se otorgó  para un proyecto diferente al actual, por lo cual en la percepción comunitaria el Guacal está funcionando sin licencia verdadera y en esa medida es ilegal, pero además incumple la norma por lo menos en lo que ha vertimientos respecta</a:t>
            </a:r>
            <a:r>
              <a:rPr lang="es-CO" sz="1800" dirty="0"/>
              <a:t>.</a:t>
            </a:r>
          </a:p>
        </p:txBody>
      </p:sp>
      <p:sp>
        <p:nvSpPr>
          <p:cNvPr id="7" name="1 Título"/>
          <p:cNvSpPr txBox="1">
            <a:spLocks/>
          </p:cNvSpPr>
          <p:nvPr/>
        </p:nvSpPr>
        <p:spPr>
          <a:xfrm>
            <a:off x="1690" y="5673"/>
            <a:ext cx="9142310" cy="866527"/>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000" b="1" dirty="0">
                <a:solidFill>
                  <a:schemeClr val="bg2">
                    <a:lumMod val="25000"/>
                  </a:schemeClr>
                </a:solidFill>
                <a:effectLst>
                  <a:outerShdw blurRad="38100" dist="38100" dir="2700000" algn="tl">
                    <a:srgbClr val="000000">
                      <a:alpha val="43137"/>
                    </a:srgbClr>
                  </a:outerShdw>
                </a:effectLst>
              </a:rPr>
              <a:t>MUESTREO SOBRE LA CALIDAD DE AGUAS LAS ZONAS DE INFLUENCIA DEL GUACAL Y OTROS IMPACTOS</a:t>
            </a:r>
            <a:endParaRPr lang="es-ES" sz="2000" dirty="0"/>
          </a:p>
        </p:txBody>
      </p:sp>
    </p:spTree>
    <p:extLst>
      <p:ext uri="{BB962C8B-B14F-4D97-AF65-F5344CB8AC3E}">
        <p14:creationId xmlns:p14="http://schemas.microsoft.com/office/powerpoint/2010/main" val="16967641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ctrTitle"/>
          </p:nvPr>
        </p:nvSpPr>
        <p:spPr>
          <a:xfrm>
            <a:off x="3131840" y="2276872"/>
            <a:ext cx="3096344" cy="936104"/>
          </a:xfrm>
        </p:spPr>
        <p:txBody>
          <a:bodyPr>
            <a:normAutofit/>
          </a:bodyPr>
          <a:lstStyle/>
          <a:p>
            <a:r>
              <a:rPr lang="es-CO" sz="3200" dirty="0"/>
              <a:t>GRACIAS</a:t>
            </a: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0" y="5306552"/>
            <a:ext cx="9144000" cy="158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2 Título"/>
          <p:cNvSpPr txBox="1">
            <a:spLocks/>
          </p:cNvSpPr>
          <p:nvPr/>
        </p:nvSpPr>
        <p:spPr>
          <a:xfrm>
            <a:off x="755576" y="5306552"/>
            <a:ext cx="7848872" cy="61741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CO" sz="1400" dirty="0"/>
              <a:t>Convenio de voluntades entre las Mesas Ambientales de  San Antonio de Prado y Heliconia, </a:t>
            </a:r>
          </a:p>
          <a:p>
            <a:r>
              <a:rPr lang="es-CO" sz="1400" dirty="0"/>
              <a:t>con el apoyo de la Corporación Pro Romeral</a:t>
            </a:r>
          </a:p>
        </p:txBody>
      </p:sp>
      <p:sp>
        <p:nvSpPr>
          <p:cNvPr id="9" name="1 Título"/>
          <p:cNvSpPr txBox="1">
            <a:spLocks/>
          </p:cNvSpPr>
          <p:nvPr/>
        </p:nvSpPr>
        <p:spPr>
          <a:xfrm>
            <a:off x="108857" y="692696"/>
            <a:ext cx="8927639" cy="866527"/>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400" b="1" dirty="0">
                <a:solidFill>
                  <a:schemeClr val="bg2">
                    <a:lumMod val="25000"/>
                  </a:schemeClr>
                </a:solidFill>
                <a:effectLst>
                  <a:outerShdw blurRad="38100" dist="38100" dir="2700000" algn="tl">
                    <a:srgbClr val="000000">
                      <a:alpha val="43137"/>
                    </a:srgbClr>
                  </a:outerShdw>
                </a:effectLst>
              </a:rPr>
              <a:t>MUESTREO SOBRE LA CALIDAD DE AGUAS LAS ZONAS DE INFLUENCIA DEL GUACAL Y OTROS IMPACTOS</a:t>
            </a:r>
            <a:endParaRPr lang="es-ES" sz="2400" dirty="0"/>
          </a:p>
        </p:txBody>
      </p:sp>
    </p:spTree>
    <p:extLst>
      <p:ext uri="{BB962C8B-B14F-4D97-AF65-F5344CB8AC3E}">
        <p14:creationId xmlns:p14="http://schemas.microsoft.com/office/powerpoint/2010/main" val="20587771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0" y="5306552"/>
            <a:ext cx="9144000" cy="158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Elipse"/>
          <p:cNvSpPr/>
          <p:nvPr/>
        </p:nvSpPr>
        <p:spPr>
          <a:xfrm>
            <a:off x="104924" y="1718617"/>
            <a:ext cx="360363" cy="36036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b="1" dirty="0">
                <a:solidFill>
                  <a:schemeClr val="tx1"/>
                </a:solidFill>
              </a:rPr>
              <a:t>1</a:t>
            </a:r>
          </a:p>
        </p:txBody>
      </p:sp>
      <p:sp>
        <p:nvSpPr>
          <p:cNvPr id="6" name="5 Elipse"/>
          <p:cNvSpPr/>
          <p:nvPr/>
        </p:nvSpPr>
        <p:spPr>
          <a:xfrm>
            <a:off x="2540962" y="1790145"/>
            <a:ext cx="361950" cy="36036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b="1" dirty="0">
                <a:solidFill>
                  <a:schemeClr val="tx1"/>
                </a:solidFill>
              </a:rPr>
              <a:t>2</a:t>
            </a:r>
          </a:p>
        </p:txBody>
      </p:sp>
      <p:sp>
        <p:nvSpPr>
          <p:cNvPr id="8" name="7 Elipse"/>
          <p:cNvSpPr/>
          <p:nvPr/>
        </p:nvSpPr>
        <p:spPr>
          <a:xfrm>
            <a:off x="251520" y="4796507"/>
            <a:ext cx="360363" cy="36036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b="1" dirty="0">
                <a:solidFill>
                  <a:schemeClr val="tx1"/>
                </a:solidFill>
              </a:rPr>
              <a:t>3</a:t>
            </a:r>
          </a:p>
        </p:txBody>
      </p:sp>
      <p:sp>
        <p:nvSpPr>
          <p:cNvPr id="9" name="8 Elipse"/>
          <p:cNvSpPr/>
          <p:nvPr/>
        </p:nvSpPr>
        <p:spPr>
          <a:xfrm>
            <a:off x="5154359" y="5897923"/>
            <a:ext cx="361950" cy="36036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b="1" dirty="0">
                <a:solidFill>
                  <a:schemeClr val="tx1"/>
                </a:solidFill>
              </a:rPr>
              <a:t>4</a:t>
            </a:r>
          </a:p>
        </p:txBody>
      </p:sp>
      <p:pic>
        <p:nvPicPr>
          <p:cNvPr id="23" name="Picture 21" descr="C:\Users\usuario\Desktop\INFORME FINAL MONITOREO AGUAS SAP 2012\06_Imagenes\Fotos e Imagenes\Fotos\2012-09-12 (monit)\18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5445224"/>
            <a:ext cx="1493367" cy="1118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3 Subtítulo"/>
          <p:cNvSpPr>
            <a:spLocks noGrp="1"/>
          </p:cNvSpPr>
          <p:nvPr>
            <p:ph type="subTitle" idx="1"/>
          </p:nvPr>
        </p:nvSpPr>
        <p:spPr>
          <a:xfrm>
            <a:off x="5558202" y="548680"/>
            <a:ext cx="3074640" cy="447027"/>
          </a:xfrm>
        </p:spPr>
        <p:txBody>
          <a:bodyPr>
            <a:noAutofit/>
          </a:bodyPr>
          <a:lstStyle/>
          <a:p>
            <a:r>
              <a:rPr lang="es-CO" sz="2400" b="1" dirty="0">
                <a:solidFill>
                  <a:schemeClr val="accent4">
                    <a:lumMod val="75000"/>
                  </a:schemeClr>
                </a:solidFill>
              </a:rPr>
              <a:t>Metodología</a:t>
            </a:r>
          </a:p>
        </p:txBody>
      </p:sp>
      <p:sp>
        <p:nvSpPr>
          <p:cNvPr id="28" name="1 Título"/>
          <p:cNvSpPr>
            <a:spLocks noGrp="1"/>
          </p:cNvSpPr>
          <p:nvPr>
            <p:ph type="ctrTitle"/>
          </p:nvPr>
        </p:nvSpPr>
        <p:spPr>
          <a:xfrm>
            <a:off x="1690" y="5673"/>
            <a:ext cx="9034806" cy="866527"/>
          </a:xfrm>
        </p:spPr>
        <p:txBody>
          <a:bodyPr>
            <a:normAutofit fontScale="90000"/>
          </a:bodyPr>
          <a:lstStyle/>
          <a:p>
            <a:r>
              <a:rPr lang="es-ES" sz="2400" b="1" dirty="0">
                <a:solidFill>
                  <a:schemeClr val="bg2">
                    <a:lumMod val="25000"/>
                  </a:schemeClr>
                </a:solidFill>
                <a:effectLst>
                  <a:outerShdw blurRad="38100" dist="38100" dir="2700000" algn="tl">
                    <a:srgbClr val="000000">
                      <a:alpha val="43137"/>
                    </a:srgbClr>
                  </a:outerShdw>
                </a:effectLst>
              </a:rPr>
              <a:t>MUESTREO SOBRE LA CALIDAD DE AGUAS LAS ZONAS DE INFLUENCIA DEL GUACAL</a:t>
            </a:r>
            <a:r>
              <a:rPr lang="es-ES" sz="1600" dirty="0"/>
              <a:t/>
            </a:r>
            <a:br>
              <a:rPr lang="es-ES" sz="1600" dirty="0"/>
            </a:br>
            <a:endParaRPr lang="es-ES" sz="1600" dirty="0"/>
          </a:p>
        </p:txBody>
      </p:sp>
      <p:pic>
        <p:nvPicPr>
          <p:cNvPr id="1026" name="Picture 2" descr="C:\Users\CM\Desktop\CONTRATO CON MAS BOSQUES - AULA\INICIO PROCESO\MUESTREOS aguas MESAP 2014\Anexo 2. Fotos y videos muestreos aguas\9 de diciembre\09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4855" y="1990619"/>
            <a:ext cx="1759213" cy="131903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CM\Desktop\CONTRATO CON MAS BOSQUES - AULA\INICIO PROCESO\MUESTREOS aguas MESAP 2014\Anexo 2. Fotos y videos muestreos aguas\9 de diciembre\088.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1883" y="656560"/>
            <a:ext cx="1752185" cy="131376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CM\Desktop\CONTRATO CON MAS BOSQUES - AULA\INICIO PROCESO\MUESTREOS aguas MESAP 2014\Anexo 2. Fotos y videos muestreos aguas\16 de diciembre\07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11892" y="1053569"/>
            <a:ext cx="1727274" cy="1295456"/>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CM\Desktop\CONTRATO CON MAS BOSQUES - AULA\INICIO PROCESO\MUESTREOS aguas MESAP 2014\Anexo 2. Fotos y videos muestreos aguas\16 de diciembre\065.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89390" y="1052736"/>
            <a:ext cx="1727999" cy="1296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CM\Desktop\CONTRATO CON MAS BOSQUES - AULA\INICIO PROCESO\MUESTREOS aguas MESAP 2014\Anexo 2. Fotos y videos muestreos aguas\16 de diciembre\083.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542286" y="1053569"/>
            <a:ext cx="1728000" cy="129600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CM\Desktop\CONTRATO CON MAS BOSQUES - AULA\INICIO PROCESO\MUESTREOS aguas MESAP 2014\Anexo 2. Fotos y videos muestreos aguas\9 de diciembre\124.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011892" y="2445305"/>
            <a:ext cx="1734964" cy="130085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CM\Desktop\CONTRATO CON MAS BOSQUES - AULA\INICIO PROCESO\MUESTREOS aguas MESAP 2014\Anexo 2. Fotos y videos muestreos aguas\9 de diciembre\118.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789390" y="2445305"/>
            <a:ext cx="1728487" cy="1296000"/>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CM\Desktop\CONTRATO CON MAS BOSQUES - AULA\INICIO PROCESO\MUESTREOS aguas MESAP 2014\Anexo 2. Fotos y videos muestreos aguas\16 de diciembre\077.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542286" y="2445305"/>
            <a:ext cx="1728000" cy="1296000"/>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C:\Users\CM\Desktop\CONTRATO CON MAS BOSQUES - AULA\INICIO PROCESO\MUESTREOS aguas MESAP 2014\Anexo 2. Fotos y videos muestreos aguas\16 de diciembre\084.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910020" y="3762369"/>
            <a:ext cx="1728000" cy="12960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Users\CM\Desktop\CONTRATO CON MAS BOSQUES - AULA\INICIO PROCESO\MUESTREOS aguas MESAP 2014\Anexo 2. Fotos y videos muestreos aguas\16 de diciembre\098.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875529" y="3783230"/>
            <a:ext cx="1728000" cy="1296000"/>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C:\Users\CM\Desktop\CONTRATO CON MAS BOSQUES - AULA\INICIO PROCESO\MUESTREOS aguas MESAP 2014\Anexo 2. Fotos y videos muestreos aguas\11 de diciembre\048.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959374" y="5322438"/>
            <a:ext cx="1728000" cy="129600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Users\CM\Desktop\CONTRATO CON MAS BOSQUES - AULA\INICIO PROCESO\MUESTREOS aguas MESAP 2014\Anexo 2. Fotos y videos muestreos aguas\11 de diciembre\041.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01937" y="4076507"/>
            <a:ext cx="1728000" cy="12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29104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Elipse"/>
          <p:cNvSpPr/>
          <p:nvPr/>
        </p:nvSpPr>
        <p:spPr>
          <a:xfrm>
            <a:off x="295275" y="666501"/>
            <a:ext cx="361950" cy="36036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b="1" dirty="0">
                <a:solidFill>
                  <a:schemeClr val="tx1"/>
                </a:solidFill>
              </a:rPr>
              <a:t>6</a:t>
            </a:r>
          </a:p>
        </p:txBody>
      </p:sp>
      <p:graphicFrame>
        <p:nvGraphicFramePr>
          <p:cNvPr id="6" name="5 Tabla"/>
          <p:cNvGraphicFramePr>
            <a:graphicFrameLocks noGrp="1"/>
          </p:cNvGraphicFramePr>
          <p:nvPr>
            <p:extLst>
              <p:ext uri="{D42A27DB-BD31-4B8C-83A1-F6EECF244321}">
                <p14:modId xmlns:p14="http://schemas.microsoft.com/office/powerpoint/2010/main" val="1796464395"/>
              </p:ext>
            </p:extLst>
          </p:nvPr>
        </p:nvGraphicFramePr>
        <p:xfrm>
          <a:off x="109191" y="1196752"/>
          <a:ext cx="8928997" cy="3872067"/>
        </p:xfrm>
        <a:graphic>
          <a:graphicData uri="http://schemas.openxmlformats.org/drawingml/2006/table">
            <a:tbl>
              <a:tblPr firstRow="1" firstCol="1" bandRow="1"/>
              <a:tblGrid>
                <a:gridCol w="1717116">
                  <a:extLst>
                    <a:ext uri="{9D8B030D-6E8A-4147-A177-3AD203B41FA5}">
                      <a16:colId xmlns:a16="http://schemas.microsoft.com/office/drawing/2014/main" xmlns="" val="20000"/>
                    </a:ext>
                  </a:extLst>
                </a:gridCol>
                <a:gridCol w="618161">
                  <a:extLst>
                    <a:ext uri="{9D8B030D-6E8A-4147-A177-3AD203B41FA5}">
                      <a16:colId xmlns:a16="http://schemas.microsoft.com/office/drawing/2014/main" xmlns="" val="20001"/>
                    </a:ext>
                  </a:extLst>
                </a:gridCol>
                <a:gridCol w="618161">
                  <a:extLst>
                    <a:ext uri="{9D8B030D-6E8A-4147-A177-3AD203B41FA5}">
                      <a16:colId xmlns:a16="http://schemas.microsoft.com/office/drawing/2014/main" xmlns="" val="20002"/>
                    </a:ext>
                  </a:extLst>
                </a:gridCol>
                <a:gridCol w="549477">
                  <a:extLst>
                    <a:ext uri="{9D8B030D-6E8A-4147-A177-3AD203B41FA5}">
                      <a16:colId xmlns:a16="http://schemas.microsoft.com/office/drawing/2014/main" xmlns="" val="20003"/>
                    </a:ext>
                  </a:extLst>
                </a:gridCol>
                <a:gridCol w="549477">
                  <a:extLst>
                    <a:ext uri="{9D8B030D-6E8A-4147-A177-3AD203B41FA5}">
                      <a16:colId xmlns:a16="http://schemas.microsoft.com/office/drawing/2014/main" xmlns="" val="20004"/>
                    </a:ext>
                  </a:extLst>
                </a:gridCol>
                <a:gridCol w="549477">
                  <a:extLst>
                    <a:ext uri="{9D8B030D-6E8A-4147-A177-3AD203B41FA5}">
                      <a16:colId xmlns:a16="http://schemas.microsoft.com/office/drawing/2014/main" xmlns="" val="20005"/>
                    </a:ext>
                  </a:extLst>
                </a:gridCol>
                <a:gridCol w="618161">
                  <a:extLst>
                    <a:ext uri="{9D8B030D-6E8A-4147-A177-3AD203B41FA5}">
                      <a16:colId xmlns:a16="http://schemas.microsoft.com/office/drawing/2014/main" xmlns="" val="20006"/>
                    </a:ext>
                  </a:extLst>
                </a:gridCol>
                <a:gridCol w="549477">
                  <a:extLst>
                    <a:ext uri="{9D8B030D-6E8A-4147-A177-3AD203B41FA5}">
                      <a16:colId xmlns:a16="http://schemas.microsoft.com/office/drawing/2014/main" xmlns="" val="20007"/>
                    </a:ext>
                  </a:extLst>
                </a:gridCol>
                <a:gridCol w="549477">
                  <a:extLst>
                    <a:ext uri="{9D8B030D-6E8A-4147-A177-3AD203B41FA5}">
                      <a16:colId xmlns:a16="http://schemas.microsoft.com/office/drawing/2014/main" xmlns="" val="20008"/>
                    </a:ext>
                  </a:extLst>
                </a:gridCol>
                <a:gridCol w="593784">
                  <a:extLst>
                    <a:ext uri="{9D8B030D-6E8A-4147-A177-3AD203B41FA5}">
                      <a16:colId xmlns:a16="http://schemas.microsoft.com/office/drawing/2014/main" xmlns="" val="20009"/>
                    </a:ext>
                  </a:extLst>
                </a:gridCol>
                <a:gridCol w="436485">
                  <a:extLst>
                    <a:ext uri="{9D8B030D-6E8A-4147-A177-3AD203B41FA5}">
                      <a16:colId xmlns:a16="http://schemas.microsoft.com/office/drawing/2014/main" xmlns="" val="20010"/>
                    </a:ext>
                  </a:extLst>
                </a:gridCol>
                <a:gridCol w="480792">
                  <a:extLst>
                    <a:ext uri="{9D8B030D-6E8A-4147-A177-3AD203B41FA5}">
                      <a16:colId xmlns:a16="http://schemas.microsoft.com/office/drawing/2014/main" xmlns="" val="20011"/>
                    </a:ext>
                  </a:extLst>
                </a:gridCol>
                <a:gridCol w="549476">
                  <a:extLst>
                    <a:ext uri="{9D8B030D-6E8A-4147-A177-3AD203B41FA5}">
                      <a16:colId xmlns:a16="http://schemas.microsoft.com/office/drawing/2014/main" xmlns="" val="20012"/>
                    </a:ext>
                  </a:extLst>
                </a:gridCol>
                <a:gridCol w="549476">
                  <a:extLst>
                    <a:ext uri="{9D8B030D-6E8A-4147-A177-3AD203B41FA5}">
                      <a16:colId xmlns:a16="http://schemas.microsoft.com/office/drawing/2014/main" xmlns="" val="20013"/>
                    </a:ext>
                  </a:extLst>
                </a:gridCol>
              </a:tblGrid>
              <a:tr h="691055">
                <a:tc>
                  <a:txBody>
                    <a:bodyPr/>
                    <a:lstStyle/>
                    <a:p>
                      <a:endParaRPr lang="es-ES" sz="1000" dirty="0">
                        <a:effectLst/>
                        <a:latin typeface="Times New Roman"/>
                      </a:endParaRPr>
                    </a:p>
                  </a:txBody>
                  <a:tcPr marL="44451" marR="444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_tradnl" sz="1000" dirty="0" err="1">
                          <a:effectLst/>
                          <a:latin typeface="Arial Narrow"/>
                          <a:ea typeface="Times New Roman"/>
                          <a:cs typeface="Arial"/>
                        </a:rPr>
                        <a:t>Coliformes</a:t>
                      </a:r>
                      <a:r>
                        <a:rPr lang="es-ES_tradnl" sz="1000" dirty="0">
                          <a:effectLst/>
                          <a:latin typeface="Arial Narrow"/>
                          <a:ea typeface="Times New Roman"/>
                          <a:cs typeface="Arial"/>
                        </a:rPr>
                        <a:t> (</a:t>
                      </a:r>
                      <a:r>
                        <a:rPr lang="es-ES_tradnl" sz="1000" dirty="0" err="1">
                          <a:effectLst/>
                          <a:latin typeface="Arial Narrow"/>
                          <a:ea typeface="Times New Roman"/>
                          <a:cs typeface="Arial"/>
                        </a:rPr>
                        <a:t>NMP</a:t>
                      </a:r>
                      <a:r>
                        <a:rPr lang="es-ES_tradnl" sz="1000" dirty="0">
                          <a:effectLst/>
                          <a:latin typeface="Arial Narrow"/>
                          <a:ea typeface="Times New Roman"/>
                          <a:cs typeface="Arial"/>
                        </a:rPr>
                        <a:t>/100 ml)</a:t>
                      </a:r>
                      <a:endParaRPr lang="es-ES" sz="1000" dirty="0">
                        <a:effectLst/>
                        <a:latin typeface="Times New Roman"/>
                        <a:ea typeface="SimSu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ctr">
                        <a:spcAft>
                          <a:spcPts val="0"/>
                        </a:spcAft>
                      </a:pPr>
                      <a:r>
                        <a:rPr lang="es-ES_tradnl" sz="1000">
                          <a:effectLst/>
                          <a:latin typeface="Arial Narrow"/>
                          <a:ea typeface="Times New Roman"/>
                          <a:cs typeface="Arial"/>
                        </a:rPr>
                        <a:t>Coliformes fecales (NMP/100 ml)</a:t>
                      </a:r>
                      <a:endParaRPr lang="es-ES" sz="1000">
                        <a:effectLst/>
                        <a:latin typeface="Times New Roman"/>
                        <a:ea typeface="SimSu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ctr">
                        <a:spcAft>
                          <a:spcPts val="0"/>
                        </a:spcAft>
                      </a:pPr>
                      <a:r>
                        <a:rPr lang="pt-PT" sz="1000" dirty="0">
                          <a:effectLst/>
                          <a:latin typeface="Arial Narrow"/>
                          <a:ea typeface="Times New Roman"/>
                          <a:cs typeface="Arial"/>
                        </a:rPr>
                        <a:t>DBO5 total (mg O</a:t>
                      </a:r>
                      <a:r>
                        <a:rPr lang="pt-PT" sz="1000" baseline="-25000" dirty="0">
                          <a:effectLst/>
                          <a:latin typeface="Arial Narrow"/>
                          <a:ea typeface="Times New Roman"/>
                          <a:cs typeface="Arial"/>
                        </a:rPr>
                        <a:t>2</a:t>
                      </a:r>
                      <a:r>
                        <a:rPr lang="pt-PT" sz="1000" dirty="0">
                          <a:effectLst/>
                          <a:latin typeface="Arial Narrow"/>
                          <a:ea typeface="Times New Roman"/>
                          <a:cs typeface="Arial"/>
                        </a:rPr>
                        <a:t>/L)</a:t>
                      </a:r>
                      <a:endParaRPr lang="es-ES" sz="1000" dirty="0">
                        <a:effectLst/>
                        <a:latin typeface="Times New Roman"/>
                        <a:ea typeface="SimSu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ctr">
                        <a:spcAft>
                          <a:spcPts val="0"/>
                        </a:spcAft>
                      </a:pPr>
                      <a:r>
                        <a:rPr lang="pt-PT" sz="1000">
                          <a:effectLst/>
                          <a:latin typeface="Arial Narrow"/>
                          <a:ea typeface="Times New Roman"/>
                          <a:cs typeface="Arial"/>
                        </a:rPr>
                        <a:t>DQO total (mg O</a:t>
                      </a:r>
                      <a:r>
                        <a:rPr lang="pt-PT" sz="1000" baseline="-25000">
                          <a:effectLst/>
                          <a:latin typeface="Arial Narrow"/>
                          <a:ea typeface="Times New Roman"/>
                          <a:cs typeface="Arial"/>
                        </a:rPr>
                        <a:t>2</a:t>
                      </a:r>
                      <a:r>
                        <a:rPr lang="pt-PT" sz="1000">
                          <a:effectLst/>
                          <a:latin typeface="Arial Narrow"/>
                          <a:ea typeface="Times New Roman"/>
                          <a:cs typeface="Arial"/>
                        </a:rPr>
                        <a:t>/L)</a:t>
                      </a:r>
                      <a:endParaRPr lang="es-ES" sz="1000">
                        <a:effectLst/>
                        <a:latin typeface="Times New Roman"/>
                        <a:ea typeface="SimSu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ctr">
                        <a:spcAft>
                          <a:spcPts val="0"/>
                        </a:spcAft>
                      </a:pPr>
                      <a:r>
                        <a:rPr lang="es-ES_tradnl" sz="1000" dirty="0">
                          <a:effectLst/>
                          <a:latin typeface="Arial Narrow"/>
                          <a:ea typeface="Times New Roman"/>
                          <a:cs typeface="Arial"/>
                        </a:rPr>
                        <a:t>Cianuro Total (</a:t>
                      </a:r>
                      <a:r>
                        <a:rPr lang="es-ES_tradnl" sz="1000" dirty="0" err="1">
                          <a:effectLst/>
                          <a:latin typeface="Arial Narrow"/>
                          <a:ea typeface="Times New Roman"/>
                          <a:cs typeface="Arial"/>
                        </a:rPr>
                        <a:t>mgCN</a:t>
                      </a:r>
                      <a:r>
                        <a:rPr lang="es-ES_tradnl" sz="1000" dirty="0">
                          <a:effectLst/>
                          <a:latin typeface="Arial Narrow"/>
                          <a:ea typeface="Times New Roman"/>
                          <a:cs typeface="Arial"/>
                        </a:rPr>
                        <a:t>-/L)</a:t>
                      </a:r>
                      <a:endParaRPr lang="es-ES" sz="1000" dirty="0">
                        <a:effectLst/>
                        <a:latin typeface="Times New Roman"/>
                        <a:ea typeface="SimSu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ctr">
                        <a:spcAft>
                          <a:spcPts val="0"/>
                        </a:spcAft>
                      </a:pPr>
                      <a:r>
                        <a:rPr lang="pt-PT" sz="1000">
                          <a:effectLst/>
                          <a:latin typeface="Arial Narrow"/>
                          <a:ea typeface="Times New Roman"/>
                          <a:cs typeface="Arial"/>
                        </a:rPr>
                        <a:t>Nitratos (mg NO</a:t>
                      </a:r>
                      <a:r>
                        <a:rPr lang="pt-PT" sz="1000" baseline="-25000">
                          <a:effectLst/>
                          <a:latin typeface="Arial Narrow"/>
                          <a:ea typeface="Times New Roman"/>
                          <a:cs typeface="Arial"/>
                        </a:rPr>
                        <a:t>3</a:t>
                      </a:r>
                      <a:r>
                        <a:rPr lang="pt-PT" sz="1000">
                          <a:effectLst/>
                          <a:latin typeface="Arial Narrow"/>
                          <a:ea typeface="Times New Roman"/>
                          <a:cs typeface="Arial"/>
                        </a:rPr>
                        <a:t>- -N/L)</a:t>
                      </a:r>
                      <a:endParaRPr lang="es-ES" sz="1000">
                        <a:effectLst/>
                        <a:latin typeface="Times New Roman"/>
                        <a:ea typeface="SimSu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ctr">
                        <a:spcAft>
                          <a:spcPts val="0"/>
                        </a:spcAft>
                      </a:pPr>
                      <a:r>
                        <a:rPr lang="pt-PT" sz="1000">
                          <a:effectLst/>
                          <a:latin typeface="Arial Narrow"/>
                          <a:ea typeface="Times New Roman"/>
                          <a:cs typeface="Arial"/>
                        </a:rPr>
                        <a:t>Nitritos (mg NO</a:t>
                      </a:r>
                      <a:r>
                        <a:rPr lang="pt-PT" sz="1000" baseline="-25000">
                          <a:effectLst/>
                          <a:latin typeface="Arial Narrow"/>
                          <a:ea typeface="Times New Roman"/>
                          <a:cs typeface="Arial"/>
                        </a:rPr>
                        <a:t>2</a:t>
                      </a:r>
                      <a:r>
                        <a:rPr lang="pt-PT" sz="1000">
                          <a:effectLst/>
                          <a:latin typeface="Arial Narrow"/>
                          <a:ea typeface="Times New Roman"/>
                          <a:cs typeface="Arial"/>
                        </a:rPr>
                        <a:t>- -N/L)</a:t>
                      </a:r>
                      <a:endParaRPr lang="es-ES" sz="1000">
                        <a:effectLst/>
                        <a:latin typeface="Times New Roman"/>
                        <a:ea typeface="SimSu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ctr">
                        <a:spcAft>
                          <a:spcPts val="0"/>
                        </a:spcAft>
                      </a:pPr>
                      <a:r>
                        <a:rPr lang="es-ES_tradnl" sz="1000">
                          <a:effectLst/>
                          <a:latin typeface="Arial Narrow"/>
                          <a:ea typeface="Times New Roman"/>
                          <a:cs typeface="Arial"/>
                        </a:rPr>
                        <a:t>Oxígeno disuelto (mg/L)</a:t>
                      </a:r>
                      <a:endParaRPr lang="es-ES" sz="1000">
                        <a:effectLst/>
                        <a:latin typeface="Times New Roman"/>
                        <a:ea typeface="SimSu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ctr">
                        <a:spcAft>
                          <a:spcPts val="0"/>
                        </a:spcAft>
                      </a:pPr>
                      <a:r>
                        <a:rPr lang="es-ES_tradnl" sz="1000">
                          <a:effectLst/>
                          <a:latin typeface="Arial Narrow"/>
                          <a:ea typeface="Times New Roman"/>
                          <a:cs typeface="Arial"/>
                        </a:rPr>
                        <a:t>pH (unidades de pH)</a:t>
                      </a:r>
                      <a:endParaRPr lang="es-ES" sz="1000">
                        <a:effectLst/>
                        <a:latin typeface="Times New Roman"/>
                        <a:ea typeface="SimSu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ctr">
                        <a:spcAft>
                          <a:spcPts val="0"/>
                        </a:spcAft>
                      </a:pPr>
                      <a:r>
                        <a:rPr lang="es-ES_tradnl" sz="1000">
                          <a:effectLst/>
                          <a:latin typeface="Arial Narrow"/>
                          <a:ea typeface="Times New Roman"/>
                          <a:cs typeface="Arial"/>
                        </a:rPr>
                        <a:t>Sólidos sediment. (mg/L)</a:t>
                      </a:r>
                      <a:endParaRPr lang="es-ES" sz="1000">
                        <a:effectLst/>
                        <a:latin typeface="Times New Roman"/>
                        <a:ea typeface="SimSu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ctr">
                        <a:spcAft>
                          <a:spcPts val="0"/>
                        </a:spcAft>
                      </a:pPr>
                      <a:r>
                        <a:rPr lang="es-ES_tradnl" sz="1000">
                          <a:effectLst/>
                          <a:latin typeface="Arial Narrow"/>
                          <a:ea typeface="Times New Roman"/>
                          <a:cs typeface="Arial"/>
                        </a:rPr>
                        <a:t>SST (mg/L)</a:t>
                      </a:r>
                      <a:endParaRPr lang="es-ES" sz="1000">
                        <a:effectLst/>
                        <a:latin typeface="Times New Roman"/>
                        <a:ea typeface="SimSu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ctr">
                        <a:spcAft>
                          <a:spcPts val="0"/>
                        </a:spcAft>
                      </a:pPr>
                      <a:r>
                        <a:rPr lang="es-ES_tradnl" sz="1000" dirty="0">
                          <a:effectLst/>
                          <a:latin typeface="Arial Narrow"/>
                          <a:ea typeface="Times New Roman"/>
                          <a:cs typeface="Arial"/>
                        </a:rPr>
                        <a:t>Turbiedad (</a:t>
                      </a:r>
                      <a:r>
                        <a:rPr lang="es-ES_tradnl" sz="1000" dirty="0" err="1">
                          <a:effectLst/>
                          <a:latin typeface="Arial Narrow"/>
                          <a:ea typeface="Times New Roman"/>
                          <a:cs typeface="Arial"/>
                        </a:rPr>
                        <a:t>NTU</a:t>
                      </a:r>
                      <a:r>
                        <a:rPr lang="es-ES_tradnl" sz="1000" dirty="0">
                          <a:effectLst/>
                          <a:latin typeface="Arial Narrow"/>
                          <a:ea typeface="Times New Roman"/>
                          <a:cs typeface="Arial"/>
                        </a:rPr>
                        <a:t>)</a:t>
                      </a:r>
                      <a:endParaRPr lang="es-ES" sz="1000" dirty="0">
                        <a:effectLst/>
                        <a:latin typeface="Times New Roman"/>
                        <a:ea typeface="SimSu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ctr">
                        <a:spcAft>
                          <a:spcPts val="0"/>
                        </a:spcAft>
                      </a:pPr>
                      <a:r>
                        <a:rPr lang="es-ES" sz="1000" dirty="0">
                          <a:effectLst/>
                          <a:latin typeface="Arial Narrow" panose="020B0606020202030204" pitchFamily="34" charset="0"/>
                          <a:ea typeface="SimSun"/>
                        </a:rPr>
                        <a:t>C.E. (µS/cm)</a:t>
                      </a: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extLst>
                  <a:ext uri="{0D108BD9-81ED-4DB2-BD59-A6C34878D82A}">
                    <a16:rowId xmlns:a16="http://schemas.microsoft.com/office/drawing/2014/main" xmlns="" val="10000"/>
                  </a:ext>
                </a:extLst>
              </a:tr>
              <a:tr h="287710">
                <a:tc>
                  <a:txBody>
                    <a:bodyPr/>
                    <a:lstStyle/>
                    <a:p>
                      <a:pPr>
                        <a:spcAft>
                          <a:spcPts val="0"/>
                        </a:spcAft>
                      </a:pPr>
                      <a:r>
                        <a:rPr lang="es-ES_tradnl" sz="1100" dirty="0">
                          <a:effectLst/>
                          <a:latin typeface="Arial" panose="020B0604020202020204" pitchFamily="34" charset="0"/>
                          <a:ea typeface="Times New Roman"/>
                          <a:cs typeface="Arial" panose="020B0604020202020204" pitchFamily="34" charset="0"/>
                        </a:rPr>
                        <a:t>Valores decreto 1594/94</a:t>
                      </a:r>
                      <a:endParaRPr lang="es-ES" sz="1100" dirty="0">
                        <a:effectLst/>
                        <a:latin typeface="Arial" panose="020B0604020202020204" pitchFamily="34" charset="0"/>
                        <a:ea typeface="SimSun"/>
                        <a:cs typeface="Arial" panose="020B0604020202020204" pitchFamily="34" charset="0"/>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spcAft>
                          <a:spcPts val="0"/>
                        </a:spcAft>
                      </a:pPr>
                      <a:r>
                        <a:rPr lang="es-ES_tradnl" sz="1000" b="1" dirty="0">
                          <a:solidFill>
                            <a:srgbClr val="FF0000"/>
                          </a:solidFill>
                          <a:effectLst/>
                          <a:latin typeface="Arial"/>
                          <a:ea typeface="Times New Roman"/>
                        </a:rPr>
                        <a:t>1000</a:t>
                      </a:r>
                      <a:endParaRPr lang="es-ES" sz="1000" dirty="0">
                        <a:effectLst/>
                        <a:latin typeface="Times New Roman"/>
                        <a:ea typeface="SimSu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_tradnl" sz="1000" b="1" dirty="0">
                          <a:solidFill>
                            <a:srgbClr val="FF0000"/>
                          </a:solidFill>
                          <a:effectLst/>
                          <a:latin typeface="Arial"/>
                          <a:ea typeface="Times New Roman"/>
                        </a:rPr>
                        <a:t>200</a:t>
                      </a:r>
                      <a:endParaRPr lang="es-ES" sz="1000" dirty="0">
                        <a:effectLst/>
                        <a:latin typeface="Times New Roman"/>
                        <a:ea typeface="SimSu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_tradnl" sz="1000" b="1">
                          <a:solidFill>
                            <a:srgbClr val="FF0000"/>
                          </a:solidFill>
                          <a:effectLst/>
                          <a:latin typeface="Arial"/>
                          <a:ea typeface="Times New Roman"/>
                        </a:rPr>
                        <a:t>3 - 6</a:t>
                      </a:r>
                      <a:endParaRPr lang="es-ES" sz="1000">
                        <a:effectLst/>
                        <a:latin typeface="Times New Roman"/>
                        <a:ea typeface="SimSu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_tradnl" sz="1000" b="1">
                          <a:solidFill>
                            <a:srgbClr val="FF0000"/>
                          </a:solidFill>
                          <a:effectLst/>
                          <a:latin typeface="Arial"/>
                          <a:ea typeface="Times New Roman"/>
                        </a:rPr>
                        <a:t>20</a:t>
                      </a:r>
                      <a:endParaRPr lang="es-ES" sz="1000">
                        <a:effectLst/>
                        <a:latin typeface="Times New Roman"/>
                        <a:ea typeface="SimSu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ES" sz="1000">
                        <a:effectLst/>
                        <a:latin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_tradnl" sz="1000" b="1">
                          <a:solidFill>
                            <a:srgbClr val="FF0000"/>
                          </a:solidFill>
                          <a:effectLst/>
                          <a:latin typeface="Arial"/>
                          <a:ea typeface="Times New Roman"/>
                        </a:rPr>
                        <a:t>10</a:t>
                      </a:r>
                      <a:endParaRPr lang="es-ES" sz="1000">
                        <a:effectLst/>
                        <a:latin typeface="Times New Roman"/>
                        <a:ea typeface="SimSu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_tradnl" sz="1000" b="1">
                          <a:solidFill>
                            <a:srgbClr val="FF0000"/>
                          </a:solidFill>
                          <a:effectLst/>
                          <a:latin typeface="Arial"/>
                          <a:ea typeface="Times New Roman"/>
                        </a:rPr>
                        <a:t>1</a:t>
                      </a:r>
                      <a:endParaRPr lang="es-ES" sz="1000">
                        <a:effectLst/>
                        <a:latin typeface="Times New Roman"/>
                        <a:ea typeface="SimSu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_tradnl" sz="1000" b="1">
                          <a:solidFill>
                            <a:srgbClr val="FF0000"/>
                          </a:solidFill>
                          <a:effectLst/>
                          <a:latin typeface="Arial"/>
                          <a:ea typeface="Times New Roman"/>
                        </a:rPr>
                        <a:t>&gt;5</a:t>
                      </a:r>
                      <a:endParaRPr lang="es-ES" sz="1000">
                        <a:effectLst/>
                        <a:latin typeface="Times New Roman"/>
                        <a:ea typeface="SimSu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_tradnl" sz="1000" b="1">
                          <a:solidFill>
                            <a:srgbClr val="FF0000"/>
                          </a:solidFill>
                          <a:effectLst/>
                          <a:latin typeface="Arial"/>
                          <a:ea typeface="Times New Roman"/>
                        </a:rPr>
                        <a:t>6,5 - 9</a:t>
                      </a:r>
                      <a:endParaRPr lang="es-ES" sz="1000">
                        <a:effectLst/>
                        <a:latin typeface="Times New Roman"/>
                        <a:ea typeface="SimSu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ES" sz="1000">
                        <a:effectLst/>
                        <a:latin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ES" sz="1000">
                        <a:effectLst/>
                        <a:latin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ES" sz="1000" dirty="0">
                        <a:effectLst/>
                        <a:latin typeface="Times New Roman"/>
                        <a:ea typeface="SimSu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ES" sz="1000" dirty="0">
                        <a:effectLst/>
                        <a:latin typeface="Times New Roman"/>
                        <a:ea typeface="SimSu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330900">
                <a:tc>
                  <a:txBody>
                    <a:bodyPr/>
                    <a:lstStyle/>
                    <a:p>
                      <a:pPr>
                        <a:spcAft>
                          <a:spcPts val="0"/>
                        </a:spcAft>
                      </a:pPr>
                      <a:r>
                        <a:rPr lang="es-ES_tradnl" sz="1100" dirty="0">
                          <a:effectLst/>
                          <a:latin typeface="Arial" panose="020B0604020202020204" pitchFamily="34" charset="0"/>
                          <a:ea typeface="Times New Roman"/>
                          <a:cs typeface="Arial" panose="020B0604020202020204" pitchFamily="34" charset="0"/>
                        </a:rPr>
                        <a:t>Valores Guía </a:t>
                      </a:r>
                      <a:r>
                        <a:rPr lang="es-ES_tradnl" sz="1100" dirty="0" err="1">
                          <a:effectLst/>
                          <a:latin typeface="Arial" panose="020B0604020202020204" pitchFamily="34" charset="0"/>
                          <a:ea typeface="Times New Roman"/>
                          <a:cs typeface="Arial" panose="020B0604020202020204" pitchFamily="34" charset="0"/>
                        </a:rPr>
                        <a:t>MAVDT</a:t>
                      </a:r>
                      <a:r>
                        <a:rPr lang="es-ES_tradnl" sz="1100" dirty="0">
                          <a:effectLst/>
                          <a:latin typeface="Arial" panose="020B0604020202020204" pitchFamily="34" charset="0"/>
                          <a:ea typeface="Times New Roman"/>
                          <a:cs typeface="Arial" panose="020B0604020202020204" pitchFamily="34" charset="0"/>
                        </a:rPr>
                        <a:t>, 2005 (</a:t>
                      </a:r>
                      <a:r>
                        <a:rPr lang="es-ES_tradnl" sz="1100" dirty="0" err="1">
                          <a:effectLst/>
                          <a:latin typeface="Arial" panose="020B0604020202020204" pitchFamily="34" charset="0"/>
                          <a:ea typeface="Times New Roman"/>
                          <a:cs typeface="Arial" panose="020B0604020202020204" pitchFamily="34" charset="0"/>
                        </a:rPr>
                        <a:t>Gpo</a:t>
                      </a:r>
                      <a:r>
                        <a:rPr lang="es-ES_tradnl" sz="1100" dirty="0">
                          <a:effectLst/>
                          <a:latin typeface="Arial" panose="020B0604020202020204" pitchFamily="34" charset="0"/>
                          <a:ea typeface="Times New Roman"/>
                          <a:cs typeface="Arial" panose="020B0604020202020204" pitchFamily="34" charset="0"/>
                        </a:rPr>
                        <a:t> IV)</a:t>
                      </a:r>
                      <a:endParaRPr lang="es-ES" sz="1100" dirty="0">
                        <a:effectLst/>
                        <a:latin typeface="Arial" panose="020B0604020202020204" pitchFamily="34" charset="0"/>
                        <a:ea typeface="SimSun"/>
                        <a:cs typeface="Arial" panose="020B0604020202020204" pitchFamily="34" charset="0"/>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spcAft>
                          <a:spcPts val="0"/>
                        </a:spcAft>
                      </a:pPr>
                      <a:r>
                        <a:rPr lang="es-ES_tradnl" sz="1000" b="1" dirty="0">
                          <a:solidFill>
                            <a:srgbClr val="FF0000"/>
                          </a:solidFill>
                          <a:effectLst/>
                          <a:latin typeface="Arial"/>
                          <a:ea typeface="Times New Roman"/>
                        </a:rPr>
                        <a:t> </a:t>
                      </a:r>
                      <a:endParaRPr lang="es-ES" sz="1000" dirty="0">
                        <a:effectLst/>
                        <a:latin typeface="Times New Roman"/>
                        <a:ea typeface="SimSu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000" b="1" dirty="0">
                          <a:solidFill>
                            <a:srgbClr val="984806"/>
                          </a:solidFill>
                          <a:effectLst/>
                          <a:latin typeface="Arial"/>
                          <a:ea typeface="SimSun"/>
                        </a:rPr>
                        <a:t>&lt;100</a:t>
                      </a:r>
                      <a:endParaRPr lang="es-ES" sz="1000" dirty="0">
                        <a:effectLst/>
                        <a:latin typeface="Times New Roman"/>
                        <a:ea typeface="SimSu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000" b="1">
                          <a:solidFill>
                            <a:srgbClr val="984806"/>
                          </a:solidFill>
                          <a:effectLst/>
                          <a:latin typeface="Arial"/>
                          <a:ea typeface="SimSun"/>
                        </a:rPr>
                        <a:t>&lt;5</a:t>
                      </a:r>
                      <a:endParaRPr lang="es-ES" sz="1000">
                        <a:effectLst/>
                        <a:latin typeface="Times New Roman"/>
                        <a:ea typeface="SimSu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_tradnl" sz="1000" b="1">
                          <a:solidFill>
                            <a:srgbClr val="FF0000"/>
                          </a:solidFill>
                          <a:effectLst/>
                          <a:latin typeface="Arial"/>
                          <a:ea typeface="Times New Roman"/>
                        </a:rPr>
                        <a:t> </a:t>
                      </a:r>
                      <a:endParaRPr lang="es-ES" sz="1000">
                        <a:effectLst/>
                        <a:latin typeface="Times New Roman"/>
                        <a:ea typeface="SimSu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_tradnl" sz="1000" b="1">
                          <a:solidFill>
                            <a:srgbClr val="FF0000"/>
                          </a:solidFill>
                          <a:effectLst/>
                          <a:latin typeface="Arial"/>
                          <a:ea typeface="Times New Roman"/>
                        </a:rPr>
                        <a:t> </a:t>
                      </a:r>
                      <a:endParaRPr lang="es-ES" sz="1000">
                        <a:effectLst/>
                        <a:latin typeface="Times New Roman"/>
                        <a:ea typeface="SimSu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000" b="1">
                          <a:solidFill>
                            <a:srgbClr val="984806"/>
                          </a:solidFill>
                          <a:effectLst/>
                          <a:latin typeface="Arial"/>
                          <a:ea typeface="SimSun"/>
                        </a:rPr>
                        <a:t>&lt;5</a:t>
                      </a:r>
                      <a:endParaRPr lang="es-ES" sz="1000">
                        <a:effectLst/>
                        <a:latin typeface="Times New Roman"/>
                        <a:ea typeface="SimSu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_tradnl" sz="1000" b="1">
                          <a:solidFill>
                            <a:srgbClr val="FF0000"/>
                          </a:solidFill>
                          <a:effectLst/>
                          <a:latin typeface="Arial"/>
                          <a:ea typeface="Times New Roman"/>
                        </a:rPr>
                        <a:t> </a:t>
                      </a:r>
                      <a:endParaRPr lang="es-ES" sz="1000">
                        <a:effectLst/>
                        <a:latin typeface="Times New Roman"/>
                        <a:ea typeface="SimSu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000" b="1">
                          <a:solidFill>
                            <a:srgbClr val="984806"/>
                          </a:solidFill>
                          <a:effectLst/>
                          <a:latin typeface="Arial"/>
                          <a:ea typeface="SimSun"/>
                        </a:rPr>
                        <a:t>&gt;5</a:t>
                      </a:r>
                      <a:endParaRPr lang="es-ES" sz="1000">
                        <a:effectLst/>
                        <a:latin typeface="Times New Roman"/>
                        <a:ea typeface="SimSu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_tradnl" sz="1000" b="1">
                          <a:solidFill>
                            <a:srgbClr val="FF0000"/>
                          </a:solidFill>
                          <a:effectLst/>
                          <a:latin typeface="Arial"/>
                          <a:ea typeface="Times New Roman"/>
                        </a:rPr>
                        <a:t> </a:t>
                      </a:r>
                      <a:endParaRPr lang="es-ES" sz="1000">
                        <a:effectLst/>
                        <a:latin typeface="Times New Roman"/>
                        <a:ea typeface="SimSu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_tradnl" sz="1000" b="1">
                          <a:solidFill>
                            <a:srgbClr val="FF0000"/>
                          </a:solidFill>
                          <a:effectLst/>
                          <a:latin typeface="Arial"/>
                          <a:ea typeface="Times New Roman"/>
                        </a:rPr>
                        <a:t> </a:t>
                      </a:r>
                      <a:endParaRPr lang="es-ES" sz="1000">
                        <a:effectLst/>
                        <a:latin typeface="Times New Roman"/>
                        <a:ea typeface="SimSu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_tradnl" sz="1000" b="1">
                          <a:solidFill>
                            <a:srgbClr val="FF0000"/>
                          </a:solidFill>
                          <a:effectLst/>
                          <a:latin typeface="Arial"/>
                          <a:ea typeface="Times New Roman"/>
                        </a:rPr>
                        <a:t> </a:t>
                      </a:r>
                      <a:endParaRPr lang="es-ES" sz="1000">
                        <a:effectLst/>
                        <a:latin typeface="Times New Roman"/>
                        <a:ea typeface="SimSu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_tradnl" sz="1000" b="1" dirty="0">
                          <a:solidFill>
                            <a:srgbClr val="FF0000"/>
                          </a:solidFill>
                          <a:effectLst/>
                          <a:latin typeface="Arial"/>
                          <a:ea typeface="Times New Roman"/>
                        </a:rPr>
                        <a:t> </a:t>
                      </a:r>
                      <a:endParaRPr lang="es-ES" sz="1000" dirty="0">
                        <a:effectLst/>
                        <a:latin typeface="Times New Roman"/>
                        <a:ea typeface="SimSu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ES" sz="1000" dirty="0">
                        <a:effectLst/>
                        <a:latin typeface="Times New Roman"/>
                        <a:ea typeface="SimSu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287939">
                <a:tc>
                  <a:txBody>
                    <a:bodyPr/>
                    <a:lstStyle/>
                    <a:p>
                      <a:pPr>
                        <a:spcAft>
                          <a:spcPts val="0"/>
                        </a:spcAft>
                      </a:pPr>
                      <a:r>
                        <a:rPr lang="es-ES_tradnl" sz="1100" dirty="0">
                          <a:effectLst/>
                          <a:latin typeface="Arial" panose="020B0604020202020204" pitchFamily="34" charset="0"/>
                          <a:ea typeface="Times New Roman"/>
                          <a:cs typeface="Arial" panose="020B0604020202020204" pitchFamily="34" charset="0"/>
                        </a:rPr>
                        <a:t>Valores Guía </a:t>
                      </a:r>
                      <a:r>
                        <a:rPr lang="es-ES_tradnl" sz="1100" dirty="0" err="1">
                          <a:effectLst/>
                          <a:latin typeface="Arial" panose="020B0604020202020204" pitchFamily="34" charset="0"/>
                          <a:ea typeface="Times New Roman"/>
                          <a:cs typeface="Arial" panose="020B0604020202020204" pitchFamily="34" charset="0"/>
                        </a:rPr>
                        <a:t>MAVDT</a:t>
                      </a:r>
                      <a:r>
                        <a:rPr lang="es-ES_tradnl" sz="1100" dirty="0">
                          <a:effectLst/>
                          <a:latin typeface="Arial" panose="020B0604020202020204" pitchFamily="34" charset="0"/>
                          <a:ea typeface="Times New Roman"/>
                          <a:cs typeface="Arial" panose="020B0604020202020204" pitchFamily="34" charset="0"/>
                        </a:rPr>
                        <a:t>, 2005 (</a:t>
                      </a:r>
                      <a:r>
                        <a:rPr lang="es-ES_tradnl" sz="1100" dirty="0" err="1">
                          <a:effectLst/>
                          <a:latin typeface="Arial" panose="020B0604020202020204" pitchFamily="34" charset="0"/>
                          <a:ea typeface="Times New Roman"/>
                          <a:cs typeface="Arial" panose="020B0604020202020204" pitchFamily="34" charset="0"/>
                        </a:rPr>
                        <a:t>Gpo</a:t>
                      </a:r>
                      <a:r>
                        <a:rPr lang="es-ES_tradnl" sz="1100" dirty="0">
                          <a:effectLst/>
                          <a:latin typeface="Arial" panose="020B0604020202020204" pitchFamily="34" charset="0"/>
                          <a:ea typeface="Times New Roman"/>
                          <a:cs typeface="Arial" panose="020B0604020202020204" pitchFamily="34" charset="0"/>
                        </a:rPr>
                        <a:t> VII)</a:t>
                      </a:r>
                      <a:endParaRPr lang="es-ES" sz="1100" dirty="0">
                        <a:effectLst/>
                        <a:latin typeface="Arial" panose="020B0604020202020204" pitchFamily="34" charset="0"/>
                        <a:ea typeface="SimSun"/>
                        <a:cs typeface="Arial" panose="020B0604020202020204" pitchFamily="34" charset="0"/>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spcAft>
                          <a:spcPts val="0"/>
                        </a:spcAft>
                      </a:pPr>
                      <a:r>
                        <a:rPr lang="es-ES_tradnl" sz="1000" b="1">
                          <a:solidFill>
                            <a:srgbClr val="FF0000"/>
                          </a:solidFill>
                          <a:effectLst/>
                          <a:latin typeface="Arial"/>
                          <a:ea typeface="Times New Roman"/>
                        </a:rPr>
                        <a:t> </a:t>
                      </a:r>
                      <a:endParaRPr lang="es-ES" sz="1000">
                        <a:effectLst/>
                        <a:latin typeface="Times New Roman"/>
                        <a:ea typeface="SimSu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000" b="1" dirty="0">
                          <a:solidFill>
                            <a:srgbClr val="984806"/>
                          </a:solidFill>
                          <a:effectLst/>
                          <a:latin typeface="Arial"/>
                          <a:ea typeface="SimSun"/>
                        </a:rPr>
                        <a:t>&lt;2000</a:t>
                      </a:r>
                      <a:endParaRPr lang="es-ES" sz="1000" dirty="0">
                        <a:effectLst/>
                        <a:latin typeface="Times New Roman"/>
                        <a:ea typeface="SimSu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000" b="1" dirty="0">
                          <a:solidFill>
                            <a:srgbClr val="984806"/>
                          </a:solidFill>
                          <a:effectLst/>
                          <a:latin typeface="Arial"/>
                          <a:ea typeface="SimSun"/>
                        </a:rPr>
                        <a:t>&lt;5</a:t>
                      </a:r>
                      <a:endParaRPr lang="es-ES" sz="1000" dirty="0">
                        <a:effectLst/>
                        <a:latin typeface="Times New Roman"/>
                        <a:ea typeface="SimSu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_tradnl" sz="1000" b="1">
                          <a:solidFill>
                            <a:srgbClr val="FF0000"/>
                          </a:solidFill>
                          <a:effectLst/>
                          <a:latin typeface="Arial"/>
                          <a:ea typeface="Times New Roman"/>
                        </a:rPr>
                        <a:t> </a:t>
                      </a:r>
                      <a:endParaRPr lang="es-ES" sz="1000">
                        <a:effectLst/>
                        <a:latin typeface="Times New Roman"/>
                        <a:ea typeface="SimSu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_tradnl" sz="1000" b="1">
                          <a:solidFill>
                            <a:srgbClr val="FF0000"/>
                          </a:solidFill>
                          <a:effectLst/>
                          <a:latin typeface="Arial"/>
                          <a:ea typeface="Times New Roman"/>
                        </a:rPr>
                        <a:t> </a:t>
                      </a:r>
                      <a:endParaRPr lang="es-ES" sz="1000">
                        <a:effectLst/>
                        <a:latin typeface="Times New Roman"/>
                        <a:ea typeface="SimSu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000" b="1">
                          <a:solidFill>
                            <a:srgbClr val="984806"/>
                          </a:solidFill>
                          <a:effectLst/>
                          <a:latin typeface="Arial"/>
                          <a:ea typeface="SimSun"/>
                        </a:rPr>
                        <a:t>&lt;10</a:t>
                      </a:r>
                      <a:endParaRPr lang="es-ES" sz="1000">
                        <a:effectLst/>
                        <a:latin typeface="Times New Roman"/>
                        <a:ea typeface="SimSu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_tradnl" sz="1000" b="1">
                          <a:solidFill>
                            <a:srgbClr val="FF0000"/>
                          </a:solidFill>
                          <a:effectLst/>
                          <a:latin typeface="Arial"/>
                          <a:ea typeface="Times New Roman"/>
                        </a:rPr>
                        <a:t> </a:t>
                      </a:r>
                      <a:endParaRPr lang="es-ES" sz="1000">
                        <a:effectLst/>
                        <a:latin typeface="Times New Roman"/>
                        <a:ea typeface="SimSu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000" b="1">
                          <a:solidFill>
                            <a:srgbClr val="984806"/>
                          </a:solidFill>
                          <a:effectLst/>
                          <a:latin typeface="Arial"/>
                          <a:ea typeface="SimSun"/>
                        </a:rPr>
                        <a:t>&gt;4</a:t>
                      </a:r>
                      <a:endParaRPr lang="es-ES" sz="1000">
                        <a:effectLst/>
                        <a:latin typeface="Times New Roman"/>
                        <a:ea typeface="SimSu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_tradnl" sz="1000" b="1">
                          <a:solidFill>
                            <a:srgbClr val="FF0000"/>
                          </a:solidFill>
                          <a:effectLst/>
                          <a:latin typeface="Arial"/>
                          <a:ea typeface="Times New Roman"/>
                        </a:rPr>
                        <a:t> </a:t>
                      </a:r>
                      <a:endParaRPr lang="es-ES" sz="1000">
                        <a:effectLst/>
                        <a:latin typeface="Times New Roman"/>
                        <a:ea typeface="SimSu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_tradnl" sz="1000" b="1">
                          <a:solidFill>
                            <a:srgbClr val="FF0000"/>
                          </a:solidFill>
                          <a:effectLst/>
                          <a:latin typeface="Arial"/>
                          <a:ea typeface="Times New Roman"/>
                        </a:rPr>
                        <a:t> </a:t>
                      </a:r>
                      <a:endParaRPr lang="es-ES" sz="1000">
                        <a:effectLst/>
                        <a:latin typeface="Times New Roman"/>
                        <a:ea typeface="SimSu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_tradnl" sz="1000" b="1">
                          <a:solidFill>
                            <a:srgbClr val="FF0000"/>
                          </a:solidFill>
                          <a:effectLst/>
                          <a:latin typeface="Arial"/>
                          <a:ea typeface="Times New Roman"/>
                        </a:rPr>
                        <a:t> </a:t>
                      </a:r>
                      <a:endParaRPr lang="es-ES" sz="1000">
                        <a:effectLst/>
                        <a:latin typeface="Times New Roman"/>
                        <a:ea typeface="SimSu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_tradnl" sz="1000" b="1" dirty="0">
                          <a:solidFill>
                            <a:srgbClr val="FF0000"/>
                          </a:solidFill>
                          <a:effectLst/>
                          <a:latin typeface="Arial"/>
                          <a:ea typeface="Times New Roman"/>
                        </a:rPr>
                        <a:t> </a:t>
                      </a:r>
                      <a:endParaRPr lang="es-ES" sz="1000" dirty="0">
                        <a:effectLst/>
                        <a:latin typeface="Times New Roman"/>
                        <a:ea typeface="SimSu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ES" sz="1000" dirty="0">
                        <a:effectLst/>
                        <a:latin typeface="Times New Roman"/>
                        <a:ea typeface="SimSu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244979">
                <a:tc>
                  <a:txBody>
                    <a:bodyPr/>
                    <a:lstStyle/>
                    <a:p>
                      <a:pPr>
                        <a:spcAft>
                          <a:spcPts val="0"/>
                        </a:spcAft>
                      </a:pPr>
                      <a:r>
                        <a:rPr lang="es-ES_tradnl" sz="1100" dirty="0">
                          <a:effectLst/>
                          <a:latin typeface="Arial" panose="020B0604020202020204" pitchFamily="34" charset="0"/>
                          <a:ea typeface="Times New Roman"/>
                          <a:cs typeface="Arial" panose="020B0604020202020204" pitchFamily="34" charset="0"/>
                        </a:rPr>
                        <a:t>Valores otras fuentes 1</a:t>
                      </a:r>
                      <a:endParaRPr lang="es-ES" sz="1100" dirty="0">
                        <a:effectLst/>
                        <a:latin typeface="Arial" panose="020B0604020202020204" pitchFamily="34" charset="0"/>
                        <a:ea typeface="SimSun"/>
                        <a:cs typeface="Arial" panose="020B0604020202020204" pitchFamily="34" charset="0"/>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spcAft>
                          <a:spcPts val="0"/>
                        </a:spcAft>
                      </a:pPr>
                      <a:r>
                        <a:rPr lang="es-ES_tradnl" sz="1000">
                          <a:effectLst/>
                          <a:latin typeface="Arial"/>
                          <a:ea typeface="Times New Roman"/>
                        </a:rPr>
                        <a:t>5000</a:t>
                      </a:r>
                      <a:endParaRPr lang="es-ES" sz="1000">
                        <a:effectLst/>
                        <a:latin typeface="Times New Roman"/>
                        <a:ea typeface="SimSu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_tradnl" sz="1000">
                          <a:effectLst/>
                          <a:latin typeface="Arial"/>
                          <a:ea typeface="Times New Roman"/>
                        </a:rPr>
                        <a:t>1000</a:t>
                      </a:r>
                      <a:endParaRPr lang="es-ES" sz="1000">
                        <a:effectLst/>
                        <a:latin typeface="Times New Roman"/>
                        <a:ea typeface="SimSu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ES" sz="1000" dirty="0">
                        <a:effectLst/>
                        <a:latin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ES" sz="1000" dirty="0">
                        <a:effectLst/>
                        <a:latin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ES" sz="1000" dirty="0">
                        <a:effectLst/>
                        <a:latin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_tradnl" sz="1000" dirty="0">
                          <a:effectLst/>
                          <a:latin typeface="Arial"/>
                          <a:ea typeface="Times New Roman"/>
                        </a:rPr>
                        <a:t>10</a:t>
                      </a:r>
                      <a:endParaRPr lang="es-ES" sz="1000" dirty="0">
                        <a:effectLst/>
                        <a:latin typeface="Times New Roman"/>
                        <a:ea typeface="SimSu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ES" sz="1000">
                        <a:effectLst/>
                        <a:latin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ES" sz="1000">
                        <a:effectLst/>
                        <a:latin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_tradnl" sz="1000" dirty="0">
                          <a:effectLst/>
                          <a:latin typeface="Arial"/>
                          <a:ea typeface="Times New Roman"/>
                        </a:rPr>
                        <a:t>5 - 9</a:t>
                      </a:r>
                      <a:endParaRPr lang="es-ES" sz="1000" dirty="0">
                        <a:effectLst/>
                        <a:latin typeface="Times New Roman"/>
                        <a:ea typeface="SimSu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ES" sz="1000" dirty="0">
                        <a:effectLst/>
                        <a:latin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ES" sz="1000" dirty="0">
                        <a:effectLst/>
                        <a:latin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ES" sz="1000" dirty="0">
                        <a:effectLst/>
                        <a:latin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ES" sz="1000" dirty="0">
                        <a:effectLst/>
                        <a:latin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244979">
                <a:tc>
                  <a:txBody>
                    <a:bodyPr/>
                    <a:lstStyle/>
                    <a:p>
                      <a:pPr>
                        <a:spcAft>
                          <a:spcPts val="0"/>
                        </a:spcAft>
                      </a:pPr>
                      <a:r>
                        <a:rPr lang="es-ES_tradnl" sz="1100" dirty="0">
                          <a:effectLst/>
                          <a:latin typeface="Arial" panose="020B0604020202020204" pitchFamily="34" charset="0"/>
                          <a:ea typeface="Times New Roman"/>
                          <a:cs typeface="Arial" panose="020B0604020202020204" pitchFamily="34" charset="0"/>
                        </a:rPr>
                        <a:t>Valores otras fuentes 2</a:t>
                      </a:r>
                      <a:endParaRPr lang="es-ES" sz="1100" dirty="0">
                        <a:effectLst/>
                        <a:latin typeface="Arial" panose="020B0604020202020204" pitchFamily="34" charset="0"/>
                        <a:ea typeface="SimSun"/>
                        <a:cs typeface="Arial" panose="020B0604020202020204" pitchFamily="34" charset="0"/>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spcAft>
                          <a:spcPts val="0"/>
                        </a:spcAft>
                      </a:pPr>
                      <a:r>
                        <a:rPr lang="es-ES_tradnl" sz="1000" dirty="0">
                          <a:solidFill>
                            <a:srgbClr val="800080"/>
                          </a:solidFill>
                          <a:effectLst/>
                          <a:latin typeface="Arial"/>
                          <a:ea typeface="Times New Roman"/>
                        </a:rPr>
                        <a:t>20000</a:t>
                      </a:r>
                      <a:endParaRPr lang="es-ES" sz="1000" dirty="0">
                        <a:effectLst/>
                        <a:latin typeface="Times New Roman"/>
                        <a:ea typeface="SimSu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ES" sz="1000" dirty="0">
                        <a:effectLst/>
                        <a:latin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_tradnl" sz="1000" dirty="0">
                          <a:solidFill>
                            <a:srgbClr val="800080"/>
                          </a:solidFill>
                          <a:effectLst/>
                          <a:latin typeface="Arial"/>
                          <a:ea typeface="Times New Roman"/>
                        </a:rPr>
                        <a:t>20 -</a:t>
                      </a:r>
                      <a:endParaRPr lang="es-ES" sz="1000" dirty="0">
                        <a:effectLst/>
                        <a:latin typeface="Times New Roman"/>
                        <a:ea typeface="SimSu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_tradnl" sz="1000" dirty="0">
                          <a:solidFill>
                            <a:srgbClr val="800080"/>
                          </a:solidFill>
                          <a:effectLst/>
                          <a:latin typeface="Arial"/>
                          <a:ea typeface="Times New Roman"/>
                        </a:rPr>
                        <a:t>20 - 50</a:t>
                      </a:r>
                      <a:endParaRPr lang="es-ES" sz="1000" dirty="0">
                        <a:effectLst/>
                        <a:latin typeface="Times New Roman"/>
                        <a:ea typeface="SimSu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ES" sz="1000" dirty="0">
                        <a:effectLst/>
                        <a:latin typeface="Times New Roman"/>
                        <a:ea typeface="SimSu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_tradnl" sz="1000" dirty="0">
                          <a:solidFill>
                            <a:srgbClr val="800080"/>
                          </a:solidFill>
                          <a:effectLst/>
                          <a:latin typeface="Arial"/>
                          <a:ea typeface="Times New Roman"/>
                        </a:rPr>
                        <a:t>10 (N) </a:t>
                      </a:r>
                      <a:r>
                        <a:rPr lang="es-ES_tradnl" sz="1000" u="sng" dirty="0">
                          <a:solidFill>
                            <a:srgbClr val="800080"/>
                          </a:solidFill>
                          <a:effectLst/>
                          <a:latin typeface="Arial"/>
                          <a:ea typeface="Times New Roman"/>
                        </a:rPr>
                        <a:t>~</a:t>
                      </a:r>
                      <a:r>
                        <a:rPr lang="es-ES_tradnl" sz="1000" dirty="0">
                          <a:solidFill>
                            <a:srgbClr val="800080"/>
                          </a:solidFill>
                          <a:effectLst/>
                          <a:latin typeface="Arial"/>
                          <a:ea typeface="Times New Roman"/>
                        </a:rPr>
                        <a:t> 50</a:t>
                      </a:r>
                      <a:endParaRPr lang="es-ES" sz="1000" dirty="0">
                        <a:effectLst/>
                        <a:latin typeface="Times New Roman"/>
                        <a:ea typeface="SimSu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_tradnl" sz="1000" dirty="0">
                          <a:solidFill>
                            <a:srgbClr val="800080"/>
                          </a:solidFill>
                          <a:effectLst/>
                          <a:latin typeface="Arial"/>
                          <a:ea typeface="Times New Roman"/>
                        </a:rPr>
                        <a:t>0,1 - 0,5</a:t>
                      </a:r>
                      <a:endParaRPr lang="es-ES" sz="1000" dirty="0">
                        <a:effectLst/>
                        <a:latin typeface="Times New Roman"/>
                        <a:ea typeface="SimSu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_tradnl" sz="1000" dirty="0">
                          <a:solidFill>
                            <a:srgbClr val="800080"/>
                          </a:solidFill>
                          <a:effectLst/>
                          <a:latin typeface="Arial"/>
                          <a:ea typeface="Times New Roman"/>
                        </a:rPr>
                        <a:t>&gt;4</a:t>
                      </a:r>
                      <a:endParaRPr lang="es-ES" sz="1000" dirty="0">
                        <a:effectLst/>
                        <a:latin typeface="Times New Roman"/>
                        <a:ea typeface="SimSu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ES" sz="1000" dirty="0">
                        <a:effectLst/>
                        <a:latin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_tradnl" sz="1000" dirty="0">
                          <a:solidFill>
                            <a:srgbClr val="800080"/>
                          </a:solidFill>
                          <a:effectLst/>
                          <a:latin typeface="Arial"/>
                          <a:ea typeface="Times New Roman"/>
                        </a:rPr>
                        <a:t>20</a:t>
                      </a:r>
                      <a:endParaRPr lang="es-ES" sz="1000" dirty="0">
                        <a:effectLst/>
                        <a:latin typeface="Times New Roman"/>
                        <a:ea typeface="SimSu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_tradnl" sz="1000" dirty="0">
                          <a:solidFill>
                            <a:srgbClr val="800080"/>
                          </a:solidFill>
                          <a:effectLst/>
                          <a:latin typeface="Arial"/>
                          <a:ea typeface="Times New Roman"/>
                        </a:rPr>
                        <a:t>500</a:t>
                      </a:r>
                      <a:endParaRPr lang="es-ES" sz="1000" dirty="0">
                        <a:effectLst/>
                        <a:latin typeface="Times New Roman"/>
                        <a:ea typeface="SimSu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_tradnl" sz="1000" dirty="0">
                          <a:solidFill>
                            <a:srgbClr val="800080"/>
                          </a:solidFill>
                          <a:effectLst/>
                          <a:latin typeface="Arial"/>
                          <a:ea typeface="Times New Roman"/>
                        </a:rPr>
                        <a:t>5</a:t>
                      </a:r>
                      <a:endParaRPr lang="es-ES" sz="1000" dirty="0">
                        <a:effectLst/>
                        <a:latin typeface="Times New Roman"/>
                        <a:ea typeface="SimSu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CO" sz="1000" b="1" i="0" u="none" strike="noStrike" dirty="0">
                          <a:solidFill>
                            <a:srgbClr val="800080"/>
                          </a:solidFill>
                          <a:effectLst/>
                          <a:latin typeface="Arial"/>
                        </a:rPr>
                        <a:t>&lt;800 , &lt;750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244979">
                <a:tc>
                  <a:txBody>
                    <a:bodyPr/>
                    <a:lstStyle/>
                    <a:p>
                      <a:pPr>
                        <a:spcAft>
                          <a:spcPts val="0"/>
                        </a:spcAft>
                      </a:pPr>
                      <a:r>
                        <a:rPr lang="es-CO" sz="1100" dirty="0">
                          <a:effectLst/>
                          <a:latin typeface="Arial" panose="020B0604020202020204" pitchFamily="34" charset="0"/>
                          <a:ea typeface="SimSun"/>
                          <a:cs typeface="Arial" panose="020B0604020202020204" pitchFamily="34" charset="0"/>
                        </a:rPr>
                        <a:t>Objetivos de Calidad río Aburrá-</a:t>
                      </a:r>
                      <a:r>
                        <a:rPr lang="es-CO" sz="1100" dirty="0" err="1">
                          <a:effectLst/>
                          <a:latin typeface="Arial" panose="020B0604020202020204" pitchFamily="34" charset="0"/>
                          <a:ea typeface="SimSun"/>
                          <a:cs typeface="Arial" panose="020B0604020202020204" pitchFamily="34" charset="0"/>
                        </a:rPr>
                        <a:t>RedRío</a:t>
                      </a:r>
                      <a:r>
                        <a:rPr lang="es-CO" sz="1100" dirty="0">
                          <a:effectLst/>
                          <a:latin typeface="Arial" panose="020B0604020202020204" pitchFamily="34" charset="0"/>
                          <a:ea typeface="SimSun"/>
                          <a:cs typeface="Arial" panose="020B0604020202020204" pitchFamily="34" charset="0"/>
                        </a:rPr>
                        <a:t> (Tramo 3) (Res 2016/2012)</a:t>
                      </a:r>
                      <a:endParaRPr lang="es-ES" sz="1100" dirty="0">
                        <a:effectLst/>
                        <a:latin typeface="Arial" panose="020B0604020202020204" pitchFamily="34" charset="0"/>
                        <a:ea typeface="SimSun"/>
                        <a:cs typeface="Arial" panose="020B0604020202020204" pitchFamily="34" charset="0"/>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spcAft>
                          <a:spcPts val="0"/>
                        </a:spcAft>
                      </a:pPr>
                      <a:r>
                        <a:rPr lang="es-ES" sz="1000" b="0" dirty="0">
                          <a:effectLst/>
                          <a:latin typeface="Arial" panose="020B0604020202020204" pitchFamily="34" charset="0"/>
                          <a:ea typeface="SimSun"/>
                          <a:cs typeface="Arial" panose="020B0604020202020204" pitchFamily="34" charset="0"/>
                        </a:rPr>
                        <a:t>&lt;5000</a:t>
                      </a: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s-ES" sz="1000" b="0" dirty="0">
                          <a:effectLst/>
                          <a:latin typeface="Arial" panose="020B0604020202020204" pitchFamily="34" charset="0"/>
                          <a:cs typeface="Arial" panose="020B0604020202020204" pitchFamily="34" charset="0"/>
                        </a:rPr>
                        <a:t>&lt;1000</a:t>
                      </a: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1000" b="0" i="0" u="none" strike="noStrike" dirty="0">
                          <a:effectLst/>
                          <a:latin typeface="Arial" panose="020B0604020202020204" pitchFamily="34" charset="0"/>
                          <a:cs typeface="Arial" panose="020B0604020202020204" pitchFamily="34" charset="0"/>
                        </a:rPr>
                        <a:t>&lt;20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1000" b="0" i="0" u="none" strike="noStrike" dirty="0">
                          <a:effectLst/>
                          <a:latin typeface="Arial" panose="020B0604020202020204" pitchFamily="34" charset="0"/>
                          <a:cs typeface="Arial" panose="020B0604020202020204" pitchFamily="34" charset="0"/>
                        </a:rPr>
                        <a:t>&lt;30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ES" sz="1000" b="0" dirty="0">
                        <a:effectLst/>
                        <a:latin typeface="Arial" panose="020B0604020202020204" pitchFamily="34" charset="0"/>
                        <a:ea typeface="SimSun"/>
                        <a:cs typeface="Arial" panose="020B0604020202020204" pitchFamily="34" charset="0"/>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ES" sz="1000" b="0" dirty="0">
                        <a:effectLst/>
                        <a:latin typeface="Arial" panose="020B0604020202020204" pitchFamily="34" charset="0"/>
                        <a:ea typeface="SimSun"/>
                        <a:cs typeface="Arial" panose="020B0604020202020204" pitchFamily="34" charset="0"/>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ES" sz="1000" b="0" dirty="0">
                        <a:effectLst/>
                        <a:latin typeface="Arial" panose="020B0604020202020204" pitchFamily="34" charset="0"/>
                        <a:ea typeface="SimSun"/>
                        <a:cs typeface="Arial" panose="020B0604020202020204" pitchFamily="34" charset="0"/>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1000" b="0" i="0" u="none" strike="noStrike">
                          <a:effectLst/>
                          <a:latin typeface="Arial" panose="020B0604020202020204" pitchFamily="34" charset="0"/>
                          <a:cs typeface="Arial" panose="020B0604020202020204" pitchFamily="34" charset="0"/>
                        </a:rPr>
                        <a:t>&gt;4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ES" sz="1000" dirty="0">
                        <a:effectLst/>
                        <a:latin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ES" sz="1000" dirty="0">
                        <a:effectLst/>
                        <a:latin typeface="Times New Roman"/>
                        <a:ea typeface="SimSu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ES" sz="1000">
                        <a:effectLst/>
                        <a:latin typeface="Times New Roman"/>
                        <a:ea typeface="SimSu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ES" sz="1000" dirty="0">
                        <a:effectLst/>
                        <a:latin typeface="Times New Roman"/>
                        <a:ea typeface="SimSu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1000" b="1" i="0" u="none" strike="noStrike">
                          <a:effectLst/>
                          <a:latin typeface="Arial"/>
                        </a:rPr>
                        <a:t>&lt;50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24497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sz="1100" dirty="0">
                          <a:effectLst/>
                          <a:latin typeface="Arial" panose="020B0604020202020204" pitchFamily="34" charset="0"/>
                          <a:ea typeface="SimSun"/>
                          <a:cs typeface="Arial" panose="020B0604020202020204" pitchFamily="34" charset="0"/>
                        </a:rPr>
                        <a:t>Objetivos de Calidad río Aburrá-</a:t>
                      </a:r>
                      <a:r>
                        <a:rPr lang="es-CO" sz="1100" dirty="0" err="1">
                          <a:effectLst/>
                          <a:latin typeface="Arial" panose="020B0604020202020204" pitchFamily="34" charset="0"/>
                          <a:ea typeface="SimSun"/>
                          <a:cs typeface="Arial" panose="020B0604020202020204" pitchFamily="34" charset="0"/>
                        </a:rPr>
                        <a:t>RedRío</a:t>
                      </a:r>
                      <a:r>
                        <a:rPr lang="es-CO" sz="1100" dirty="0">
                          <a:effectLst/>
                          <a:latin typeface="Arial" panose="020B0604020202020204" pitchFamily="34" charset="0"/>
                          <a:ea typeface="SimSun"/>
                          <a:cs typeface="Arial" panose="020B0604020202020204" pitchFamily="34" charset="0"/>
                        </a:rPr>
                        <a:t> (Tramo 4) (Res 2016/2012)</a:t>
                      </a:r>
                      <a:endParaRPr lang="es-ES" sz="1100" dirty="0">
                        <a:effectLst/>
                        <a:latin typeface="Arial" panose="020B0604020202020204" pitchFamily="34" charset="0"/>
                        <a:ea typeface="SimSun"/>
                        <a:cs typeface="Arial" panose="020B0604020202020204" pitchFamily="34" charset="0"/>
                      </a:endParaRPr>
                    </a:p>
                    <a:p>
                      <a:pPr>
                        <a:spcAft>
                          <a:spcPts val="0"/>
                        </a:spcAft>
                      </a:pPr>
                      <a:endParaRPr lang="es-ES" sz="1100" dirty="0">
                        <a:effectLst/>
                        <a:latin typeface="Arial" panose="020B0604020202020204" pitchFamily="34" charset="0"/>
                        <a:ea typeface="SimSun"/>
                        <a:cs typeface="Arial" panose="020B0604020202020204" pitchFamily="34" charset="0"/>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spcAft>
                          <a:spcPts val="0"/>
                        </a:spcAft>
                      </a:pPr>
                      <a:endParaRPr lang="es-ES" sz="1000" b="0" dirty="0">
                        <a:effectLst/>
                        <a:latin typeface="Arial" panose="020B0604020202020204" pitchFamily="34" charset="0"/>
                        <a:ea typeface="SimSun"/>
                        <a:cs typeface="Arial" panose="020B0604020202020204" pitchFamily="34" charset="0"/>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ES" sz="1000" b="0" dirty="0">
                        <a:effectLst/>
                        <a:latin typeface="Arial" panose="020B0604020202020204" pitchFamily="34" charset="0"/>
                        <a:cs typeface="Arial" panose="020B0604020202020204" pitchFamily="34" charset="0"/>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1000" b="0" i="0" u="none" strike="noStrike" dirty="0">
                          <a:effectLst/>
                          <a:latin typeface="Arial" panose="020B0604020202020204" pitchFamily="34" charset="0"/>
                          <a:cs typeface="Arial" panose="020B0604020202020204" pitchFamily="34" charset="0"/>
                        </a:rPr>
                        <a:t>&lt;60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1000" b="0" i="0" u="none" strike="noStrike" dirty="0">
                          <a:effectLst/>
                          <a:latin typeface="Arial" panose="020B0604020202020204" pitchFamily="34" charset="0"/>
                          <a:cs typeface="Arial" panose="020B0604020202020204" pitchFamily="34" charset="0"/>
                        </a:rPr>
                        <a:t>&lt;110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ES" sz="1000" b="0" dirty="0">
                        <a:effectLst/>
                        <a:latin typeface="Arial" panose="020B0604020202020204" pitchFamily="34" charset="0"/>
                        <a:ea typeface="SimSun"/>
                        <a:cs typeface="Arial" panose="020B0604020202020204" pitchFamily="34" charset="0"/>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ES" sz="1000" b="0" dirty="0">
                        <a:effectLst/>
                        <a:latin typeface="Arial" panose="020B0604020202020204" pitchFamily="34" charset="0"/>
                        <a:ea typeface="SimSun"/>
                        <a:cs typeface="Arial" panose="020B0604020202020204" pitchFamily="34" charset="0"/>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ES" sz="1000" b="0" dirty="0">
                        <a:effectLst/>
                        <a:latin typeface="Arial" panose="020B0604020202020204" pitchFamily="34" charset="0"/>
                        <a:ea typeface="SimSun"/>
                        <a:cs typeface="Arial" panose="020B0604020202020204" pitchFamily="34" charset="0"/>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1000" b="0" i="0" u="none" strike="noStrike" dirty="0">
                          <a:effectLst/>
                          <a:latin typeface="Arial" panose="020B0604020202020204" pitchFamily="34" charset="0"/>
                          <a:cs typeface="Arial" panose="020B0604020202020204" pitchFamily="34" charset="0"/>
                        </a:rPr>
                        <a:t>&gt;4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ES" sz="1000" dirty="0">
                        <a:effectLst/>
                        <a:latin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ES" sz="1000" dirty="0">
                        <a:effectLst/>
                        <a:latin typeface="Times New Roman"/>
                        <a:ea typeface="SimSu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ES" sz="1000" dirty="0">
                        <a:effectLst/>
                        <a:latin typeface="Times New Roman"/>
                        <a:ea typeface="SimSu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ES" sz="1000" dirty="0">
                        <a:effectLst/>
                        <a:latin typeface="Times New Roman"/>
                        <a:ea typeface="SimSu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1000" b="1" i="0" u="none" strike="noStrike" dirty="0">
                          <a:effectLst/>
                          <a:latin typeface="Arial"/>
                        </a:rPr>
                        <a:t>&lt;200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244979">
                <a:tc>
                  <a:txBody>
                    <a:bodyPr/>
                    <a:lstStyle/>
                    <a:p>
                      <a:pPr>
                        <a:spcAft>
                          <a:spcPts val="0"/>
                        </a:spcAft>
                      </a:pPr>
                      <a:r>
                        <a:rPr lang="es-ES" sz="1100" dirty="0">
                          <a:effectLst/>
                          <a:latin typeface="Arial" panose="020B0604020202020204" pitchFamily="34" charset="0"/>
                          <a:ea typeface="SimSun"/>
                          <a:cs typeface="Arial" panose="020B0604020202020204" pitchFamily="34" charset="0"/>
                        </a:rPr>
                        <a:t>Vertimiento 1594/84</a:t>
                      </a: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spcAft>
                          <a:spcPts val="0"/>
                        </a:spcAft>
                      </a:pPr>
                      <a:endParaRPr lang="es-ES" sz="1000" b="0" dirty="0">
                        <a:effectLst/>
                        <a:latin typeface="Arial" panose="020B0604020202020204" pitchFamily="34" charset="0"/>
                        <a:ea typeface="SimSun"/>
                        <a:cs typeface="Arial" panose="020B0604020202020204" pitchFamily="34" charset="0"/>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ES" sz="1000" b="0" dirty="0">
                        <a:effectLst/>
                        <a:latin typeface="Arial" panose="020B0604020202020204" pitchFamily="34" charset="0"/>
                        <a:cs typeface="Arial" panose="020B0604020202020204" pitchFamily="34" charset="0"/>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s-CO" sz="1000" b="1" i="0" u="none" strike="noStrike" dirty="0">
                        <a:solidFill>
                          <a:srgbClr val="A54E07"/>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s-CO" sz="1000" b="1" i="0" u="none" strike="noStrike" dirty="0">
                        <a:solidFill>
                          <a:srgbClr val="A54E07"/>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000" b="1" dirty="0">
                          <a:solidFill>
                            <a:srgbClr val="A54E07"/>
                          </a:solidFill>
                          <a:effectLst/>
                          <a:latin typeface="Arial" panose="020B0604020202020204" pitchFamily="34" charset="0"/>
                          <a:ea typeface="SimSun"/>
                          <a:cs typeface="Arial" panose="020B0604020202020204" pitchFamily="34" charset="0"/>
                        </a:rPr>
                        <a:t>&lt;1</a:t>
                      </a: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ES" sz="1000" b="1" dirty="0">
                        <a:solidFill>
                          <a:srgbClr val="A54E07"/>
                        </a:solidFill>
                        <a:effectLst/>
                        <a:latin typeface="Arial" panose="020B0604020202020204" pitchFamily="34" charset="0"/>
                        <a:ea typeface="SimSun"/>
                        <a:cs typeface="Arial" panose="020B0604020202020204" pitchFamily="34" charset="0"/>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ES" sz="1000" b="1" dirty="0">
                        <a:solidFill>
                          <a:srgbClr val="A54E07"/>
                        </a:solidFill>
                        <a:effectLst/>
                        <a:latin typeface="Arial" panose="020B0604020202020204" pitchFamily="34" charset="0"/>
                        <a:ea typeface="SimSun"/>
                        <a:cs typeface="Arial" panose="020B0604020202020204" pitchFamily="34" charset="0"/>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s-CO" sz="1000" b="1" i="0" u="none" strike="noStrike" dirty="0">
                        <a:solidFill>
                          <a:srgbClr val="A54E07"/>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ES" sz="1000" b="1" dirty="0">
                          <a:solidFill>
                            <a:srgbClr val="A54E07"/>
                          </a:solidFill>
                          <a:effectLst/>
                          <a:latin typeface="Arial" panose="020B0604020202020204" pitchFamily="34" charset="0"/>
                          <a:cs typeface="Arial" panose="020B0604020202020204" pitchFamily="34" charset="0"/>
                        </a:rPr>
                        <a:t>5 - 9</a:t>
                      </a: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ES" sz="1000" b="1" dirty="0">
                        <a:solidFill>
                          <a:srgbClr val="A54E07"/>
                        </a:solidFill>
                        <a:effectLst/>
                        <a:latin typeface="Arial" panose="020B0604020202020204" pitchFamily="34" charset="0"/>
                        <a:ea typeface="SimSun"/>
                        <a:cs typeface="Arial" panose="020B0604020202020204" pitchFamily="34" charset="0"/>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ES" sz="1000" b="1" dirty="0">
                        <a:solidFill>
                          <a:srgbClr val="A54E07"/>
                        </a:solidFill>
                        <a:effectLst/>
                        <a:latin typeface="Arial" panose="020B0604020202020204" pitchFamily="34" charset="0"/>
                        <a:ea typeface="SimSun"/>
                        <a:cs typeface="Arial" panose="020B0604020202020204" pitchFamily="34" charset="0"/>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ES" sz="1000" b="1" dirty="0">
                        <a:solidFill>
                          <a:schemeClr val="accent2">
                            <a:lumMod val="75000"/>
                          </a:schemeClr>
                        </a:solidFill>
                        <a:effectLst/>
                        <a:latin typeface="Arial" panose="020B0604020202020204" pitchFamily="34" charset="0"/>
                        <a:ea typeface="SimSun"/>
                        <a:cs typeface="Arial" panose="020B0604020202020204" pitchFamily="34" charset="0"/>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s-CO" sz="1000" b="1"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244979">
                <a:tc>
                  <a:txBody>
                    <a:bodyPr/>
                    <a:lstStyle/>
                    <a:p>
                      <a:pPr>
                        <a:spcAft>
                          <a:spcPts val="0"/>
                        </a:spcAft>
                      </a:pPr>
                      <a:r>
                        <a:rPr lang="es-ES" sz="1100" dirty="0">
                          <a:effectLst/>
                          <a:latin typeface="Arial" panose="020B0604020202020204" pitchFamily="34" charset="0"/>
                          <a:ea typeface="SimSun"/>
                          <a:cs typeface="Arial" panose="020B0604020202020204" pitchFamily="34" charset="0"/>
                        </a:rPr>
                        <a:t>Resolución 631 de 2015</a:t>
                      </a: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spcAft>
                          <a:spcPts val="0"/>
                        </a:spcAft>
                      </a:pPr>
                      <a:endParaRPr lang="es-ES" sz="1000" b="0" dirty="0">
                        <a:effectLst/>
                        <a:latin typeface="Arial" panose="020B0604020202020204" pitchFamily="34" charset="0"/>
                        <a:ea typeface="SimSun"/>
                        <a:cs typeface="Arial" panose="020B0604020202020204" pitchFamily="34" charset="0"/>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ES" sz="1000" b="0" dirty="0">
                        <a:effectLst/>
                        <a:latin typeface="Arial" panose="020B0604020202020204" pitchFamily="34" charset="0"/>
                        <a:cs typeface="Arial" panose="020B0604020202020204" pitchFamily="34" charset="0"/>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1000" b="1" i="0" u="none" strike="noStrike" dirty="0">
                          <a:solidFill>
                            <a:srgbClr val="A54E07"/>
                          </a:solidFill>
                          <a:effectLst/>
                          <a:latin typeface="Arial" panose="020B0604020202020204" pitchFamily="34" charset="0"/>
                          <a:cs typeface="Arial" panose="020B0604020202020204" pitchFamily="34" charset="0"/>
                        </a:rPr>
                        <a:t>800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1000" b="1" i="0" u="none" strike="noStrike" dirty="0">
                          <a:solidFill>
                            <a:srgbClr val="A54E07"/>
                          </a:solidFill>
                          <a:effectLst/>
                          <a:latin typeface="Arial" panose="020B0604020202020204" pitchFamily="34" charset="0"/>
                          <a:cs typeface="Arial" panose="020B0604020202020204" pitchFamily="34" charset="0"/>
                        </a:rPr>
                        <a:t>2000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000" b="1" dirty="0">
                          <a:solidFill>
                            <a:srgbClr val="A54E07"/>
                          </a:solidFill>
                          <a:effectLst/>
                          <a:latin typeface="Arial" panose="020B0604020202020204" pitchFamily="34" charset="0"/>
                          <a:ea typeface="SimSun"/>
                          <a:cs typeface="Arial" panose="020B0604020202020204" pitchFamily="34" charset="0"/>
                        </a:rPr>
                        <a:t>0,5</a:t>
                      </a: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ES" sz="1000" b="1" dirty="0">
                        <a:solidFill>
                          <a:srgbClr val="A54E07"/>
                        </a:solidFill>
                        <a:effectLst/>
                        <a:latin typeface="Arial" panose="020B0604020202020204" pitchFamily="34" charset="0"/>
                        <a:ea typeface="SimSun"/>
                        <a:cs typeface="Arial" panose="020B0604020202020204" pitchFamily="34" charset="0"/>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ES" sz="1000" b="1" dirty="0">
                        <a:solidFill>
                          <a:srgbClr val="A54E07"/>
                        </a:solidFill>
                        <a:effectLst/>
                        <a:latin typeface="Arial" panose="020B0604020202020204" pitchFamily="34" charset="0"/>
                        <a:ea typeface="SimSun"/>
                        <a:cs typeface="Arial" panose="020B0604020202020204" pitchFamily="34" charset="0"/>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s-CO" sz="1000" b="1" i="0" u="none" strike="noStrike" dirty="0">
                        <a:solidFill>
                          <a:srgbClr val="A54E07"/>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ES" sz="1000" b="1" dirty="0">
                          <a:solidFill>
                            <a:srgbClr val="A54E07"/>
                          </a:solidFill>
                          <a:effectLst/>
                          <a:latin typeface="Arial" panose="020B0604020202020204" pitchFamily="34" charset="0"/>
                          <a:cs typeface="Arial" panose="020B0604020202020204" pitchFamily="34" charset="0"/>
                        </a:rPr>
                        <a:t>6 - 9</a:t>
                      </a: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000" b="1" dirty="0">
                          <a:solidFill>
                            <a:srgbClr val="A54E07"/>
                          </a:solidFill>
                          <a:effectLst/>
                          <a:latin typeface="Arial" panose="020B0604020202020204" pitchFamily="34" charset="0"/>
                          <a:ea typeface="SimSun"/>
                          <a:cs typeface="Arial" panose="020B0604020202020204" pitchFamily="34" charset="0"/>
                        </a:rPr>
                        <a:t>5</a:t>
                      </a: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000" b="1" dirty="0">
                          <a:solidFill>
                            <a:srgbClr val="A54E07"/>
                          </a:solidFill>
                          <a:effectLst/>
                          <a:latin typeface="Arial" panose="020B0604020202020204" pitchFamily="34" charset="0"/>
                          <a:ea typeface="SimSun"/>
                          <a:cs typeface="Arial" panose="020B0604020202020204" pitchFamily="34" charset="0"/>
                        </a:rPr>
                        <a:t>400</a:t>
                      </a: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ES" sz="1000" b="1" dirty="0">
                        <a:solidFill>
                          <a:schemeClr val="accent2">
                            <a:lumMod val="75000"/>
                          </a:schemeClr>
                        </a:solidFill>
                        <a:effectLst/>
                        <a:latin typeface="Arial" panose="020B0604020202020204" pitchFamily="34" charset="0"/>
                        <a:ea typeface="SimSun"/>
                        <a:cs typeface="Arial" panose="020B0604020202020204" pitchFamily="34" charset="0"/>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s-CO" sz="1000" b="1"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bl>
          </a:graphicData>
        </a:graphic>
      </p:graphicFrame>
      <p:sp>
        <p:nvSpPr>
          <p:cNvPr id="8" name="3 Rectángulo"/>
          <p:cNvSpPr>
            <a:spLocks noChangeArrowheads="1"/>
          </p:cNvSpPr>
          <p:nvPr/>
        </p:nvSpPr>
        <p:spPr bwMode="auto">
          <a:xfrm>
            <a:off x="819313" y="692696"/>
            <a:ext cx="7857541"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s-ES" altLang="es-CO" sz="1400" b="1" dirty="0"/>
              <a:t>Límites establecidos para la valoración del Índice de Calidad Ambiental del agua (ICA) en SAP</a:t>
            </a: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0" y="5306552"/>
            <a:ext cx="9144000" cy="158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1 Título"/>
          <p:cNvSpPr>
            <a:spLocks noGrp="1"/>
          </p:cNvSpPr>
          <p:nvPr>
            <p:ph type="ctrTitle"/>
          </p:nvPr>
        </p:nvSpPr>
        <p:spPr>
          <a:xfrm>
            <a:off x="1690" y="5673"/>
            <a:ext cx="9034806" cy="866527"/>
          </a:xfrm>
        </p:spPr>
        <p:txBody>
          <a:bodyPr>
            <a:normAutofit fontScale="90000"/>
          </a:bodyPr>
          <a:lstStyle/>
          <a:p>
            <a:r>
              <a:rPr lang="es-ES" sz="2400" b="1" dirty="0">
                <a:solidFill>
                  <a:schemeClr val="bg2">
                    <a:lumMod val="25000"/>
                  </a:schemeClr>
                </a:solidFill>
                <a:effectLst>
                  <a:outerShdw blurRad="38100" dist="38100" dir="2700000" algn="tl">
                    <a:srgbClr val="000000">
                      <a:alpha val="43137"/>
                    </a:srgbClr>
                  </a:outerShdw>
                </a:effectLst>
              </a:rPr>
              <a:t>MUESTREO SOBRE LA CALIDAD DE AGUAS LAS ZONAS DE INFLUENCIA DEL GUACAL</a:t>
            </a:r>
            <a:r>
              <a:rPr lang="es-ES" sz="1600" dirty="0"/>
              <a:t/>
            </a:r>
            <a:br>
              <a:rPr lang="es-ES" sz="1600" dirty="0"/>
            </a:br>
            <a:endParaRPr lang="es-ES" sz="1600" dirty="0"/>
          </a:p>
        </p:txBody>
      </p:sp>
      <p:sp>
        <p:nvSpPr>
          <p:cNvPr id="2" name="1 Flecha abajo">
            <a:hlinkClick r:id="rId4" action="ppaction://hlinksldjump"/>
          </p:cNvPr>
          <p:cNvSpPr/>
          <p:nvPr/>
        </p:nvSpPr>
        <p:spPr>
          <a:xfrm>
            <a:off x="8434538" y="5229200"/>
            <a:ext cx="484632" cy="4892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29629104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Elipse"/>
          <p:cNvSpPr/>
          <p:nvPr/>
        </p:nvSpPr>
        <p:spPr>
          <a:xfrm>
            <a:off x="107950" y="1124744"/>
            <a:ext cx="360363" cy="35877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b="1" dirty="0">
                <a:solidFill>
                  <a:schemeClr val="tx1"/>
                </a:solidFill>
              </a:rPr>
              <a:t>6</a:t>
            </a:r>
          </a:p>
        </p:txBody>
      </p:sp>
      <p:sp>
        <p:nvSpPr>
          <p:cNvPr id="6" name="Rectangle 298"/>
          <p:cNvSpPr>
            <a:spLocks noChangeArrowheads="1"/>
          </p:cNvSpPr>
          <p:nvPr/>
        </p:nvSpPr>
        <p:spPr bwMode="auto">
          <a:xfrm>
            <a:off x="674688" y="1484958"/>
            <a:ext cx="3873500" cy="1223962"/>
          </a:xfrm>
          <a:prstGeom prst="rect">
            <a:avLst/>
          </a:prstGeom>
          <a:gradFill rotWithShape="1">
            <a:gsLst>
              <a:gs pos="0">
                <a:sysClr val="window" lastClr="FFFFFF">
                  <a:lumMod val="100000"/>
                  <a:lumOff val="0"/>
                </a:sysClr>
              </a:gs>
              <a:gs pos="50000">
                <a:srgbClr val="FFFFFF"/>
              </a:gs>
              <a:gs pos="100000">
                <a:sysClr val="window" lastClr="FFFFFF">
                  <a:lumMod val="100000"/>
                  <a:lumOff val="0"/>
                </a:sysClr>
              </a:gs>
            </a:gsLst>
            <a:lin ang="5400000" scaled="1"/>
          </a:gradFill>
          <a:ln w="3175">
            <a:solidFill>
              <a:srgbClr val="000000"/>
            </a:solidFill>
            <a:miter lim="800000"/>
            <a:headEnd/>
            <a:tailEnd/>
          </a:ln>
        </p:spPr>
        <p:txBody>
          <a:bodyPr upright="1"/>
          <a:lstStyle/>
          <a:p>
            <a:pPr algn="ctr" fontAlgn="auto">
              <a:spcBef>
                <a:spcPts val="500"/>
              </a:spcBef>
              <a:spcAft>
                <a:spcPts val="0"/>
              </a:spcAft>
              <a:defRPr/>
            </a:pPr>
            <a:r>
              <a:rPr lang="es-ES" sz="1400" b="1" kern="0" dirty="0" err="1">
                <a:solidFill>
                  <a:srgbClr val="000000"/>
                </a:solidFill>
                <a:latin typeface="Arial"/>
                <a:ea typeface="SimSun"/>
                <a:cs typeface="Times New Roman"/>
              </a:rPr>
              <a:t>ICA</a:t>
            </a:r>
            <a:r>
              <a:rPr lang="es-ES" sz="1200" kern="0" baseline="-25000" dirty="0" err="1">
                <a:solidFill>
                  <a:srgbClr val="000000"/>
                </a:solidFill>
                <a:latin typeface="Arial"/>
                <a:ea typeface="SimSun"/>
                <a:cs typeface="Times New Roman"/>
              </a:rPr>
              <a:t>SAP</a:t>
            </a:r>
            <a:r>
              <a:rPr lang="es-ES" sz="1400" b="1" kern="0" dirty="0">
                <a:solidFill>
                  <a:srgbClr val="000000"/>
                </a:solidFill>
                <a:latin typeface="Arial"/>
                <a:ea typeface="SimSun"/>
                <a:cs typeface="Times New Roman"/>
              </a:rPr>
              <a:t> = </a:t>
            </a:r>
            <a:r>
              <a:rPr lang="el-GR" b="1" dirty="0">
                <a:latin typeface="UniversalMath1 BT"/>
                <a:ea typeface="Times New Roman"/>
                <a:cs typeface="UniversalMath1 BT"/>
              </a:rPr>
              <a:t>Σ</a:t>
            </a:r>
            <a:r>
              <a:rPr lang="es-ES" sz="1400" b="1" kern="0" dirty="0">
                <a:solidFill>
                  <a:srgbClr val="000000"/>
                </a:solidFill>
                <a:latin typeface="Arial"/>
                <a:ea typeface="SimSun"/>
                <a:cs typeface="Times New Roman"/>
              </a:rPr>
              <a:t> Qi</a:t>
            </a:r>
            <a:r>
              <a:rPr lang="es-ES" sz="1400" b="1" kern="0" baseline="-25000" dirty="0">
                <a:solidFill>
                  <a:srgbClr val="000000"/>
                </a:solidFill>
                <a:latin typeface="Arial"/>
                <a:ea typeface="SimSun"/>
                <a:cs typeface="Times New Roman"/>
              </a:rPr>
              <a:t>1</a:t>
            </a:r>
            <a:r>
              <a:rPr lang="es-ES" sz="1400" b="1" kern="0" dirty="0">
                <a:solidFill>
                  <a:srgbClr val="000000"/>
                </a:solidFill>
                <a:latin typeface="Arial"/>
                <a:ea typeface="SimSun"/>
                <a:cs typeface="Times New Roman"/>
              </a:rPr>
              <a:t> x Pi</a:t>
            </a:r>
            <a:r>
              <a:rPr lang="es-ES" sz="1400" b="1" kern="0" baseline="-25000" dirty="0">
                <a:solidFill>
                  <a:srgbClr val="000000"/>
                </a:solidFill>
                <a:latin typeface="Arial"/>
                <a:ea typeface="SimSun"/>
                <a:cs typeface="Times New Roman"/>
              </a:rPr>
              <a:t>1</a:t>
            </a:r>
            <a:r>
              <a:rPr lang="es-ES" sz="1400" b="1" kern="0" dirty="0">
                <a:solidFill>
                  <a:srgbClr val="000000"/>
                </a:solidFill>
                <a:latin typeface="Arial"/>
                <a:ea typeface="SimSun"/>
                <a:cs typeface="Times New Roman"/>
              </a:rPr>
              <a:t>+ Qi</a:t>
            </a:r>
            <a:r>
              <a:rPr lang="es-ES" sz="1400" b="1" kern="0" baseline="-25000" dirty="0">
                <a:solidFill>
                  <a:srgbClr val="000000"/>
                </a:solidFill>
                <a:latin typeface="Arial"/>
                <a:ea typeface="SimSun"/>
                <a:cs typeface="Times New Roman"/>
              </a:rPr>
              <a:t>2</a:t>
            </a:r>
            <a:r>
              <a:rPr lang="es-ES" sz="1400" b="1" kern="0" dirty="0">
                <a:solidFill>
                  <a:srgbClr val="000000"/>
                </a:solidFill>
                <a:latin typeface="Arial"/>
                <a:ea typeface="SimSun"/>
                <a:cs typeface="Times New Roman"/>
              </a:rPr>
              <a:t> x Pi</a:t>
            </a:r>
            <a:r>
              <a:rPr lang="es-ES" sz="1400" b="1" kern="0" baseline="-25000" dirty="0">
                <a:solidFill>
                  <a:srgbClr val="000000"/>
                </a:solidFill>
                <a:latin typeface="Arial"/>
                <a:ea typeface="SimSun"/>
                <a:cs typeface="Times New Roman"/>
              </a:rPr>
              <a:t>2</a:t>
            </a:r>
            <a:r>
              <a:rPr lang="es-ES" sz="1400" b="1" kern="0" dirty="0">
                <a:solidFill>
                  <a:srgbClr val="000000"/>
                </a:solidFill>
                <a:latin typeface="Arial"/>
                <a:ea typeface="SimSun"/>
                <a:cs typeface="Times New Roman"/>
              </a:rPr>
              <a:t> ...</a:t>
            </a:r>
            <a:r>
              <a:rPr lang="es-ES" sz="1400" b="1" kern="0" dirty="0" err="1">
                <a:solidFill>
                  <a:srgbClr val="000000"/>
                </a:solidFill>
                <a:latin typeface="Arial"/>
                <a:ea typeface="SimSun"/>
                <a:cs typeface="Times New Roman"/>
              </a:rPr>
              <a:t>Qi</a:t>
            </a:r>
            <a:r>
              <a:rPr lang="es-ES" sz="1400" b="1" kern="0" baseline="-25000" dirty="0" err="1">
                <a:solidFill>
                  <a:srgbClr val="000000"/>
                </a:solidFill>
                <a:latin typeface="Arial"/>
                <a:ea typeface="SimSun"/>
                <a:cs typeface="Times New Roman"/>
              </a:rPr>
              <a:t>n</a:t>
            </a:r>
            <a:r>
              <a:rPr lang="es-ES" sz="1400" b="1" kern="0" dirty="0">
                <a:solidFill>
                  <a:srgbClr val="000000"/>
                </a:solidFill>
                <a:latin typeface="Arial"/>
                <a:ea typeface="SimSun"/>
                <a:cs typeface="Times New Roman"/>
              </a:rPr>
              <a:t> x Pi</a:t>
            </a:r>
            <a:r>
              <a:rPr lang="es-ES" sz="1400" b="1" kern="0" baseline="-25000" dirty="0">
                <a:solidFill>
                  <a:srgbClr val="000000"/>
                </a:solidFill>
                <a:latin typeface="Arial"/>
                <a:ea typeface="SimSun"/>
                <a:cs typeface="Times New Roman"/>
              </a:rPr>
              <a:t>n</a:t>
            </a:r>
            <a:endParaRPr lang="es-ES" sz="1200" kern="0" dirty="0">
              <a:solidFill>
                <a:srgbClr val="000000"/>
              </a:solidFill>
              <a:latin typeface="Times New Roman"/>
              <a:ea typeface="SimSun"/>
              <a:cs typeface="Times New Roman"/>
            </a:endParaRPr>
          </a:p>
          <a:p>
            <a:pPr fontAlgn="auto">
              <a:spcBef>
                <a:spcPts val="500"/>
              </a:spcBef>
              <a:spcAft>
                <a:spcPts val="0"/>
              </a:spcAft>
              <a:defRPr/>
            </a:pPr>
            <a:r>
              <a:rPr lang="es-ES" sz="1200" kern="0" dirty="0">
                <a:solidFill>
                  <a:srgbClr val="000000"/>
                </a:solidFill>
                <a:latin typeface="Arial"/>
                <a:ea typeface="SimSun"/>
                <a:cs typeface="Times New Roman"/>
              </a:rPr>
              <a:t>              </a:t>
            </a:r>
            <a:r>
              <a:rPr lang="es-ES" sz="1000" kern="0" dirty="0">
                <a:solidFill>
                  <a:srgbClr val="000000"/>
                </a:solidFill>
                <a:latin typeface="Arial"/>
                <a:ea typeface="SimSun"/>
                <a:cs typeface="Times New Roman"/>
              </a:rPr>
              <a:t>  </a:t>
            </a:r>
            <a:r>
              <a:rPr lang="es-ES" sz="1000" b="1" kern="0" dirty="0">
                <a:solidFill>
                  <a:srgbClr val="000000"/>
                </a:solidFill>
                <a:latin typeface="Arial"/>
                <a:ea typeface="SimSun"/>
                <a:cs typeface="Times New Roman"/>
              </a:rPr>
              <a:t>ICA =</a:t>
            </a:r>
            <a:r>
              <a:rPr lang="es-ES" sz="1000" kern="0" dirty="0">
                <a:solidFill>
                  <a:srgbClr val="000000"/>
                </a:solidFill>
                <a:latin typeface="Arial"/>
                <a:ea typeface="SimSun"/>
                <a:cs typeface="Times New Roman"/>
              </a:rPr>
              <a:t> Índice de Calidad del Agua </a:t>
            </a:r>
            <a:r>
              <a:rPr lang="es-ES" sz="1000" kern="0" dirty="0" err="1">
                <a:solidFill>
                  <a:srgbClr val="000000"/>
                </a:solidFill>
                <a:latin typeface="Arial"/>
                <a:ea typeface="SimSun"/>
                <a:cs typeface="Times New Roman"/>
              </a:rPr>
              <a:t>SADEP</a:t>
            </a:r>
            <a:endParaRPr lang="es-ES" sz="1200" kern="0" dirty="0">
              <a:solidFill>
                <a:srgbClr val="000000"/>
              </a:solidFill>
              <a:latin typeface="Times New Roman"/>
              <a:ea typeface="SimSun"/>
              <a:cs typeface="Times New Roman"/>
            </a:endParaRPr>
          </a:p>
          <a:p>
            <a:pPr fontAlgn="auto">
              <a:spcBef>
                <a:spcPts val="500"/>
              </a:spcBef>
              <a:spcAft>
                <a:spcPts val="0"/>
              </a:spcAft>
              <a:defRPr/>
            </a:pPr>
            <a:r>
              <a:rPr lang="es-ES" sz="1000" kern="0" dirty="0">
                <a:solidFill>
                  <a:srgbClr val="000000"/>
                </a:solidFill>
                <a:latin typeface="Arial"/>
                <a:ea typeface="SimSun"/>
                <a:cs typeface="Times New Roman"/>
              </a:rPr>
              <a:t>                   </a:t>
            </a:r>
            <a:r>
              <a:rPr lang="es-ES" sz="1000" b="1" kern="0" dirty="0" err="1">
                <a:solidFill>
                  <a:srgbClr val="000000"/>
                </a:solidFill>
                <a:latin typeface="Arial"/>
                <a:ea typeface="SimSun"/>
                <a:cs typeface="Times New Roman"/>
              </a:rPr>
              <a:t>Qi</a:t>
            </a:r>
            <a:r>
              <a:rPr lang="es-ES" sz="1000" b="1" kern="0" dirty="0">
                <a:solidFill>
                  <a:srgbClr val="000000"/>
                </a:solidFill>
                <a:latin typeface="Arial"/>
                <a:ea typeface="SimSun"/>
                <a:cs typeface="Times New Roman"/>
              </a:rPr>
              <a:t> =</a:t>
            </a:r>
            <a:r>
              <a:rPr lang="es-ES" sz="1000" kern="0" dirty="0">
                <a:solidFill>
                  <a:srgbClr val="000000"/>
                </a:solidFill>
                <a:latin typeface="Arial"/>
                <a:ea typeface="SimSun"/>
                <a:cs typeface="Times New Roman"/>
              </a:rPr>
              <a:t> Valor de Calidad del Parámetro</a:t>
            </a:r>
            <a:endParaRPr lang="es-ES" sz="1200" kern="0" dirty="0">
              <a:solidFill>
                <a:srgbClr val="000000"/>
              </a:solidFill>
              <a:latin typeface="Times New Roman"/>
              <a:ea typeface="SimSun"/>
              <a:cs typeface="Times New Roman"/>
            </a:endParaRPr>
          </a:p>
          <a:p>
            <a:pPr fontAlgn="auto">
              <a:spcBef>
                <a:spcPts val="500"/>
              </a:spcBef>
              <a:spcAft>
                <a:spcPts val="0"/>
              </a:spcAft>
              <a:defRPr/>
            </a:pPr>
            <a:r>
              <a:rPr lang="es-ES" sz="1000" kern="0" dirty="0">
                <a:solidFill>
                  <a:srgbClr val="000000"/>
                </a:solidFill>
                <a:latin typeface="Arial"/>
                <a:ea typeface="SimSun"/>
                <a:cs typeface="Times New Roman"/>
              </a:rPr>
              <a:t>                   </a:t>
            </a:r>
            <a:r>
              <a:rPr lang="es-ES" sz="1000" b="1" kern="0" dirty="0">
                <a:solidFill>
                  <a:srgbClr val="000000"/>
                </a:solidFill>
                <a:latin typeface="Arial"/>
                <a:ea typeface="SimSun"/>
                <a:cs typeface="Times New Roman"/>
              </a:rPr>
              <a:t>Pi =</a:t>
            </a:r>
            <a:r>
              <a:rPr lang="es-ES" sz="1000" kern="0" dirty="0">
                <a:solidFill>
                  <a:srgbClr val="000000"/>
                </a:solidFill>
                <a:latin typeface="Arial"/>
                <a:ea typeface="SimSun"/>
                <a:cs typeface="Times New Roman"/>
              </a:rPr>
              <a:t> Nivel de Ponderación del Parámetro   </a:t>
            </a:r>
            <a:endParaRPr lang="es-ES" sz="1200" kern="0" dirty="0">
              <a:solidFill>
                <a:srgbClr val="000000"/>
              </a:solidFill>
              <a:latin typeface="Times New Roman"/>
              <a:ea typeface="SimSun"/>
              <a:cs typeface="Times New Roman"/>
            </a:endParaRPr>
          </a:p>
          <a:p>
            <a:pPr fontAlgn="auto">
              <a:spcBef>
                <a:spcPts val="500"/>
              </a:spcBef>
              <a:spcAft>
                <a:spcPts val="0"/>
              </a:spcAft>
              <a:defRPr/>
            </a:pPr>
            <a:r>
              <a:rPr lang="es-ES" sz="1000" kern="0" dirty="0">
                <a:solidFill>
                  <a:srgbClr val="000000"/>
                </a:solidFill>
                <a:latin typeface="Arial"/>
                <a:ea typeface="SimSun"/>
                <a:cs typeface="Times New Roman"/>
              </a:rPr>
              <a:t>                    </a:t>
            </a:r>
            <a:r>
              <a:rPr lang="es-ES" sz="1000" b="1" kern="0" dirty="0">
                <a:solidFill>
                  <a:srgbClr val="000000"/>
                </a:solidFill>
                <a:latin typeface="Courier New"/>
                <a:ea typeface="SimSun"/>
                <a:cs typeface="Times New Roman"/>
              </a:rPr>
              <a:t>∑</a:t>
            </a:r>
            <a:r>
              <a:rPr lang="es-ES" sz="1000" b="1" kern="0" dirty="0">
                <a:solidFill>
                  <a:srgbClr val="000000"/>
                </a:solidFill>
                <a:latin typeface="Arial"/>
                <a:ea typeface="SimSun"/>
                <a:cs typeface="Times New Roman"/>
              </a:rPr>
              <a:t> = </a:t>
            </a:r>
            <a:r>
              <a:rPr lang="es-ES" sz="1000" kern="0" dirty="0">
                <a:solidFill>
                  <a:srgbClr val="000000"/>
                </a:solidFill>
                <a:latin typeface="Arial"/>
                <a:ea typeface="SimSun"/>
                <a:cs typeface="Times New Roman"/>
              </a:rPr>
              <a:t> Función sumatoria</a:t>
            </a:r>
            <a:r>
              <a:rPr lang="es-ES" sz="1000" b="1" kern="0" dirty="0">
                <a:solidFill>
                  <a:srgbClr val="000000"/>
                </a:solidFill>
                <a:latin typeface="Arial"/>
                <a:ea typeface="SimSun"/>
                <a:cs typeface="Times New Roman"/>
              </a:rPr>
              <a:t> </a:t>
            </a:r>
            <a:endParaRPr lang="es-ES" sz="1200" kern="0" dirty="0">
              <a:solidFill>
                <a:srgbClr val="000000"/>
              </a:solidFill>
              <a:latin typeface="Times New Roman"/>
              <a:ea typeface="SimSun"/>
              <a:cs typeface="Times New Roman"/>
            </a:endParaRPr>
          </a:p>
          <a:p>
            <a:pPr fontAlgn="auto">
              <a:spcBef>
                <a:spcPts val="500"/>
              </a:spcBef>
              <a:spcAft>
                <a:spcPts val="0"/>
              </a:spcAft>
              <a:defRPr/>
            </a:pPr>
            <a:r>
              <a:rPr lang="es-ES" sz="1200" kern="0" dirty="0">
                <a:solidFill>
                  <a:srgbClr val="000000"/>
                </a:solidFill>
                <a:latin typeface="Times New Roman"/>
                <a:ea typeface="SimSun"/>
                <a:cs typeface="Times New Roman"/>
              </a:rPr>
              <a:t> </a:t>
            </a:r>
          </a:p>
        </p:txBody>
      </p:sp>
      <p:pic>
        <p:nvPicPr>
          <p:cNvPr id="8" name="12 Imagen" descr="C:\Users\usuario\Desktop\INF. FINAL MONITOREO 2012\DEFINITIVOS 2012\gráficos calidad aguas 2012\Curvas Graph\DER\p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141" y="4005064"/>
            <a:ext cx="2866107" cy="1625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14 Rectángulo"/>
          <p:cNvSpPr>
            <a:spLocks noChangeArrowheads="1"/>
          </p:cNvSpPr>
          <p:nvPr/>
        </p:nvSpPr>
        <p:spPr bwMode="auto">
          <a:xfrm>
            <a:off x="704850" y="980728"/>
            <a:ext cx="54721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s-ES" altLang="es-CO" sz="1400" b="1" dirty="0"/>
              <a:t>Valoración del Índice de Calidad Ambiental del agua (</a:t>
            </a:r>
            <a:r>
              <a:rPr lang="es-ES" altLang="es-CO" sz="1400" b="1" dirty="0" err="1"/>
              <a:t>ICASAP</a:t>
            </a:r>
            <a:r>
              <a:rPr lang="es-ES" altLang="es-CO" sz="1400" b="1" dirty="0"/>
              <a:t>) 2012</a:t>
            </a:r>
          </a:p>
        </p:txBody>
      </p:sp>
      <p:pic>
        <p:nvPicPr>
          <p:cNvPr id="11" name="16 Imagen" descr="C:\Users\usuario\Desktop\INF. FINAL MONITOREO 2012\DEFINITIVOS 2012\gráficos calidad aguas 2012\Curvas Graph\DER\O.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5906" y="4055737"/>
            <a:ext cx="2633730" cy="1494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2" name="11 Tabla"/>
          <p:cNvGraphicFramePr>
            <a:graphicFrameLocks noGrp="1"/>
          </p:cNvGraphicFramePr>
          <p:nvPr>
            <p:extLst>
              <p:ext uri="{D42A27DB-BD31-4B8C-83A1-F6EECF244321}">
                <p14:modId xmlns:p14="http://schemas.microsoft.com/office/powerpoint/2010/main" val="980984037"/>
              </p:ext>
            </p:extLst>
          </p:nvPr>
        </p:nvGraphicFramePr>
        <p:xfrm>
          <a:off x="5292080" y="1340768"/>
          <a:ext cx="3275757" cy="1419225"/>
        </p:xfrm>
        <a:graphic>
          <a:graphicData uri="http://schemas.openxmlformats.org/drawingml/2006/table">
            <a:tbl>
              <a:tblPr firstRow="1" firstCol="1" bandRow="1"/>
              <a:tblGrid>
                <a:gridCol w="1619573">
                  <a:extLst>
                    <a:ext uri="{9D8B030D-6E8A-4147-A177-3AD203B41FA5}">
                      <a16:colId xmlns:a16="http://schemas.microsoft.com/office/drawing/2014/main" xmlns="" val="20000"/>
                    </a:ext>
                  </a:extLst>
                </a:gridCol>
                <a:gridCol w="1656184">
                  <a:extLst>
                    <a:ext uri="{9D8B030D-6E8A-4147-A177-3AD203B41FA5}">
                      <a16:colId xmlns:a16="http://schemas.microsoft.com/office/drawing/2014/main" xmlns="" val="20001"/>
                    </a:ext>
                  </a:extLst>
                </a:gridCol>
              </a:tblGrid>
              <a:tr h="283845">
                <a:tc>
                  <a:txBody>
                    <a:bodyPr/>
                    <a:lstStyle/>
                    <a:p>
                      <a:pPr algn="ctr">
                        <a:spcAft>
                          <a:spcPts val="0"/>
                        </a:spcAft>
                      </a:pPr>
                      <a:r>
                        <a:rPr lang="es-ES" sz="1600" b="1" dirty="0">
                          <a:solidFill>
                            <a:schemeClr val="bg1">
                              <a:lumMod val="95000"/>
                            </a:schemeClr>
                          </a:solidFill>
                          <a:effectLst/>
                          <a:latin typeface="Arial"/>
                          <a:ea typeface="Times New Roman"/>
                        </a:rPr>
                        <a:t>Excelente</a:t>
                      </a:r>
                      <a:endParaRPr lang="es-ES" sz="1600" b="1" dirty="0">
                        <a:solidFill>
                          <a:schemeClr val="bg1">
                            <a:lumMod val="95000"/>
                          </a:schemeClr>
                        </a:solidFill>
                        <a:effectLst/>
                        <a:latin typeface="Times New Roman"/>
                        <a:ea typeface="SimSun"/>
                      </a:endParaRPr>
                    </a:p>
                  </a:txBody>
                  <a:tcPr marL="68592" marR="68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a:txBody>
                    <a:bodyPr/>
                    <a:lstStyle/>
                    <a:p>
                      <a:pPr algn="ctr">
                        <a:spcAft>
                          <a:spcPts val="0"/>
                        </a:spcAft>
                      </a:pPr>
                      <a:r>
                        <a:rPr lang="es-ES" sz="1600" b="1" dirty="0">
                          <a:effectLst/>
                          <a:latin typeface="Arial"/>
                          <a:ea typeface="Times New Roman"/>
                        </a:rPr>
                        <a:t>17.01-18</a:t>
                      </a:r>
                      <a:endParaRPr lang="es-ES" sz="1600" b="1" dirty="0">
                        <a:effectLst/>
                        <a:latin typeface="Times New Roman"/>
                        <a:ea typeface="SimSun"/>
                      </a:endParaRPr>
                    </a:p>
                  </a:txBody>
                  <a:tcPr marL="68592" marR="68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283845">
                <a:tc>
                  <a:txBody>
                    <a:bodyPr/>
                    <a:lstStyle/>
                    <a:p>
                      <a:pPr algn="ctr">
                        <a:spcAft>
                          <a:spcPts val="0"/>
                        </a:spcAft>
                      </a:pPr>
                      <a:r>
                        <a:rPr lang="es-ES" sz="1600" b="1" dirty="0">
                          <a:effectLst/>
                          <a:latin typeface="Arial"/>
                          <a:ea typeface="Times New Roman"/>
                        </a:rPr>
                        <a:t>Buena </a:t>
                      </a:r>
                      <a:endParaRPr lang="es-ES" sz="1600" b="1" dirty="0">
                        <a:effectLst/>
                        <a:latin typeface="Times New Roman"/>
                        <a:ea typeface="SimSun"/>
                      </a:endParaRPr>
                    </a:p>
                  </a:txBody>
                  <a:tcPr marL="68592" marR="68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33"/>
                    </a:solidFill>
                  </a:tcPr>
                </a:tc>
                <a:tc>
                  <a:txBody>
                    <a:bodyPr/>
                    <a:lstStyle/>
                    <a:p>
                      <a:pPr algn="ctr">
                        <a:spcAft>
                          <a:spcPts val="0"/>
                        </a:spcAft>
                      </a:pPr>
                      <a:r>
                        <a:rPr lang="es-ES" sz="1600" b="1" dirty="0">
                          <a:effectLst/>
                          <a:latin typeface="Arial"/>
                          <a:ea typeface="Times New Roman"/>
                        </a:rPr>
                        <a:t>16.00 - 17.00</a:t>
                      </a:r>
                      <a:endParaRPr lang="es-ES" sz="1600" b="1" dirty="0">
                        <a:effectLst/>
                        <a:latin typeface="Times New Roman"/>
                        <a:ea typeface="SimSun"/>
                      </a:endParaRPr>
                    </a:p>
                  </a:txBody>
                  <a:tcPr marL="68592" marR="68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283845">
                <a:tc>
                  <a:txBody>
                    <a:bodyPr/>
                    <a:lstStyle/>
                    <a:p>
                      <a:pPr algn="ctr">
                        <a:spcAft>
                          <a:spcPts val="0"/>
                        </a:spcAft>
                      </a:pPr>
                      <a:r>
                        <a:rPr lang="es-ES" sz="1600" b="1" dirty="0">
                          <a:effectLst/>
                          <a:latin typeface="Arial"/>
                          <a:ea typeface="Times New Roman"/>
                        </a:rPr>
                        <a:t>Regular </a:t>
                      </a:r>
                      <a:endParaRPr lang="es-ES" sz="1600" b="1" dirty="0">
                        <a:effectLst/>
                        <a:latin typeface="Times New Roman"/>
                        <a:ea typeface="SimSun"/>
                      </a:endParaRPr>
                    </a:p>
                  </a:txBody>
                  <a:tcPr marL="68592" marR="68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es-ES" sz="1600" b="1" dirty="0">
                          <a:effectLst/>
                          <a:latin typeface="Arial"/>
                          <a:ea typeface="Times New Roman"/>
                        </a:rPr>
                        <a:t>10.01 - 15.99</a:t>
                      </a:r>
                      <a:endParaRPr lang="es-ES" sz="1600" b="1" dirty="0">
                        <a:effectLst/>
                        <a:latin typeface="Times New Roman"/>
                        <a:ea typeface="SimSun"/>
                      </a:endParaRPr>
                    </a:p>
                  </a:txBody>
                  <a:tcPr marL="68592" marR="68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283845">
                <a:tc>
                  <a:txBody>
                    <a:bodyPr/>
                    <a:lstStyle/>
                    <a:p>
                      <a:pPr algn="ctr">
                        <a:spcAft>
                          <a:spcPts val="0"/>
                        </a:spcAft>
                      </a:pPr>
                      <a:r>
                        <a:rPr lang="es-ES" sz="1600" b="1">
                          <a:effectLst/>
                          <a:latin typeface="Arial"/>
                          <a:ea typeface="Times New Roman"/>
                        </a:rPr>
                        <a:t>Mala</a:t>
                      </a:r>
                      <a:endParaRPr lang="es-ES" sz="1600" b="1">
                        <a:effectLst/>
                        <a:latin typeface="Times New Roman"/>
                        <a:ea typeface="SimSun"/>
                      </a:endParaRPr>
                    </a:p>
                  </a:txBody>
                  <a:tcPr marL="68592" marR="68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algn="ctr">
                        <a:spcAft>
                          <a:spcPts val="0"/>
                        </a:spcAft>
                      </a:pPr>
                      <a:r>
                        <a:rPr lang="es-ES" sz="1600" b="1" dirty="0">
                          <a:effectLst/>
                          <a:latin typeface="Arial"/>
                          <a:ea typeface="Times New Roman"/>
                        </a:rPr>
                        <a:t>5.51 – 10.0</a:t>
                      </a:r>
                      <a:endParaRPr lang="es-ES" sz="1600" b="1" dirty="0">
                        <a:effectLst/>
                        <a:latin typeface="Times New Roman"/>
                        <a:ea typeface="SimSun"/>
                      </a:endParaRPr>
                    </a:p>
                  </a:txBody>
                  <a:tcPr marL="68592" marR="68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283845">
                <a:tc>
                  <a:txBody>
                    <a:bodyPr/>
                    <a:lstStyle/>
                    <a:p>
                      <a:pPr algn="ctr">
                        <a:spcAft>
                          <a:spcPts val="0"/>
                        </a:spcAft>
                      </a:pPr>
                      <a:r>
                        <a:rPr lang="es-ES" sz="1600" b="1">
                          <a:effectLst/>
                          <a:latin typeface="Arial"/>
                          <a:ea typeface="Times New Roman"/>
                        </a:rPr>
                        <a:t>Muy Mala</a:t>
                      </a:r>
                      <a:endParaRPr lang="es-ES" sz="1600" b="1">
                        <a:effectLst/>
                        <a:latin typeface="Times New Roman"/>
                        <a:ea typeface="SimSun"/>
                      </a:endParaRPr>
                    </a:p>
                  </a:txBody>
                  <a:tcPr marL="68592" marR="68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r>
                        <a:rPr lang="es-ES" sz="1600" b="1" dirty="0">
                          <a:effectLst/>
                          <a:latin typeface="Arial"/>
                          <a:ea typeface="Times New Roman"/>
                        </a:rPr>
                        <a:t>0 – 5.5</a:t>
                      </a:r>
                      <a:endParaRPr lang="es-ES" sz="1600" b="1" dirty="0">
                        <a:effectLst/>
                        <a:latin typeface="Times New Roman"/>
                        <a:ea typeface="SimSun"/>
                      </a:endParaRPr>
                    </a:p>
                  </a:txBody>
                  <a:tcPr marL="68592" marR="68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pic>
        <p:nvPicPr>
          <p:cNvPr id="2050"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376"/>
          <a:stretch/>
        </p:blipFill>
        <p:spPr bwMode="auto">
          <a:xfrm>
            <a:off x="3331884" y="4038092"/>
            <a:ext cx="2959703" cy="1575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Rectángulo"/>
          <p:cNvSpPr/>
          <p:nvPr/>
        </p:nvSpPr>
        <p:spPr>
          <a:xfrm>
            <a:off x="495991" y="3102472"/>
            <a:ext cx="7964441" cy="490867"/>
          </a:xfrm>
          <a:prstGeom prst="rect">
            <a:avLst/>
          </a:prstGeom>
          <a:ln w="15875">
            <a:solidFill>
              <a:schemeClr val="accent1"/>
            </a:solidFill>
          </a:ln>
        </p:spPr>
        <p:txBody>
          <a:bodyPr wrap="square" lIns="108000" tIns="144000" rIns="108000" bIns="144000" anchor="ctr" anchorCtr="0">
            <a:spAutoFit/>
          </a:bodyPr>
          <a:lstStyle/>
          <a:p>
            <a:r>
              <a:rPr lang="es-CO" sz="1300" b="1" dirty="0" err="1">
                <a:latin typeface="Arial" panose="020B0604020202020204" pitchFamily="34" charset="0"/>
                <a:cs typeface="Arial" panose="020B0604020202020204" pitchFamily="34" charset="0"/>
              </a:rPr>
              <a:t>ICA</a:t>
            </a:r>
            <a:r>
              <a:rPr lang="es-CO" sz="1300" b="1" baseline="-25000" dirty="0" err="1">
                <a:latin typeface="Arial" panose="020B0604020202020204" pitchFamily="34" charset="0"/>
                <a:cs typeface="Arial" panose="020B0604020202020204" pitchFamily="34" charset="0"/>
              </a:rPr>
              <a:t>SAP</a:t>
            </a:r>
            <a:r>
              <a:rPr lang="es-CO" sz="1300" b="1" dirty="0">
                <a:latin typeface="Arial" panose="020B0604020202020204" pitchFamily="34" charset="0"/>
                <a:cs typeface="Arial" panose="020B0604020202020204" pitchFamily="34" charset="0"/>
              </a:rPr>
              <a:t> 2015 = 3*</a:t>
            </a:r>
            <a:r>
              <a:rPr lang="es-CO" sz="1300" b="1" dirty="0" err="1">
                <a:latin typeface="Arial" panose="020B0604020202020204" pitchFamily="34" charset="0"/>
                <a:cs typeface="Arial" panose="020B0604020202020204" pitchFamily="34" charset="0"/>
              </a:rPr>
              <a:t>Qi</a:t>
            </a:r>
            <a:r>
              <a:rPr lang="es-CO" sz="1300" b="1" dirty="0">
                <a:latin typeface="Arial" panose="020B0604020202020204" pitchFamily="34" charset="0"/>
                <a:cs typeface="Arial" panose="020B0604020202020204" pitchFamily="34" charset="0"/>
              </a:rPr>
              <a:t>(</a:t>
            </a:r>
            <a:r>
              <a:rPr lang="es-CO" sz="1300" b="1" dirty="0" err="1">
                <a:latin typeface="Arial" panose="020B0604020202020204" pitchFamily="34" charset="0"/>
                <a:cs typeface="Arial" panose="020B0604020202020204" pitchFamily="34" charset="0"/>
              </a:rPr>
              <a:t>CT</a:t>
            </a:r>
            <a:r>
              <a:rPr lang="es-CO" sz="1300" b="1" dirty="0">
                <a:latin typeface="Arial" panose="020B0604020202020204" pitchFamily="34" charset="0"/>
                <a:cs typeface="Arial" panose="020B0604020202020204" pitchFamily="34" charset="0"/>
              </a:rPr>
              <a:t>)+4*</a:t>
            </a:r>
            <a:r>
              <a:rPr lang="es-CO" sz="1300" b="1" dirty="0" err="1">
                <a:latin typeface="Arial" panose="020B0604020202020204" pitchFamily="34" charset="0"/>
                <a:cs typeface="Arial" panose="020B0604020202020204" pitchFamily="34" charset="0"/>
              </a:rPr>
              <a:t>Qi</a:t>
            </a:r>
            <a:r>
              <a:rPr lang="es-CO" sz="1300" b="1" dirty="0">
                <a:latin typeface="Arial" panose="020B0604020202020204" pitchFamily="34" charset="0"/>
                <a:cs typeface="Arial" panose="020B0604020202020204" pitchFamily="34" charset="0"/>
              </a:rPr>
              <a:t>(CF)+3*</a:t>
            </a:r>
            <a:r>
              <a:rPr lang="es-CO" sz="1300" b="1" dirty="0" err="1">
                <a:latin typeface="Arial" panose="020B0604020202020204" pitchFamily="34" charset="0"/>
                <a:cs typeface="Arial" panose="020B0604020202020204" pitchFamily="34" charset="0"/>
              </a:rPr>
              <a:t>Qi</a:t>
            </a:r>
            <a:r>
              <a:rPr lang="es-CO" sz="1300" b="1" dirty="0">
                <a:latin typeface="Arial" panose="020B0604020202020204" pitchFamily="34" charset="0"/>
                <a:cs typeface="Arial" panose="020B0604020202020204" pitchFamily="34" charset="0"/>
              </a:rPr>
              <a:t>(DBO5)+2*</a:t>
            </a:r>
            <a:r>
              <a:rPr lang="es-CO" sz="1300" b="1" dirty="0" err="1">
                <a:latin typeface="Arial" panose="020B0604020202020204" pitchFamily="34" charset="0"/>
                <a:cs typeface="Arial" panose="020B0604020202020204" pitchFamily="34" charset="0"/>
              </a:rPr>
              <a:t>Qi</a:t>
            </a:r>
            <a:r>
              <a:rPr lang="es-CO" sz="1300" b="1" dirty="0">
                <a:latin typeface="Arial" panose="020B0604020202020204" pitchFamily="34" charset="0"/>
                <a:cs typeface="Arial" panose="020B0604020202020204" pitchFamily="34" charset="0"/>
              </a:rPr>
              <a:t>(</a:t>
            </a:r>
            <a:r>
              <a:rPr lang="es-CO" sz="1300" b="1" dirty="0" err="1">
                <a:latin typeface="Arial" panose="020B0604020202020204" pitchFamily="34" charset="0"/>
                <a:cs typeface="Arial" panose="020B0604020202020204" pitchFamily="34" charset="0"/>
              </a:rPr>
              <a:t>DQO</a:t>
            </a:r>
            <a:r>
              <a:rPr lang="es-CO" sz="1300" b="1" dirty="0">
                <a:latin typeface="Arial" panose="020B0604020202020204" pitchFamily="34" charset="0"/>
                <a:cs typeface="Arial" panose="020B0604020202020204" pitchFamily="34" charset="0"/>
              </a:rPr>
              <a:t>)+</a:t>
            </a:r>
            <a:r>
              <a:rPr lang="es-CO" sz="1300" b="1" dirty="0" err="1">
                <a:latin typeface="Arial" panose="020B0604020202020204" pitchFamily="34" charset="0"/>
                <a:cs typeface="Arial" panose="020B0604020202020204" pitchFamily="34" charset="0"/>
              </a:rPr>
              <a:t>Qi</a:t>
            </a:r>
            <a:r>
              <a:rPr lang="es-CO" sz="1300" b="1" dirty="0">
                <a:latin typeface="Arial" panose="020B0604020202020204" pitchFamily="34" charset="0"/>
                <a:cs typeface="Arial" panose="020B0604020202020204" pitchFamily="34" charset="0"/>
              </a:rPr>
              <a:t>(</a:t>
            </a:r>
            <a:r>
              <a:rPr lang="es-CO" sz="1300" b="1" dirty="0" err="1">
                <a:latin typeface="Arial" panose="020B0604020202020204" pitchFamily="34" charset="0"/>
                <a:cs typeface="Arial" panose="020B0604020202020204" pitchFamily="34" charset="0"/>
              </a:rPr>
              <a:t>OD</a:t>
            </a:r>
            <a:r>
              <a:rPr lang="es-CO" sz="1300" b="1" dirty="0">
                <a:latin typeface="Arial" panose="020B0604020202020204" pitchFamily="34" charset="0"/>
                <a:cs typeface="Arial" panose="020B0604020202020204" pitchFamily="34" charset="0"/>
              </a:rPr>
              <a:t>)+3*</a:t>
            </a:r>
            <a:r>
              <a:rPr lang="es-CO" sz="1300" b="1" dirty="0" err="1">
                <a:latin typeface="Arial" panose="020B0604020202020204" pitchFamily="34" charset="0"/>
                <a:cs typeface="Arial" panose="020B0604020202020204" pitchFamily="34" charset="0"/>
              </a:rPr>
              <a:t>Qi</a:t>
            </a:r>
            <a:r>
              <a:rPr lang="es-CO" sz="1300" b="1" dirty="0">
                <a:latin typeface="Arial" panose="020B0604020202020204" pitchFamily="34" charset="0"/>
                <a:cs typeface="Arial" panose="020B0604020202020204" pitchFamily="34" charset="0"/>
              </a:rPr>
              <a:t>(%</a:t>
            </a:r>
            <a:r>
              <a:rPr lang="es-CO" sz="1300" b="1" dirty="0" err="1">
                <a:latin typeface="Arial" panose="020B0604020202020204" pitchFamily="34" charset="0"/>
                <a:cs typeface="Arial" panose="020B0604020202020204" pitchFamily="34" charset="0"/>
              </a:rPr>
              <a:t>SAT</a:t>
            </a:r>
            <a:r>
              <a:rPr lang="es-CO" sz="1300" b="1" dirty="0">
                <a:latin typeface="Arial" panose="020B0604020202020204" pitchFamily="34" charset="0"/>
                <a:cs typeface="Arial" panose="020B0604020202020204" pitchFamily="34" charset="0"/>
              </a:rPr>
              <a:t> </a:t>
            </a:r>
            <a:r>
              <a:rPr lang="es-CO" sz="1300" b="1" dirty="0" err="1">
                <a:latin typeface="Arial" panose="020B0604020202020204" pitchFamily="34" charset="0"/>
                <a:cs typeface="Arial" panose="020B0604020202020204" pitchFamily="34" charset="0"/>
              </a:rPr>
              <a:t>OD</a:t>
            </a:r>
            <a:r>
              <a:rPr lang="es-CO" sz="1300" b="1" dirty="0">
                <a:latin typeface="Arial" panose="020B0604020202020204" pitchFamily="34" charset="0"/>
                <a:cs typeface="Arial" panose="020B0604020202020204" pitchFamily="34" charset="0"/>
              </a:rPr>
              <a:t>)+</a:t>
            </a:r>
            <a:r>
              <a:rPr lang="es-CO" sz="1300" b="1" dirty="0" err="1">
                <a:latin typeface="Arial" panose="020B0604020202020204" pitchFamily="34" charset="0"/>
                <a:cs typeface="Arial" panose="020B0604020202020204" pitchFamily="34" charset="0"/>
              </a:rPr>
              <a:t>Qi</a:t>
            </a:r>
            <a:r>
              <a:rPr lang="es-CO" sz="1300" b="1" dirty="0">
                <a:latin typeface="Arial" panose="020B0604020202020204" pitchFamily="34" charset="0"/>
                <a:cs typeface="Arial" panose="020B0604020202020204" pitchFamily="34" charset="0"/>
              </a:rPr>
              <a:t>(T)+</a:t>
            </a:r>
            <a:r>
              <a:rPr lang="es-CO" sz="1300" b="1" dirty="0" err="1">
                <a:latin typeface="Arial" panose="020B0604020202020204" pitchFamily="34" charset="0"/>
                <a:cs typeface="Arial" panose="020B0604020202020204" pitchFamily="34" charset="0"/>
              </a:rPr>
              <a:t>Qi</a:t>
            </a:r>
            <a:r>
              <a:rPr lang="es-CO" sz="1300" b="1" dirty="0">
                <a:latin typeface="Arial" panose="020B0604020202020204" pitchFamily="34" charset="0"/>
                <a:cs typeface="Arial" panose="020B0604020202020204" pitchFamily="34" charset="0"/>
              </a:rPr>
              <a:t>(CE)(t3)</a:t>
            </a:r>
          </a:p>
        </p:txBody>
      </p:sp>
      <p:pic>
        <p:nvPicPr>
          <p:cNvPr id="1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90" y="5306552"/>
            <a:ext cx="9144000" cy="158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1 Título"/>
          <p:cNvSpPr>
            <a:spLocks noGrp="1"/>
          </p:cNvSpPr>
          <p:nvPr>
            <p:ph type="ctrTitle"/>
          </p:nvPr>
        </p:nvSpPr>
        <p:spPr>
          <a:xfrm>
            <a:off x="1690" y="5673"/>
            <a:ext cx="9034806" cy="866527"/>
          </a:xfrm>
        </p:spPr>
        <p:txBody>
          <a:bodyPr>
            <a:normAutofit fontScale="90000"/>
          </a:bodyPr>
          <a:lstStyle/>
          <a:p>
            <a:r>
              <a:rPr lang="es-ES" sz="2400" b="1" dirty="0">
                <a:solidFill>
                  <a:schemeClr val="bg2">
                    <a:lumMod val="25000"/>
                  </a:schemeClr>
                </a:solidFill>
                <a:effectLst>
                  <a:outerShdw blurRad="38100" dist="38100" dir="2700000" algn="tl">
                    <a:srgbClr val="000000">
                      <a:alpha val="43137"/>
                    </a:srgbClr>
                  </a:outerShdw>
                </a:effectLst>
              </a:rPr>
              <a:t>MUESTREO SOBRE LA CALIDAD DE AGUAS LAS ZONAS DE INFLUENCIA DEL GUACAL</a:t>
            </a:r>
            <a:r>
              <a:rPr lang="es-ES" sz="1600" dirty="0"/>
              <a:t/>
            </a:r>
            <a:br>
              <a:rPr lang="es-ES" sz="1600" dirty="0"/>
            </a:br>
            <a:endParaRPr lang="es-ES" sz="1600" dirty="0"/>
          </a:p>
        </p:txBody>
      </p:sp>
    </p:spTree>
    <p:extLst>
      <p:ext uri="{BB962C8B-B14F-4D97-AF65-F5344CB8AC3E}">
        <p14:creationId xmlns:p14="http://schemas.microsoft.com/office/powerpoint/2010/main" val="29629104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Subtítulo"/>
          <p:cNvSpPr>
            <a:spLocks noGrp="1"/>
          </p:cNvSpPr>
          <p:nvPr>
            <p:ph type="subTitle" idx="1"/>
          </p:nvPr>
        </p:nvSpPr>
        <p:spPr>
          <a:xfrm>
            <a:off x="145198" y="836712"/>
            <a:ext cx="8856984" cy="432048"/>
          </a:xfrm>
        </p:spPr>
        <p:txBody>
          <a:bodyPr>
            <a:normAutofit lnSpcReduction="10000"/>
          </a:bodyPr>
          <a:lstStyle/>
          <a:p>
            <a:r>
              <a:rPr lang="es-CO" sz="2400" b="1" dirty="0">
                <a:solidFill>
                  <a:schemeClr val="accent4">
                    <a:lumMod val="75000"/>
                  </a:schemeClr>
                </a:solidFill>
              </a:rPr>
              <a:t>Observaciones iniciales</a:t>
            </a:r>
          </a:p>
        </p:txBody>
      </p:sp>
      <p:sp>
        <p:nvSpPr>
          <p:cNvPr id="3" name="2 Título"/>
          <p:cNvSpPr>
            <a:spLocks noGrp="1"/>
          </p:cNvSpPr>
          <p:nvPr>
            <p:ph type="ctrTitle"/>
          </p:nvPr>
        </p:nvSpPr>
        <p:spPr>
          <a:xfrm>
            <a:off x="127819" y="1124744"/>
            <a:ext cx="8908677" cy="4181808"/>
          </a:xfrm>
        </p:spPr>
        <p:txBody>
          <a:bodyPr>
            <a:normAutofit/>
          </a:bodyPr>
          <a:lstStyle/>
          <a:p>
            <a:pPr algn="l"/>
            <a:r>
              <a:rPr lang="es-CO" sz="2400" dirty="0"/>
              <a:t>-Fueron evaluados 13 sitios en ambas vertientes de la cuchilla del Romeral en la zona de influencia del Guacal</a:t>
            </a:r>
            <a:br>
              <a:rPr lang="es-CO" sz="2400" dirty="0"/>
            </a:br>
            <a:r>
              <a:rPr lang="es-CO" sz="2400" dirty="0"/>
              <a:t/>
            </a:r>
            <a:br>
              <a:rPr lang="es-CO" sz="2400" dirty="0"/>
            </a:br>
            <a:r>
              <a:rPr lang="es-CO" sz="2400" dirty="0"/>
              <a:t>- 3 sitios en la vertiente de la Q. Doña María y 10 sitios en la vertiente de la Q. los Morros</a:t>
            </a:r>
            <a:br>
              <a:rPr lang="es-CO" sz="2400" dirty="0"/>
            </a:br>
            <a:r>
              <a:rPr lang="es-CO" sz="2400" dirty="0"/>
              <a:t/>
            </a:r>
            <a:br>
              <a:rPr lang="es-CO" sz="2400" dirty="0"/>
            </a:br>
            <a:r>
              <a:rPr lang="es-CO" sz="2400" dirty="0"/>
              <a:t>- En 3 de ellos se evaluaron todos los parámetros: A. directos en campo y B. medidos en laboratorio, y en los 10 restantes, sólo se evaluaron los parámetros medidos directamente en campo, debido a limitantes económicas </a:t>
            </a:r>
            <a:br>
              <a:rPr lang="es-CO" sz="2400" dirty="0"/>
            </a:br>
            <a:endParaRPr lang="es-CO" sz="2000" dirty="0"/>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0" y="5306552"/>
            <a:ext cx="9144000" cy="158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1 Título"/>
          <p:cNvSpPr txBox="1">
            <a:spLocks/>
          </p:cNvSpPr>
          <p:nvPr/>
        </p:nvSpPr>
        <p:spPr>
          <a:xfrm>
            <a:off x="1690" y="5673"/>
            <a:ext cx="9142310" cy="831039"/>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400" b="1" dirty="0">
                <a:solidFill>
                  <a:schemeClr val="bg2">
                    <a:lumMod val="25000"/>
                  </a:schemeClr>
                </a:solidFill>
                <a:effectLst>
                  <a:outerShdw blurRad="38100" dist="38100" dir="2700000" algn="tl">
                    <a:srgbClr val="000000">
                      <a:alpha val="43137"/>
                    </a:srgbClr>
                  </a:outerShdw>
                </a:effectLst>
              </a:rPr>
              <a:t>MUESTREO SOBRE LA CALIDAD DE AGUAS LAS ZONAS DE INFLUENCIA DEL GUACAL</a:t>
            </a:r>
            <a:r>
              <a:rPr lang="es-ES" sz="1600" dirty="0"/>
              <a:t/>
            </a:r>
            <a:br>
              <a:rPr lang="es-ES" sz="1600" dirty="0"/>
            </a:br>
            <a:endParaRPr lang="es-ES" sz="1600" dirty="0"/>
          </a:p>
        </p:txBody>
      </p:sp>
    </p:spTree>
    <p:extLst>
      <p:ext uri="{BB962C8B-B14F-4D97-AF65-F5344CB8AC3E}">
        <p14:creationId xmlns:p14="http://schemas.microsoft.com/office/powerpoint/2010/main" val="7272067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Subtítulo"/>
          <p:cNvSpPr>
            <a:spLocks noGrp="1"/>
          </p:cNvSpPr>
          <p:nvPr>
            <p:ph type="subTitle" idx="1"/>
          </p:nvPr>
        </p:nvSpPr>
        <p:spPr>
          <a:xfrm>
            <a:off x="9729" y="2852936"/>
            <a:ext cx="1897975" cy="1152128"/>
          </a:xfrm>
        </p:spPr>
        <p:txBody>
          <a:bodyPr>
            <a:normAutofit/>
          </a:bodyPr>
          <a:lstStyle/>
          <a:p>
            <a:r>
              <a:rPr lang="es-CO" sz="2400" b="1" dirty="0">
                <a:solidFill>
                  <a:schemeClr val="accent4">
                    <a:lumMod val="75000"/>
                  </a:schemeClr>
                </a:solidFill>
              </a:rPr>
              <a:t>Parámetros evaluados</a:t>
            </a: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0" y="5306552"/>
            <a:ext cx="9144000" cy="158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1 Título"/>
          <p:cNvSpPr txBox="1">
            <a:spLocks/>
          </p:cNvSpPr>
          <p:nvPr/>
        </p:nvSpPr>
        <p:spPr>
          <a:xfrm>
            <a:off x="1690" y="5673"/>
            <a:ext cx="9142310" cy="831039"/>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400" b="1" dirty="0">
                <a:solidFill>
                  <a:schemeClr val="bg2">
                    <a:lumMod val="25000"/>
                  </a:schemeClr>
                </a:solidFill>
                <a:effectLst>
                  <a:outerShdw blurRad="38100" dist="38100" dir="2700000" algn="tl">
                    <a:srgbClr val="000000">
                      <a:alpha val="43137"/>
                    </a:srgbClr>
                  </a:outerShdw>
                </a:effectLst>
              </a:rPr>
              <a:t>MUESTREO SOBRE LA CALIDAD DE AGUAS LAS ZONAS DE INFLUENCIA DEL GUACAL</a:t>
            </a:r>
            <a:endParaRPr lang="es-ES" sz="1600" dirty="0"/>
          </a:p>
        </p:txBody>
      </p:sp>
      <p:graphicFrame>
        <p:nvGraphicFramePr>
          <p:cNvPr id="2" name="1 Tabla"/>
          <p:cNvGraphicFramePr>
            <a:graphicFrameLocks noGrp="1"/>
          </p:cNvGraphicFramePr>
          <p:nvPr>
            <p:extLst>
              <p:ext uri="{D42A27DB-BD31-4B8C-83A1-F6EECF244321}">
                <p14:modId xmlns:p14="http://schemas.microsoft.com/office/powerpoint/2010/main" val="3831080160"/>
              </p:ext>
            </p:extLst>
          </p:nvPr>
        </p:nvGraphicFramePr>
        <p:xfrm>
          <a:off x="1763688" y="872200"/>
          <a:ext cx="7272808" cy="5560300"/>
        </p:xfrm>
        <a:graphic>
          <a:graphicData uri="http://schemas.openxmlformats.org/drawingml/2006/table">
            <a:tbl>
              <a:tblPr>
                <a:tableStyleId>{5C22544A-7EE6-4342-B048-85BDC9FD1C3A}</a:tableStyleId>
              </a:tblPr>
              <a:tblGrid>
                <a:gridCol w="3636404">
                  <a:extLst>
                    <a:ext uri="{9D8B030D-6E8A-4147-A177-3AD203B41FA5}">
                      <a16:colId xmlns:a16="http://schemas.microsoft.com/office/drawing/2014/main" xmlns="" val="20000"/>
                    </a:ext>
                  </a:extLst>
                </a:gridCol>
                <a:gridCol w="3636404">
                  <a:extLst>
                    <a:ext uri="{9D8B030D-6E8A-4147-A177-3AD203B41FA5}">
                      <a16:colId xmlns:a16="http://schemas.microsoft.com/office/drawing/2014/main" xmlns="" val="20001"/>
                    </a:ext>
                  </a:extLst>
                </a:gridCol>
              </a:tblGrid>
              <a:tr h="181039">
                <a:tc>
                  <a:txBody>
                    <a:bodyPr/>
                    <a:lstStyle/>
                    <a:p>
                      <a:pPr algn="l" fontAlgn="b"/>
                      <a:r>
                        <a:rPr lang="es-CO" sz="1400" b="1" u="none" strike="noStrike" dirty="0">
                          <a:effectLst/>
                        </a:rPr>
                        <a:t>Oxígeno Disuelto (</a:t>
                      </a:r>
                      <a:r>
                        <a:rPr lang="es-CO" sz="1400" b="1" u="none" strike="noStrike" dirty="0" err="1">
                          <a:effectLst/>
                        </a:rPr>
                        <a:t>OD</a:t>
                      </a:r>
                      <a:r>
                        <a:rPr lang="es-CO" sz="1400" b="1" u="none" strike="noStrike" dirty="0">
                          <a:effectLst/>
                        </a:rPr>
                        <a:t>)</a:t>
                      </a:r>
                      <a:endParaRPr lang="es-CO" sz="1400" b="1" i="0" u="none" strike="noStrike" dirty="0">
                        <a:solidFill>
                          <a:srgbClr val="000000"/>
                        </a:solidFill>
                        <a:effectLst/>
                        <a:latin typeface="Calibri"/>
                      </a:endParaRPr>
                    </a:p>
                  </a:txBody>
                  <a:tcPr marL="9052" marR="9052" marT="9052" marB="0" anchor="b">
                    <a:solidFill>
                      <a:schemeClr val="accent3">
                        <a:lumMod val="20000"/>
                        <a:lumOff val="80000"/>
                      </a:schemeClr>
                    </a:solidFill>
                  </a:tcPr>
                </a:tc>
                <a:tc>
                  <a:txBody>
                    <a:bodyPr/>
                    <a:lstStyle/>
                    <a:p>
                      <a:pPr algn="l" fontAlgn="b"/>
                      <a:r>
                        <a:rPr lang="es-CO" sz="1400" b="0" i="0" u="none" strike="noStrike" dirty="0">
                          <a:solidFill>
                            <a:srgbClr val="000000"/>
                          </a:solidFill>
                          <a:effectLst/>
                          <a:latin typeface="Calibri"/>
                        </a:rPr>
                        <a:t>Medido en campo</a:t>
                      </a:r>
                    </a:p>
                  </a:txBody>
                  <a:tcPr marL="9052" marR="9052" marT="9052" marB="0" anchor="b">
                    <a:solidFill>
                      <a:schemeClr val="accent3">
                        <a:lumMod val="20000"/>
                        <a:lumOff val="80000"/>
                      </a:schemeClr>
                    </a:solidFill>
                  </a:tcPr>
                </a:tc>
                <a:extLst>
                  <a:ext uri="{0D108BD9-81ED-4DB2-BD59-A6C34878D82A}">
                    <a16:rowId xmlns:a16="http://schemas.microsoft.com/office/drawing/2014/main" xmlns="" val="10000"/>
                  </a:ext>
                </a:extLst>
              </a:tr>
              <a:tr h="181039">
                <a:tc>
                  <a:txBody>
                    <a:bodyPr/>
                    <a:lstStyle/>
                    <a:p>
                      <a:pPr algn="l" fontAlgn="b"/>
                      <a:r>
                        <a:rPr lang="es-CO" sz="1400" b="1" u="none" strike="noStrike" dirty="0">
                          <a:effectLst/>
                        </a:rPr>
                        <a:t>Saturación Oxigeno (%</a:t>
                      </a:r>
                      <a:r>
                        <a:rPr lang="es-CO" sz="1400" b="1" u="none" strike="noStrike" dirty="0" err="1">
                          <a:effectLst/>
                        </a:rPr>
                        <a:t>sat</a:t>
                      </a:r>
                      <a:r>
                        <a:rPr lang="es-CO" sz="1400" b="1" u="none" strike="noStrike" dirty="0">
                          <a:effectLst/>
                        </a:rPr>
                        <a:t> </a:t>
                      </a:r>
                      <a:r>
                        <a:rPr lang="es-CO" sz="1400" b="1" u="none" strike="noStrike" dirty="0" err="1">
                          <a:effectLst/>
                        </a:rPr>
                        <a:t>OD</a:t>
                      </a:r>
                      <a:r>
                        <a:rPr lang="es-CO" sz="1400" b="1" u="none" strike="noStrike" dirty="0">
                          <a:effectLst/>
                        </a:rPr>
                        <a:t>)</a:t>
                      </a:r>
                      <a:endParaRPr lang="es-CO" sz="1400" b="1" i="0" u="none" strike="noStrike" dirty="0">
                        <a:solidFill>
                          <a:srgbClr val="000000"/>
                        </a:solidFill>
                        <a:effectLst/>
                        <a:latin typeface="Calibri"/>
                      </a:endParaRPr>
                    </a:p>
                  </a:txBody>
                  <a:tcPr marL="9052" marR="9052" marT="9052" marB="0" anchor="b">
                    <a:solidFill>
                      <a:schemeClr val="accent3">
                        <a:lumMod val="20000"/>
                        <a:lumOff val="80000"/>
                      </a:schemeClr>
                    </a:solidFill>
                  </a:tcPr>
                </a:tc>
                <a:tc>
                  <a:txBody>
                    <a:bodyPr/>
                    <a:lstStyle/>
                    <a:p>
                      <a:pPr algn="l" fontAlgn="b"/>
                      <a:r>
                        <a:rPr lang="es-CO" sz="1400" b="0" i="0" u="none" strike="noStrike" dirty="0">
                          <a:solidFill>
                            <a:srgbClr val="000000"/>
                          </a:solidFill>
                          <a:effectLst/>
                          <a:latin typeface="Calibri"/>
                        </a:rPr>
                        <a:t>Medido en campo</a:t>
                      </a:r>
                    </a:p>
                  </a:txBody>
                  <a:tcPr marL="9052" marR="9052" marT="9052" marB="0" anchor="b">
                    <a:solidFill>
                      <a:schemeClr val="accent3">
                        <a:lumMod val="20000"/>
                        <a:lumOff val="80000"/>
                      </a:schemeClr>
                    </a:solidFill>
                  </a:tcPr>
                </a:tc>
                <a:extLst>
                  <a:ext uri="{0D108BD9-81ED-4DB2-BD59-A6C34878D82A}">
                    <a16:rowId xmlns:a16="http://schemas.microsoft.com/office/drawing/2014/main" xmlns="" val="10001"/>
                  </a:ext>
                </a:extLst>
              </a:tr>
              <a:tr h="181039">
                <a:tc>
                  <a:txBody>
                    <a:bodyPr/>
                    <a:lstStyle/>
                    <a:p>
                      <a:pPr algn="l" fontAlgn="b"/>
                      <a:r>
                        <a:rPr lang="es-CO" sz="1400" b="1" u="none" strike="noStrike" dirty="0">
                          <a:effectLst/>
                        </a:rPr>
                        <a:t>pH</a:t>
                      </a:r>
                      <a:endParaRPr lang="es-CO" sz="1400" b="1" i="0" u="none" strike="noStrike" dirty="0">
                        <a:solidFill>
                          <a:srgbClr val="000000"/>
                        </a:solidFill>
                        <a:effectLst/>
                        <a:latin typeface="Calibri"/>
                      </a:endParaRPr>
                    </a:p>
                  </a:txBody>
                  <a:tcPr marL="9052" marR="9052" marT="9052" marB="0" anchor="b">
                    <a:solidFill>
                      <a:schemeClr val="accent3">
                        <a:lumMod val="20000"/>
                        <a:lumOff val="80000"/>
                      </a:schemeClr>
                    </a:solidFill>
                  </a:tcPr>
                </a:tc>
                <a:tc>
                  <a:txBody>
                    <a:bodyPr/>
                    <a:lstStyle/>
                    <a:p>
                      <a:pPr algn="l" fontAlgn="b"/>
                      <a:r>
                        <a:rPr lang="es-CO" sz="1400" b="0" i="0" u="none" strike="noStrike" dirty="0">
                          <a:solidFill>
                            <a:srgbClr val="000000"/>
                          </a:solidFill>
                          <a:effectLst/>
                          <a:latin typeface="Calibri"/>
                        </a:rPr>
                        <a:t>Medido en campo</a:t>
                      </a:r>
                    </a:p>
                  </a:txBody>
                  <a:tcPr marL="9052" marR="9052" marT="9052" marB="0" anchor="b">
                    <a:solidFill>
                      <a:schemeClr val="accent3">
                        <a:lumMod val="20000"/>
                        <a:lumOff val="80000"/>
                      </a:schemeClr>
                    </a:solidFill>
                  </a:tcPr>
                </a:tc>
                <a:extLst>
                  <a:ext uri="{0D108BD9-81ED-4DB2-BD59-A6C34878D82A}">
                    <a16:rowId xmlns:a16="http://schemas.microsoft.com/office/drawing/2014/main" xmlns="" val="10002"/>
                  </a:ext>
                </a:extLst>
              </a:tr>
              <a:tr h="181039">
                <a:tc>
                  <a:txBody>
                    <a:bodyPr/>
                    <a:lstStyle/>
                    <a:p>
                      <a:pPr algn="l" fontAlgn="b"/>
                      <a:r>
                        <a:rPr lang="es-CO" sz="1400" b="1" u="none" strike="noStrike" dirty="0">
                          <a:effectLst/>
                        </a:rPr>
                        <a:t>Conductividad Eléctrica (CE)</a:t>
                      </a:r>
                      <a:endParaRPr lang="es-CO" sz="1400" b="1" i="0" u="none" strike="noStrike" dirty="0">
                        <a:solidFill>
                          <a:srgbClr val="000000"/>
                        </a:solidFill>
                        <a:effectLst/>
                        <a:latin typeface="Calibri"/>
                      </a:endParaRPr>
                    </a:p>
                  </a:txBody>
                  <a:tcPr marL="9052" marR="9052" marT="9052" marB="0" anchor="b">
                    <a:solidFill>
                      <a:schemeClr val="accent3">
                        <a:lumMod val="20000"/>
                        <a:lumOff val="80000"/>
                      </a:schemeClr>
                    </a:solidFill>
                  </a:tcPr>
                </a:tc>
                <a:tc>
                  <a:txBody>
                    <a:bodyPr/>
                    <a:lstStyle/>
                    <a:p>
                      <a:pPr algn="l" fontAlgn="b"/>
                      <a:r>
                        <a:rPr lang="es-CO" sz="1400" b="0" i="0" u="none" strike="noStrike" dirty="0">
                          <a:solidFill>
                            <a:srgbClr val="000000"/>
                          </a:solidFill>
                          <a:effectLst/>
                          <a:latin typeface="Calibri"/>
                        </a:rPr>
                        <a:t>Medido en campo</a:t>
                      </a:r>
                    </a:p>
                  </a:txBody>
                  <a:tcPr marL="9052" marR="9052" marT="9052" marB="0" anchor="b">
                    <a:solidFill>
                      <a:schemeClr val="accent3">
                        <a:lumMod val="20000"/>
                        <a:lumOff val="80000"/>
                      </a:schemeClr>
                    </a:solidFill>
                  </a:tcPr>
                </a:tc>
                <a:extLst>
                  <a:ext uri="{0D108BD9-81ED-4DB2-BD59-A6C34878D82A}">
                    <a16:rowId xmlns:a16="http://schemas.microsoft.com/office/drawing/2014/main" xmlns="" val="10003"/>
                  </a:ext>
                </a:extLst>
              </a:tr>
              <a:tr h="181039">
                <a:tc>
                  <a:txBody>
                    <a:bodyPr/>
                    <a:lstStyle/>
                    <a:p>
                      <a:pPr algn="l" fontAlgn="b"/>
                      <a:r>
                        <a:rPr lang="es-CO" sz="1400" b="1" u="none" strike="noStrike" dirty="0">
                          <a:effectLst/>
                        </a:rPr>
                        <a:t>Solidos Disueltos Totales (</a:t>
                      </a:r>
                      <a:r>
                        <a:rPr lang="es-CO" sz="1400" b="1" u="none" strike="noStrike" dirty="0" err="1">
                          <a:effectLst/>
                        </a:rPr>
                        <a:t>SDT</a:t>
                      </a:r>
                      <a:r>
                        <a:rPr lang="es-CO" sz="1400" b="1" u="none" strike="noStrike" dirty="0">
                          <a:effectLst/>
                        </a:rPr>
                        <a:t>)</a:t>
                      </a:r>
                      <a:endParaRPr lang="es-CO" sz="1400" b="1" i="0" u="none" strike="noStrike" dirty="0">
                        <a:solidFill>
                          <a:srgbClr val="000000"/>
                        </a:solidFill>
                        <a:effectLst/>
                        <a:latin typeface="Calibri"/>
                      </a:endParaRPr>
                    </a:p>
                  </a:txBody>
                  <a:tcPr marL="9052" marR="9052" marT="9052" marB="0" anchor="b">
                    <a:solidFill>
                      <a:schemeClr val="accent3">
                        <a:lumMod val="20000"/>
                        <a:lumOff val="80000"/>
                      </a:schemeClr>
                    </a:solidFill>
                  </a:tcPr>
                </a:tc>
                <a:tc>
                  <a:txBody>
                    <a:bodyPr/>
                    <a:lstStyle/>
                    <a:p>
                      <a:pPr algn="l" fontAlgn="b"/>
                      <a:r>
                        <a:rPr lang="es-CO" sz="1400" b="0" i="0" u="none" strike="noStrike" dirty="0">
                          <a:solidFill>
                            <a:srgbClr val="000000"/>
                          </a:solidFill>
                          <a:effectLst/>
                          <a:latin typeface="Calibri"/>
                        </a:rPr>
                        <a:t>Medido en campo</a:t>
                      </a:r>
                    </a:p>
                  </a:txBody>
                  <a:tcPr marL="9052" marR="9052" marT="9052" marB="0" anchor="b">
                    <a:solidFill>
                      <a:schemeClr val="accent3">
                        <a:lumMod val="20000"/>
                        <a:lumOff val="80000"/>
                      </a:schemeClr>
                    </a:solidFill>
                  </a:tcPr>
                </a:tc>
                <a:extLst>
                  <a:ext uri="{0D108BD9-81ED-4DB2-BD59-A6C34878D82A}">
                    <a16:rowId xmlns:a16="http://schemas.microsoft.com/office/drawing/2014/main" xmlns="" val="10004"/>
                  </a:ext>
                </a:extLst>
              </a:tr>
              <a:tr h="181039">
                <a:tc>
                  <a:txBody>
                    <a:bodyPr/>
                    <a:lstStyle/>
                    <a:p>
                      <a:pPr algn="l" fontAlgn="b"/>
                      <a:r>
                        <a:rPr lang="es-CO" sz="1400" b="1" u="none" strike="noStrike" dirty="0">
                          <a:effectLst/>
                        </a:rPr>
                        <a:t>Temperatura del agua y aire </a:t>
                      </a:r>
                      <a:endParaRPr lang="es-CO" sz="1400" b="1" i="0" u="none" strike="noStrike" dirty="0">
                        <a:solidFill>
                          <a:srgbClr val="000000"/>
                        </a:solidFill>
                        <a:effectLst/>
                        <a:latin typeface="Calibri"/>
                      </a:endParaRPr>
                    </a:p>
                  </a:txBody>
                  <a:tcPr marL="9052" marR="9052" marT="9052" marB="0" anchor="b">
                    <a:solidFill>
                      <a:schemeClr val="accent3">
                        <a:lumMod val="20000"/>
                        <a:lumOff val="80000"/>
                      </a:schemeClr>
                    </a:solidFill>
                  </a:tcPr>
                </a:tc>
                <a:tc>
                  <a:txBody>
                    <a:bodyPr/>
                    <a:lstStyle/>
                    <a:p>
                      <a:pPr algn="l" fontAlgn="b"/>
                      <a:r>
                        <a:rPr lang="es-CO" sz="1400" b="0" i="0" u="none" strike="noStrike" dirty="0">
                          <a:solidFill>
                            <a:srgbClr val="000000"/>
                          </a:solidFill>
                          <a:effectLst/>
                          <a:latin typeface="Calibri"/>
                        </a:rPr>
                        <a:t>Medido en campo</a:t>
                      </a:r>
                    </a:p>
                  </a:txBody>
                  <a:tcPr marL="9052" marR="9052" marT="9052" marB="0" anchor="b">
                    <a:solidFill>
                      <a:schemeClr val="accent3">
                        <a:lumMod val="20000"/>
                        <a:lumOff val="80000"/>
                      </a:schemeClr>
                    </a:solidFill>
                  </a:tcPr>
                </a:tc>
                <a:extLst>
                  <a:ext uri="{0D108BD9-81ED-4DB2-BD59-A6C34878D82A}">
                    <a16:rowId xmlns:a16="http://schemas.microsoft.com/office/drawing/2014/main" xmlns="" val="10005"/>
                  </a:ext>
                </a:extLst>
              </a:tr>
              <a:tr h="181039">
                <a:tc>
                  <a:txBody>
                    <a:bodyPr/>
                    <a:lstStyle/>
                    <a:p>
                      <a:pPr algn="l" fontAlgn="b"/>
                      <a:r>
                        <a:rPr lang="es-CO" sz="1400" b="1" u="none" strike="noStrike" dirty="0">
                          <a:effectLst/>
                        </a:rPr>
                        <a:t>Potencial de Oxido Reducción (</a:t>
                      </a:r>
                      <a:r>
                        <a:rPr lang="es-CO" sz="1400" b="1" u="none" strike="noStrike" dirty="0" err="1">
                          <a:effectLst/>
                        </a:rPr>
                        <a:t>ORP</a:t>
                      </a:r>
                      <a:r>
                        <a:rPr lang="es-CO" sz="1400" b="1" u="none" strike="noStrike" dirty="0">
                          <a:effectLst/>
                        </a:rPr>
                        <a:t>)</a:t>
                      </a:r>
                      <a:endParaRPr lang="es-CO" sz="1400" b="1" i="0" u="none" strike="noStrike" dirty="0">
                        <a:solidFill>
                          <a:srgbClr val="000000"/>
                        </a:solidFill>
                        <a:effectLst/>
                        <a:latin typeface="Calibri"/>
                      </a:endParaRPr>
                    </a:p>
                  </a:txBody>
                  <a:tcPr marL="9052" marR="9052" marT="9052" marB="0" anchor="b">
                    <a:solidFill>
                      <a:schemeClr val="accent3">
                        <a:lumMod val="20000"/>
                        <a:lumOff val="80000"/>
                      </a:schemeClr>
                    </a:solidFill>
                  </a:tcPr>
                </a:tc>
                <a:tc>
                  <a:txBody>
                    <a:bodyPr/>
                    <a:lstStyle/>
                    <a:p>
                      <a:pPr algn="l" fontAlgn="b"/>
                      <a:r>
                        <a:rPr lang="es-CO" sz="1400" b="0" i="0" u="none" strike="noStrike" dirty="0">
                          <a:solidFill>
                            <a:srgbClr val="000000"/>
                          </a:solidFill>
                          <a:effectLst/>
                          <a:latin typeface="Calibri"/>
                        </a:rPr>
                        <a:t>Medido en campo</a:t>
                      </a:r>
                    </a:p>
                  </a:txBody>
                  <a:tcPr marL="9052" marR="9052" marT="9052" marB="0" anchor="b">
                    <a:solidFill>
                      <a:schemeClr val="accent3">
                        <a:lumMod val="20000"/>
                        <a:lumOff val="80000"/>
                      </a:schemeClr>
                    </a:solidFill>
                  </a:tcPr>
                </a:tc>
                <a:extLst>
                  <a:ext uri="{0D108BD9-81ED-4DB2-BD59-A6C34878D82A}">
                    <a16:rowId xmlns:a16="http://schemas.microsoft.com/office/drawing/2014/main" xmlns="" val="10006"/>
                  </a:ext>
                </a:extLst>
              </a:tr>
              <a:tr h="181039">
                <a:tc>
                  <a:txBody>
                    <a:bodyPr/>
                    <a:lstStyle/>
                    <a:p>
                      <a:pPr algn="l" fontAlgn="b"/>
                      <a:r>
                        <a:rPr lang="es-CO" sz="1400" b="1" u="none" strike="noStrike" dirty="0" err="1">
                          <a:effectLst/>
                        </a:rPr>
                        <a:t>Coliformes</a:t>
                      </a:r>
                      <a:r>
                        <a:rPr lang="es-CO" sz="1400" b="1" u="none" strike="noStrike" dirty="0">
                          <a:effectLst/>
                        </a:rPr>
                        <a:t> Totales </a:t>
                      </a:r>
                      <a:endParaRPr lang="es-CO" sz="1400" b="1" i="0" u="none" strike="noStrike" dirty="0">
                        <a:solidFill>
                          <a:srgbClr val="000000"/>
                        </a:solidFill>
                        <a:effectLst/>
                        <a:latin typeface="Calibri"/>
                      </a:endParaRPr>
                    </a:p>
                  </a:txBody>
                  <a:tcPr marL="9052" marR="9052" marT="9052" marB="0" anchor="b"/>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1400" b="0" i="0" u="none" strike="noStrike" dirty="0">
                          <a:solidFill>
                            <a:srgbClr val="000000"/>
                          </a:solidFill>
                          <a:effectLst/>
                          <a:latin typeface="+mn-lt"/>
                        </a:rPr>
                        <a:t>Medido en laboratorio</a:t>
                      </a:r>
                      <a:endParaRPr lang="es-CO" sz="1400" b="0" i="0" u="none" strike="noStrike" dirty="0">
                        <a:solidFill>
                          <a:srgbClr val="000000"/>
                        </a:solidFill>
                        <a:effectLst/>
                        <a:latin typeface="Calibri"/>
                      </a:endParaRPr>
                    </a:p>
                  </a:txBody>
                  <a:tcPr marL="9052" marR="9052" marT="9052" marB="0" anchor="b"/>
                </a:tc>
                <a:extLst>
                  <a:ext uri="{0D108BD9-81ED-4DB2-BD59-A6C34878D82A}">
                    <a16:rowId xmlns:a16="http://schemas.microsoft.com/office/drawing/2014/main" xmlns="" val="10007"/>
                  </a:ext>
                </a:extLst>
              </a:tr>
              <a:tr h="181039">
                <a:tc>
                  <a:txBody>
                    <a:bodyPr/>
                    <a:lstStyle/>
                    <a:p>
                      <a:pPr algn="l" fontAlgn="b"/>
                      <a:r>
                        <a:rPr lang="it-IT" sz="1400" b="1" u="none" strike="noStrike" dirty="0">
                          <a:effectLst/>
                        </a:rPr>
                        <a:t>Coliformes Fecales (E.Coli)</a:t>
                      </a:r>
                      <a:endParaRPr lang="it-IT" sz="1400" b="1" i="0" u="none" strike="noStrike" dirty="0">
                        <a:solidFill>
                          <a:srgbClr val="000000"/>
                        </a:solidFill>
                        <a:effectLst/>
                        <a:latin typeface="Calibri"/>
                      </a:endParaRPr>
                    </a:p>
                  </a:txBody>
                  <a:tcPr marL="9052" marR="9052" marT="9052" marB="0" anchor="b"/>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1400" b="0" i="0" u="none" strike="noStrike" dirty="0">
                          <a:solidFill>
                            <a:srgbClr val="000000"/>
                          </a:solidFill>
                          <a:effectLst/>
                          <a:latin typeface="+mn-lt"/>
                        </a:rPr>
                        <a:t>Medido en laboratorio</a:t>
                      </a:r>
                      <a:endParaRPr lang="es-CO" sz="1400" b="0" i="0" u="none" strike="noStrike" dirty="0">
                        <a:solidFill>
                          <a:srgbClr val="000000"/>
                        </a:solidFill>
                        <a:effectLst/>
                        <a:latin typeface="Calibri"/>
                      </a:endParaRPr>
                    </a:p>
                  </a:txBody>
                  <a:tcPr marL="9052" marR="9052" marT="9052" marB="0" anchor="b"/>
                </a:tc>
                <a:extLst>
                  <a:ext uri="{0D108BD9-81ED-4DB2-BD59-A6C34878D82A}">
                    <a16:rowId xmlns:a16="http://schemas.microsoft.com/office/drawing/2014/main" xmlns="" val="10008"/>
                  </a:ext>
                </a:extLst>
              </a:tr>
              <a:tr h="181039">
                <a:tc>
                  <a:txBody>
                    <a:bodyPr/>
                    <a:lstStyle/>
                    <a:p>
                      <a:pPr algn="l" fontAlgn="b"/>
                      <a:r>
                        <a:rPr lang="es-CO" sz="1400" b="1" u="none" strike="noStrike" dirty="0">
                          <a:effectLst/>
                        </a:rPr>
                        <a:t>Cianuro Total</a:t>
                      </a:r>
                      <a:endParaRPr lang="es-CO" sz="1400" b="1" i="0" u="none" strike="noStrike" dirty="0">
                        <a:solidFill>
                          <a:srgbClr val="000000"/>
                        </a:solidFill>
                        <a:effectLst/>
                        <a:latin typeface="Calibri"/>
                      </a:endParaRPr>
                    </a:p>
                  </a:txBody>
                  <a:tcPr marL="9052" marR="9052" marT="9052" marB="0" anchor="b"/>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1400" b="0" i="0" u="none" strike="noStrike" dirty="0">
                          <a:solidFill>
                            <a:srgbClr val="000000"/>
                          </a:solidFill>
                          <a:effectLst/>
                          <a:latin typeface="+mn-lt"/>
                        </a:rPr>
                        <a:t>Medido en laboratorio</a:t>
                      </a:r>
                      <a:endParaRPr lang="es-CO" sz="1400" b="0" i="0" u="none" strike="noStrike" dirty="0">
                        <a:solidFill>
                          <a:srgbClr val="000000"/>
                        </a:solidFill>
                        <a:effectLst/>
                        <a:latin typeface="Calibri"/>
                      </a:endParaRPr>
                    </a:p>
                  </a:txBody>
                  <a:tcPr marL="9052" marR="9052" marT="9052" marB="0" anchor="b"/>
                </a:tc>
                <a:extLst>
                  <a:ext uri="{0D108BD9-81ED-4DB2-BD59-A6C34878D82A}">
                    <a16:rowId xmlns:a16="http://schemas.microsoft.com/office/drawing/2014/main" xmlns="" val="10009"/>
                  </a:ext>
                </a:extLst>
              </a:tr>
              <a:tr h="181039">
                <a:tc>
                  <a:txBody>
                    <a:bodyPr/>
                    <a:lstStyle/>
                    <a:p>
                      <a:pPr algn="l" fontAlgn="b"/>
                      <a:r>
                        <a:rPr lang="es-CO" sz="1400" b="1" u="none" strike="noStrike" dirty="0">
                          <a:effectLst/>
                        </a:rPr>
                        <a:t>Demanda Bioquímica de Oxigeno (DBO5 Total)</a:t>
                      </a:r>
                      <a:endParaRPr lang="es-CO" sz="1400" b="1" i="0" u="none" strike="noStrike" dirty="0">
                        <a:solidFill>
                          <a:srgbClr val="000000"/>
                        </a:solidFill>
                        <a:effectLst/>
                        <a:latin typeface="Calibri"/>
                      </a:endParaRPr>
                    </a:p>
                  </a:txBody>
                  <a:tcPr marL="9052" marR="9052" marT="9052" marB="0" anchor="b"/>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1400" b="0" i="0" u="none" strike="noStrike" dirty="0">
                          <a:solidFill>
                            <a:srgbClr val="000000"/>
                          </a:solidFill>
                          <a:effectLst/>
                          <a:latin typeface="+mn-lt"/>
                        </a:rPr>
                        <a:t>Medido en laboratorio</a:t>
                      </a:r>
                      <a:endParaRPr lang="es-CO" sz="1400" b="0" i="0" u="none" strike="noStrike" dirty="0">
                        <a:solidFill>
                          <a:srgbClr val="000000"/>
                        </a:solidFill>
                        <a:effectLst/>
                        <a:latin typeface="Calibri"/>
                      </a:endParaRPr>
                    </a:p>
                  </a:txBody>
                  <a:tcPr marL="9052" marR="9052" marT="9052" marB="0" anchor="b"/>
                </a:tc>
                <a:extLst>
                  <a:ext uri="{0D108BD9-81ED-4DB2-BD59-A6C34878D82A}">
                    <a16:rowId xmlns:a16="http://schemas.microsoft.com/office/drawing/2014/main" xmlns="" val="10010"/>
                  </a:ext>
                </a:extLst>
              </a:tr>
              <a:tr h="181039">
                <a:tc>
                  <a:txBody>
                    <a:bodyPr/>
                    <a:lstStyle/>
                    <a:p>
                      <a:pPr algn="l" fontAlgn="b"/>
                      <a:r>
                        <a:rPr lang="es-CO" sz="1400" b="1" u="none" strike="noStrike" dirty="0">
                          <a:effectLst/>
                        </a:rPr>
                        <a:t>Demanda Química de Oxígeno (</a:t>
                      </a:r>
                      <a:r>
                        <a:rPr lang="es-CO" sz="1400" b="1" u="none" strike="noStrike" dirty="0" err="1">
                          <a:effectLst/>
                        </a:rPr>
                        <a:t>DQO</a:t>
                      </a:r>
                      <a:r>
                        <a:rPr lang="es-CO" sz="1400" b="1" u="none" strike="noStrike" dirty="0">
                          <a:effectLst/>
                        </a:rPr>
                        <a:t> Total)</a:t>
                      </a:r>
                      <a:endParaRPr lang="es-CO" sz="1400" b="1" i="0" u="none" strike="noStrike" dirty="0">
                        <a:solidFill>
                          <a:srgbClr val="000000"/>
                        </a:solidFill>
                        <a:effectLst/>
                        <a:latin typeface="Calibri"/>
                      </a:endParaRPr>
                    </a:p>
                  </a:txBody>
                  <a:tcPr marL="9052" marR="9052" marT="9052" marB="0" anchor="b"/>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1400" b="0" i="0" u="none" strike="noStrike" dirty="0">
                          <a:solidFill>
                            <a:srgbClr val="000000"/>
                          </a:solidFill>
                          <a:effectLst/>
                          <a:latin typeface="+mn-lt"/>
                        </a:rPr>
                        <a:t>Medido en laboratorio</a:t>
                      </a:r>
                      <a:endParaRPr lang="es-CO" sz="1400" b="0" i="0" u="none" strike="noStrike" dirty="0">
                        <a:solidFill>
                          <a:srgbClr val="000000"/>
                        </a:solidFill>
                        <a:effectLst/>
                        <a:latin typeface="Calibri"/>
                      </a:endParaRPr>
                    </a:p>
                  </a:txBody>
                  <a:tcPr marL="9052" marR="9052" marT="9052" marB="0" anchor="b"/>
                </a:tc>
                <a:extLst>
                  <a:ext uri="{0D108BD9-81ED-4DB2-BD59-A6C34878D82A}">
                    <a16:rowId xmlns:a16="http://schemas.microsoft.com/office/drawing/2014/main" xmlns="" val="10011"/>
                  </a:ext>
                </a:extLst>
              </a:tr>
              <a:tr h="181039">
                <a:tc>
                  <a:txBody>
                    <a:bodyPr/>
                    <a:lstStyle/>
                    <a:p>
                      <a:pPr algn="l" fontAlgn="b"/>
                      <a:r>
                        <a:rPr lang="es-CO" sz="1400" b="1" u="none" strike="noStrike" dirty="0">
                          <a:effectLst/>
                        </a:rPr>
                        <a:t>Dureza Total</a:t>
                      </a:r>
                      <a:endParaRPr lang="es-CO" sz="1400" b="1" i="0" u="none" strike="noStrike" dirty="0">
                        <a:solidFill>
                          <a:srgbClr val="000000"/>
                        </a:solidFill>
                        <a:effectLst/>
                        <a:latin typeface="Calibri"/>
                      </a:endParaRPr>
                    </a:p>
                  </a:txBody>
                  <a:tcPr marL="9052" marR="9052" marT="9052" marB="0" anchor="b"/>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1400" b="0" i="0" u="none" strike="noStrike" dirty="0">
                          <a:solidFill>
                            <a:srgbClr val="000000"/>
                          </a:solidFill>
                          <a:effectLst/>
                          <a:latin typeface="+mn-lt"/>
                        </a:rPr>
                        <a:t>Medido en laboratorio</a:t>
                      </a:r>
                      <a:endParaRPr lang="es-CO" sz="1400" b="0" i="0" u="none" strike="noStrike" dirty="0">
                        <a:solidFill>
                          <a:srgbClr val="000000"/>
                        </a:solidFill>
                        <a:effectLst/>
                        <a:latin typeface="Calibri"/>
                      </a:endParaRPr>
                    </a:p>
                  </a:txBody>
                  <a:tcPr marL="9052" marR="9052" marT="9052" marB="0" anchor="b"/>
                </a:tc>
                <a:extLst>
                  <a:ext uri="{0D108BD9-81ED-4DB2-BD59-A6C34878D82A}">
                    <a16:rowId xmlns:a16="http://schemas.microsoft.com/office/drawing/2014/main" xmlns="" val="10012"/>
                  </a:ext>
                </a:extLst>
              </a:tr>
              <a:tr h="181039">
                <a:tc>
                  <a:txBody>
                    <a:bodyPr/>
                    <a:lstStyle/>
                    <a:p>
                      <a:pPr algn="l" fontAlgn="b"/>
                      <a:r>
                        <a:rPr lang="es-CO" sz="1400" b="1" u="none" strike="noStrike" dirty="0">
                          <a:effectLst/>
                        </a:rPr>
                        <a:t>Fosforo Total</a:t>
                      </a:r>
                      <a:endParaRPr lang="es-CO" sz="1400" b="1" i="0" u="none" strike="noStrike" dirty="0">
                        <a:solidFill>
                          <a:srgbClr val="000000"/>
                        </a:solidFill>
                        <a:effectLst/>
                        <a:latin typeface="Calibri"/>
                      </a:endParaRPr>
                    </a:p>
                  </a:txBody>
                  <a:tcPr marL="9052" marR="9052" marT="9052" marB="0" anchor="b"/>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1400" b="0" i="0" u="none" strike="noStrike" dirty="0">
                          <a:solidFill>
                            <a:srgbClr val="000000"/>
                          </a:solidFill>
                          <a:effectLst/>
                          <a:latin typeface="+mn-lt"/>
                        </a:rPr>
                        <a:t>Medido en laboratorio</a:t>
                      </a:r>
                      <a:endParaRPr lang="es-CO" sz="1400" b="0" i="0" u="none" strike="noStrike" dirty="0">
                        <a:solidFill>
                          <a:srgbClr val="000000"/>
                        </a:solidFill>
                        <a:effectLst/>
                        <a:latin typeface="Calibri"/>
                      </a:endParaRPr>
                    </a:p>
                  </a:txBody>
                  <a:tcPr marL="9052" marR="9052" marT="9052" marB="0" anchor="b"/>
                </a:tc>
                <a:extLst>
                  <a:ext uri="{0D108BD9-81ED-4DB2-BD59-A6C34878D82A}">
                    <a16:rowId xmlns:a16="http://schemas.microsoft.com/office/drawing/2014/main" xmlns="" val="10013"/>
                  </a:ext>
                </a:extLst>
              </a:tr>
              <a:tr h="181039">
                <a:tc>
                  <a:txBody>
                    <a:bodyPr/>
                    <a:lstStyle/>
                    <a:p>
                      <a:pPr algn="l" fontAlgn="b"/>
                      <a:r>
                        <a:rPr lang="es-CO" sz="1400" b="1" u="none" strike="noStrike" dirty="0">
                          <a:effectLst/>
                        </a:rPr>
                        <a:t>Grasas y Aceites Totales</a:t>
                      </a:r>
                      <a:endParaRPr lang="es-CO" sz="1400" b="1" i="0" u="none" strike="noStrike" dirty="0">
                        <a:solidFill>
                          <a:srgbClr val="000000"/>
                        </a:solidFill>
                        <a:effectLst/>
                        <a:latin typeface="Calibri"/>
                      </a:endParaRPr>
                    </a:p>
                  </a:txBody>
                  <a:tcPr marL="9052" marR="9052" marT="9052" marB="0" anchor="b"/>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1400" b="0" i="0" u="none" strike="noStrike" dirty="0">
                          <a:solidFill>
                            <a:srgbClr val="000000"/>
                          </a:solidFill>
                          <a:effectLst/>
                          <a:latin typeface="+mn-lt"/>
                        </a:rPr>
                        <a:t>Medido en laboratorio</a:t>
                      </a:r>
                      <a:endParaRPr lang="es-CO" sz="1400" b="0" i="0" u="none" strike="noStrike" dirty="0">
                        <a:solidFill>
                          <a:srgbClr val="000000"/>
                        </a:solidFill>
                        <a:effectLst/>
                        <a:latin typeface="Calibri"/>
                      </a:endParaRPr>
                    </a:p>
                  </a:txBody>
                  <a:tcPr marL="9052" marR="9052" marT="9052" marB="0" anchor="b"/>
                </a:tc>
                <a:extLst>
                  <a:ext uri="{0D108BD9-81ED-4DB2-BD59-A6C34878D82A}">
                    <a16:rowId xmlns:a16="http://schemas.microsoft.com/office/drawing/2014/main" xmlns="" val="10014"/>
                  </a:ext>
                </a:extLst>
              </a:tr>
              <a:tr h="181039">
                <a:tc>
                  <a:txBody>
                    <a:bodyPr/>
                    <a:lstStyle/>
                    <a:p>
                      <a:pPr algn="l" fontAlgn="b"/>
                      <a:r>
                        <a:rPr lang="es-CO" sz="1400" b="1" u="none" strike="noStrike" dirty="0">
                          <a:effectLst/>
                        </a:rPr>
                        <a:t>Nitratos</a:t>
                      </a:r>
                      <a:endParaRPr lang="es-CO" sz="1400" b="1" i="0" u="none" strike="noStrike" dirty="0">
                        <a:solidFill>
                          <a:srgbClr val="000000"/>
                        </a:solidFill>
                        <a:effectLst/>
                        <a:latin typeface="Calibri"/>
                      </a:endParaRPr>
                    </a:p>
                  </a:txBody>
                  <a:tcPr marL="9052" marR="9052" marT="9052" marB="0" anchor="b"/>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1400" b="0" i="0" u="none" strike="noStrike" dirty="0">
                          <a:solidFill>
                            <a:srgbClr val="000000"/>
                          </a:solidFill>
                          <a:effectLst/>
                          <a:latin typeface="+mn-lt"/>
                        </a:rPr>
                        <a:t>Medido en laboratorio</a:t>
                      </a:r>
                      <a:endParaRPr lang="es-CO" sz="1400" b="0" i="0" u="none" strike="noStrike" dirty="0">
                        <a:solidFill>
                          <a:srgbClr val="000000"/>
                        </a:solidFill>
                        <a:effectLst/>
                        <a:latin typeface="Calibri"/>
                      </a:endParaRPr>
                    </a:p>
                  </a:txBody>
                  <a:tcPr marL="9052" marR="9052" marT="9052" marB="0" anchor="b"/>
                </a:tc>
                <a:extLst>
                  <a:ext uri="{0D108BD9-81ED-4DB2-BD59-A6C34878D82A}">
                    <a16:rowId xmlns:a16="http://schemas.microsoft.com/office/drawing/2014/main" xmlns="" val="10015"/>
                  </a:ext>
                </a:extLst>
              </a:tr>
              <a:tr h="181039">
                <a:tc>
                  <a:txBody>
                    <a:bodyPr/>
                    <a:lstStyle/>
                    <a:p>
                      <a:pPr algn="l" fontAlgn="b"/>
                      <a:r>
                        <a:rPr lang="es-CO" sz="1400" b="1" u="none" strike="noStrike" dirty="0">
                          <a:effectLst/>
                        </a:rPr>
                        <a:t>Nitritos</a:t>
                      </a:r>
                      <a:endParaRPr lang="es-CO" sz="1400" b="1" i="0" u="none" strike="noStrike" dirty="0">
                        <a:solidFill>
                          <a:srgbClr val="000000"/>
                        </a:solidFill>
                        <a:effectLst/>
                        <a:latin typeface="Calibri"/>
                      </a:endParaRPr>
                    </a:p>
                  </a:txBody>
                  <a:tcPr marL="9052" marR="9052" marT="9052" marB="0" anchor="b"/>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1400" b="0" i="0" u="none" strike="noStrike" dirty="0">
                          <a:solidFill>
                            <a:srgbClr val="000000"/>
                          </a:solidFill>
                          <a:effectLst/>
                          <a:latin typeface="+mn-lt"/>
                        </a:rPr>
                        <a:t>Medido en laboratorio</a:t>
                      </a:r>
                      <a:endParaRPr lang="es-CO" sz="1400" b="0" i="0" u="none" strike="noStrike" dirty="0">
                        <a:solidFill>
                          <a:srgbClr val="000000"/>
                        </a:solidFill>
                        <a:effectLst/>
                        <a:latin typeface="Calibri"/>
                      </a:endParaRPr>
                    </a:p>
                  </a:txBody>
                  <a:tcPr marL="9052" marR="9052" marT="9052" marB="0" anchor="b"/>
                </a:tc>
                <a:extLst>
                  <a:ext uri="{0D108BD9-81ED-4DB2-BD59-A6C34878D82A}">
                    <a16:rowId xmlns:a16="http://schemas.microsoft.com/office/drawing/2014/main" xmlns="" val="10016"/>
                  </a:ext>
                </a:extLst>
              </a:tr>
              <a:tr h="181039">
                <a:tc>
                  <a:txBody>
                    <a:bodyPr/>
                    <a:lstStyle/>
                    <a:p>
                      <a:pPr algn="l" fontAlgn="b"/>
                      <a:r>
                        <a:rPr lang="es-CO" sz="1400" b="1" u="none" strike="noStrike" dirty="0">
                          <a:effectLst/>
                        </a:rPr>
                        <a:t>Sólidos sedimentables (</a:t>
                      </a:r>
                      <a:r>
                        <a:rPr lang="es-CO" sz="1400" b="1" u="none" strike="noStrike" dirty="0" err="1">
                          <a:effectLst/>
                        </a:rPr>
                        <a:t>gravim</a:t>
                      </a:r>
                      <a:r>
                        <a:rPr lang="es-CO" sz="1400" b="1" u="none" strike="noStrike" dirty="0">
                          <a:effectLst/>
                        </a:rPr>
                        <a:t>)</a:t>
                      </a:r>
                      <a:endParaRPr lang="es-CO" sz="1400" b="1" i="0" u="none" strike="noStrike" dirty="0">
                        <a:solidFill>
                          <a:srgbClr val="000000"/>
                        </a:solidFill>
                        <a:effectLst/>
                        <a:latin typeface="Calibri"/>
                      </a:endParaRPr>
                    </a:p>
                  </a:txBody>
                  <a:tcPr marL="9052" marR="9052" marT="9052" marB="0" anchor="b"/>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1400" b="0" i="0" u="none" strike="noStrike" dirty="0">
                          <a:solidFill>
                            <a:srgbClr val="000000"/>
                          </a:solidFill>
                          <a:effectLst/>
                          <a:latin typeface="+mn-lt"/>
                        </a:rPr>
                        <a:t>Medido en laboratorio</a:t>
                      </a:r>
                      <a:endParaRPr lang="es-CO" sz="1400" b="0" i="0" u="none" strike="noStrike" dirty="0">
                        <a:solidFill>
                          <a:srgbClr val="000000"/>
                        </a:solidFill>
                        <a:effectLst/>
                        <a:latin typeface="Calibri"/>
                      </a:endParaRPr>
                    </a:p>
                  </a:txBody>
                  <a:tcPr marL="9052" marR="9052" marT="9052" marB="0" anchor="b"/>
                </a:tc>
                <a:extLst>
                  <a:ext uri="{0D108BD9-81ED-4DB2-BD59-A6C34878D82A}">
                    <a16:rowId xmlns:a16="http://schemas.microsoft.com/office/drawing/2014/main" xmlns="" val="10017"/>
                  </a:ext>
                </a:extLst>
              </a:tr>
              <a:tr h="181039">
                <a:tc>
                  <a:txBody>
                    <a:bodyPr/>
                    <a:lstStyle/>
                    <a:p>
                      <a:pPr algn="l" fontAlgn="b"/>
                      <a:r>
                        <a:rPr lang="es-CO" sz="1400" b="1" u="none" strike="noStrike" dirty="0">
                          <a:effectLst/>
                        </a:rPr>
                        <a:t>solidos suspendidos totales</a:t>
                      </a:r>
                      <a:endParaRPr lang="es-CO" sz="1400" b="1" i="0" u="none" strike="noStrike" dirty="0">
                        <a:solidFill>
                          <a:srgbClr val="000000"/>
                        </a:solidFill>
                        <a:effectLst/>
                        <a:latin typeface="Calibri"/>
                      </a:endParaRPr>
                    </a:p>
                  </a:txBody>
                  <a:tcPr marL="9052" marR="9052" marT="9052" marB="0" anchor="b"/>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1400" b="0" i="0" u="none" strike="noStrike" dirty="0">
                          <a:solidFill>
                            <a:srgbClr val="000000"/>
                          </a:solidFill>
                          <a:effectLst/>
                          <a:latin typeface="+mn-lt"/>
                        </a:rPr>
                        <a:t>Medido en laboratorio</a:t>
                      </a:r>
                      <a:endParaRPr lang="es-CO" sz="1400" b="0" i="0" u="none" strike="noStrike" dirty="0">
                        <a:solidFill>
                          <a:srgbClr val="000000"/>
                        </a:solidFill>
                        <a:effectLst/>
                        <a:latin typeface="Calibri"/>
                      </a:endParaRPr>
                    </a:p>
                  </a:txBody>
                  <a:tcPr marL="9052" marR="9052" marT="9052" marB="0" anchor="b"/>
                </a:tc>
                <a:extLst>
                  <a:ext uri="{0D108BD9-81ED-4DB2-BD59-A6C34878D82A}">
                    <a16:rowId xmlns:a16="http://schemas.microsoft.com/office/drawing/2014/main" xmlns="" val="10018"/>
                  </a:ext>
                </a:extLst>
              </a:tr>
              <a:tr h="181039">
                <a:tc>
                  <a:txBody>
                    <a:bodyPr/>
                    <a:lstStyle/>
                    <a:p>
                      <a:pPr algn="l" fontAlgn="b"/>
                      <a:r>
                        <a:rPr lang="es-CO" sz="1400" b="1" u="none" strike="noStrike" dirty="0">
                          <a:effectLst/>
                        </a:rPr>
                        <a:t>Mercurio Total</a:t>
                      </a:r>
                      <a:endParaRPr lang="es-CO" sz="1400" b="1" i="0" u="none" strike="noStrike" dirty="0">
                        <a:solidFill>
                          <a:srgbClr val="000000"/>
                        </a:solidFill>
                        <a:effectLst/>
                        <a:latin typeface="Calibri"/>
                      </a:endParaRPr>
                    </a:p>
                  </a:txBody>
                  <a:tcPr marL="9052" marR="9052" marT="9052" marB="0" anchor="b"/>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1400" b="0" i="0" u="none" strike="noStrike" dirty="0">
                          <a:solidFill>
                            <a:srgbClr val="000000"/>
                          </a:solidFill>
                          <a:effectLst/>
                          <a:latin typeface="+mn-lt"/>
                        </a:rPr>
                        <a:t>Medido en laboratorio</a:t>
                      </a:r>
                      <a:endParaRPr lang="es-CO" sz="1400" b="0" i="0" u="none" strike="noStrike" dirty="0">
                        <a:solidFill>
                          <a:srgbClr val="000000"/>
                        </a:solidFill>
                        <a:effectLst/>
                        <a:latin typeface="Calibri"/>
                      </a:endParaRPr>
                    </a:p>
                  </a:txBody>
                  <a:tcPr marL="9052" marR="9052" marT="9052" marB="0" anchor="b"/>
                </a:tc>
                <a:extLst>
                  <a:ext uri="{0D108BD9-81ED-4DB2-BD59-A6C34878D82A}">
                    <a16:rowId xmlns:a16="http://schemas.microsoft.com/office/drawing/2014/main" xmlns="" val="10019"/>
                  </a:ext>
                </a:extLst>
              </a:tr>
              <a:tr h="181039">
                <a:tc>
                  <a:txBody>
                    <a:bodyPr/>
                    <a:lstStyle/>
                    <a:p>
                      <a:pPr algn="l" fontAlgn="b"/>
                      <a:r>
                        <a:rPr lang="es-CO" sz="1400" b="1" u="none" strike="noStrike" dirty="0">
                          <a:effectLst/>
                        </a:rPr>
                        <a:t>Plomo Total</a:t>
                      </a:r>
                      <a:endParaRPr lang="es-CO" sz="1400" b="1" i="0" u="none" strike="noStrike" dirty="0">
                        <a:solidFill>
                          <a:srgbClr val="000000"/>
                        </a:solidFill>
                        <a:effectLst/>
                        <a:latin typeface="Calibri"/>
                      </a:endParaRPr>
                    </a:p>
                  </a:txBody>
                  <a:tcPr marL="9052" marR="9052" marT="9052" marB="0" anchor="b"/>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1400" b="0" i="0" u="none" strike="noStrike" dirty="0">
                          <a:solidFill>
                            <a:srgbClr val="000000"/>
                          </a:solidFill>
                          <a:effectLst/>
                          <a:latin typeface="+mn-lt"/>
                        </a:rPr>
                        <a:t>Medido en laboratorio</a:t>
                      </a:r>
                      <a:endParaRPr lang="es-CO" sz="1400" b="0" i="0" u="none" strike="noStrike" dirty="0">
                        <a:solidFill>
                          <a:srgbClr val="000000"/>
                        </a:solidFill>
                        <a:effectLst/>
                        <a:latin typeface="Calibri"/>
                      </a:endParaRPr>
                    </a:p>
                  </a:txBody>
                  <a:tcPr marL="9052" marR="9052" marT="9052" marB="0" anchor="b"/>
                </a:tc>
                <a:extLst>
                  <a:ext uri="{0D108BD9-81ED-4DB2-BD59-A6C34878D82A}">
                    <a16:rowId xmlns:a16="http://schemas.microsoft.com/office/drawing/2014/main" xmlns="" val="10020"/>
                  </a:ext>
                </a:extLst>
              </a:tr>
              <a:tr h="181039">
                <a:tc>
                  <a:txBody>
                    <a:bodyPr/>
                    <a:lstStyle/>
                    <a:p>
                      <a:pPr algn="l" fontAlgn="b"/>
                      <a:r>
                        <a:rPr lang="es-CO" sz="1400" b="1" u="none" strike="noStrike" dirty="0">
                          <a:effectLst/>
                        </a:rPr>
                        <a:t>Zinc Total</a:t>
                      </a:r>
                      <a:endParaRPr lang="es-CO" sz="1400" b="1" i="0" u="none" strike="noStrike" dirty="0">
                        <a:solidFill>
                          <a:srgbClr val="000000"/>
                        </a:solidFill>
                        <a:effectLst/>
                        <a:latin typeface="Calibri"/>
                      </a:endParaRPr>
                    </a:p>
                  </a:txBody>
                  <a:tcPr marL="9052" marR="9052" marT="9052" marB="0" anchor="b"/>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1400" b="0" i="0" u="none" strike="noStrike" dirty="0">
                          <a:solidFill>
                            <a:srgbClr val="000000"/>
                          </a:solidFill>
                          <a:effectLst/>
                          <a:latin typeface="+mn-lt"/>
                        </a:rPr>
                        <a:t>Medido en laboratorio</a:t>
                      </a:r>
                      <a:endParaRPr lang="es-CO" sz="1400" b="0" i="0" u="none" strike="noStrike" dirty="0">
                        <a:solidFill>
                          <a:srgbClr val="000000"/>
                        </a:solidFill>
                        <a:effectLst/>
                        <a:latin typeface="Calibri"/>
                      </a:endParaRPr>
                    </a:p>
                  </a:txBody>
                  <a:tcPr marL="9052" marR="9052" marT="9052" marB="0" anchor="b"/>
                </a:tc>
                <a:extLst>
                  <a:ext uri="{0D108BD9-81ED-4DB2-BD59-A6C34878D82A}">
                    <a16:rowId xmlns:a16="http://schemas.microsoft.com/office/drawing/2014/main" xmlns="" val="10021"/>
                  </a:ext>
                </a:extLst>
              </a:tr>
              <a:tr h="181039">
                <a:tc>
                  <a:txBody>
                    <a:bodyPr/>
                    <a:lstStyle/>
                    <a:p>
                      <a:pPr algn="l" fontAlgn="b"/>
                      <a:r>
                        <a:rPr lang="es-CO" sz="1400" b="1" u="none" strike="noStrike" dirty="0">
                          <a:effectLst/>
                        </a:rPr>
                        <a:t>Níquel Total</a:t>
                      </a:r>
                      <a:endParaRPr lang="es-CO" sz="1400" b="1" i="0" u="none" strike="noStrike" dirty="0">
                        <a:solidFill>
                          <a:srgbClr val="000000"/>
                        </a:solidFill>
                        <a:effectLst/>
                        <a:latin typeface="Calibri"/>
                      </a:endParaRPr>
                    </a:p>
                  </a:txBody>
                  <a:tcPr marL="9052" marR="9052" marT="9052" marB="0" anchor="b"/>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1400" b="0" i="0" u="none" strike="noStrike" dirty="0">
                          <a:solidFill>
                            <a:srgbClr val="000000"/>
                          </a:solidFill>
                          <a:effectLst/>
                          <a:latin typeface="+mn-lt"/>
                        </a:rPr>
                        <a:t>Medido en laboratorio</a:t>
                      </a:r>
                      <a:endParaRPr lang="es-CO" sz="1400" b="0" i="0" u="none" strike="noStrike" dirty="0">
                        <a:solidFill>
                          <a:srgbClr val="000000"/>
                        </a:solidFill>
                        <a:effectLst/>
                        <a:latin typeface="Calibri"/>
                      </a:endParaRPr>
                    </a:p>
                  </a:txBody>
                  <a:tcPr marL="9052" marR="9052" marT="9052" marB="0" anchor="b"/>
                </a:tc>
                <a:extLst>
                  <a:ext uri="{0D108BD9-81ED-4DB2-BD59-A6C34878D82A}">
                    <a16:rowId xmlns:a16="http://schemas.microsoft.com/office/drawing/2014/main" xmlns="" val="10022"/>
                  </a:ext>
                </a:extLst>
              </a:tr>
              <a:tr h="181039">
                <a:tc>
                  <a:txBody>
                    <a:bodyPr/>
                    <a:lstStyle/>
                    <a:p>
                      <a:pPr algn="l" fontAlgn="b"/>
                      <a:r>
                        <a:rPr lang="es-CO" sz="1400" b="1" u="none" strike="noStrike" dirty="0">
                          <a:effectLst/>
                        </a:rPr>
                        <a:t>Manganeso Total</a:t>
                      </a:r>
                      <a:endParaRPr lang="es-CO" sz="1400" b="1" i="0" u="none" strike="noStrike" dirty="0">
                        <a:solidFill>
                          <a:srgbClr val="000000"/>
                        </a:solidFill>
                        <a:effectLst/>
                        <a:latin typeface="Calibri"/>
                      </a:endParaRPr>
                    </a:p>
                  </a:txBody>
                  <a:tcPr marL="9052" marR="9052" marT="9052" marB="0" anchor="b"/>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1400" b="0" i="0" u="none" strike="noStrike" dirty="0">
                          <a:solidFill>
                            <a:srgbClr val="000000"/>
                          </a:solidFill>
                          <a:effectLst/>
                          <a:latin typeface="+mn-lt"/>
                        </a:rPr>
                        <a:t>Medido en laboratorio</a:t>
                      </a:r>
                      <a:endParaRPr lang="es-CO" sz="1400" b="0" i="0" u="none" strike="noStrike" dirty="0">
                        <a:solidFill>
                          <a:srgbClr val="000000"/>
                        </a:solidFill>
                        <a:effectLst/>
                        <a:latin typeface="Calibri"/>
                      </a:endParaRPr>
                    </a:p>
                  </a:txBody>
                  <a:tcPr marL="9052" marR="9052" marT="9052" marB="0" anchor="b"/>
                </a:tc>
                <a:extLst>
                  <a:ext uri="{0D108BD9-81ED-4DB2-BD59-A6C34878D82A}">
                    <a16:rowId xmlns:a16="http://schemas.microsoft.com/office/drawing/2014/main" xmlns="" val="10023"/>
                  </a:ext>
                </a:extLst>
              </a:tr>
              <a:tr h="181039">
                <a:tc>
                  <a:txBody>
                    <a:bodyPr/>
                    <a:lstStyle/>
                    <a:p>
                      <a:pPr algn="l" fontAlgn="b"/>
                      <a:r>
                        <a:rPr lang="es-CO" sz="1400" b="1" u="none" strike="noStrike" dirty="0">
                          <a:effectLst/>
                        </a:rPr>
                        <a:t>Turbiedad</a:t>
                      </a:r>
                      <a:endParaRPr lang="es-CO" sz="1400" b="1" i="0" u="none" strike="noStrike" dirty="0">
                        <a:solidFill>
                          <a:srgbClr val="000000"/>
                        </a:solidFill>
                        <a:effectLst/>
                        <a:latin typeface="Calibri"/>
                      </a:endParaRPr>
                    </a:p>
                  </a:txBody>
                  <a:tcPr marL="9052" marR="9052" marT="9052" marB="0" anchor="b"/>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1400" b="0" i="0" u="none" strike="noStrike" dirty="0">
                          <a:solidFill>
                            <a:srgbClr val="000000"/>
                          </a:solidFill>
                          <a:effectLst/>
                          <a:latin typeface="+mn-lt"/>
                        </a:rPr>
                        <a:t>Medido en laboratorio</a:t>
                      </a:r>
                      <a:endParaRPr lang="es-CO" sz="1400" b="0" i="0" u="none" strike="noStrike" dirty="0">
                        <a:solidFill>
                          <a:srgbClr val="000000"/>
                        </a:solidFill>
                        <a:effectLst/>
                        <a:latin typeface="Calibri"/>
                      </a:endParaRPr>
                    </a:p>
                  </a:txBody>
                  <a:tcPr marL="9052" marR="9052" marT="9052" marB="0" anchor="b"/>
                </a:tc>
                <a:extLst>
                  <a:ext uri="{0D108BD9-81ED-4DB2-BD59-A6C34878D82A}">
                    <a16:rowId xmlns:a16="http://schemas.microsoft.com/office/drawing/2014/main" xmlns="" val="10024"/>
                  </a:ext>
                </a:extLst>
              </a:tr>
            </a:tbl>
          </a:graphicData>
        </a:graphic>
      </p:graphicFrame>
    </p:spTree>
    <p:extLst>
      <p:ext uri="{BB962C8B-B14F-4D97-AF65-F5344CB8AC3E}">
        <p14:creationId xmlns:p14="http://schemas.microsoft.com/office/powerpoint/2010/main" val="21531755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Subtítulo"/>
          <p:cNvSpPr>
            <a:spLocks noGrp="1"/>
          </p:cNvSpPr>
          <p:nvPr>
            <p:ph type="subTitle" idx="1"/>
          </p:nvPr>
        </p:nvSpPr>
        <p:spPr>
          <a:xfrm>
            <a:off x="145198" y="548680"/>
            <a:ext cx="8856984" cy="432048"/>
          </a:xfrm>
        </p:spPr>
        <p:txBody>
          <a:bodyPr>
            <a:normAutofit lnSpcReduction="10000"/>
          </a:bodyPr>
          <a:lstStyle/>
          <a:p>
            <a:r>
              <a:rPr lang="es-CO" sz="2400" b="1" dirty="0">
                <a:solidFill>
                  <a:schemeClr val="accent4">
                    <a:lumMod val="75000"/>
                  </a:schemeClr>
                </a:solidFill>
              </a:rPr>
              <a:t>Algunos resultados</a:t>
            </a: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0" y="5306552"/>
            <a:ext cx="9144000" cy="158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1 Título"/>
          <p:cNvSpPr txBox="1">
            <a:spLocks/>
          </p:cNvSpPr>
          <p:nvPr/>
        </p:nvSpPr>
        <p:spPr>
          <a:xfrm>
            <a:off x="1690" y="5673"/>
            <a:ext cx="9142310" cy="866527"/>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400" b="1" dirty="0">
                <a:solidFill>
                  <a:schemeClr val="bg2">
                    <a:lumMod val="25000"/>
                  </a:schemeClr>
                </a:solidFill>
                <a:effectLst>
                  <a:outerShdw blurRad="38100" dist="38100" dir="2700000" algn="tl">
                    <a:srgbClr val="000000">
                      <a:alpha val="43137"/>
                    </a:srgbClr>
                  </a:outerShdw>
                </a:effectLst>
              </a:rPr>
              <a:t>MUESTREO SOBRE LA CALIDAD DE AGUAS LAS ZONAS DE INFLUENCIA DEL GUACAL</a:t>
            </a:r>
            <a:r>
              <a:rPr lang="es-ES" sz="1600" dirty="0"/>
              <a:t/>
            </a:r>
            <a:br>
              <a:rPr lang="es-ES" sz="1600" dirty="0"/>
            </a:br>
            <a:endParaRPr lang="es-ES" sz="1600" dirty="0"/>
          </a:p>
        </p:txBody>
      </p:sp>
      <p:graphicFrame>
        <p:nvGraphicFramePr>
          <p:cNvPr id="13" name="12 Tabla"/>
          <p:cNvGraphicFramePr>
            <a:graphicFrameLocks noGrp="1"/>
          </p:cNvGraphicFramePr>
          <p:nvPr>
            <p:extLst>
              <p:ext uri="{D42A27DB-BD31-4B8C-83A1-F6EECF244321}">
                <p14:modId xmlns:p14="http://schemas.microsoft.com/office/powerpoint/2010/main" val="86520485"/>
              </p:ext>
            </p:extLst>
          </p:nvPr>
        </p:nvGraphicFramePr>
        <p:xfrm>
          <a:off x="179512" y="980728"/>
          <a:ext cx="1728192" cy="4941775"/>
        </p:xfrm>
        <a:graphic>
          <a:graphicData uri="http://schemas.openxmlformats.org/drawingml/2006/table">
            <a:tbl>
              <a:tblPr>
                <a:tableStyleId>{5C22544A-7EE6-4342-B048-85BDC9FD1C3A}</a:tableStyleId>
              </a:tblPr>
              <a:tblGrid>
                <a:gridCol w="1728192">
                  <a:extLst>
                    <a:ext uri="{9D8B030D-6E8A-4147-A177-3AD203B41FA5}">
                      <a16:colId xmlns:a16="http://schemas.microsoft.com/office/drawing/2014/main" xmlns="" val="20000"/>
                    </a:ext>
                  </a:extLst>
                </a:gridCol>
              </a:tblGrid>
              <a:tr h="415813">
                <a:tc>
                  <a:txBody>
                    <a:bodyPr/>
                    <a:lstStyle/>
                    <a:p>
                      <a:pPr algn="ctr" fontAlgn="ctr"/>
                      <a:endParaRPr lang="es-CO" sz="1100" b="1" i="0" u="none" strike="noStrike" dirty="0">
                        <a:effectLst/>
                        <a:latin typeface="Arial"/>
                      </a:endParaRPr>
                    </a:p>
                    <a:p>
                      <a:pPr algn="ctr" fontAlgn="ctr"/>
                      <a:r>
                        <a:rPr lang="es-CO" sz="1100" b="1" i="0" u="none" strike="noStrike" dirty="0">
                          <a:effectLst/>
                          <a:latin typeface="Arial"/>
                        </a:rPr>
                        <a:t>SITIO</a:t>
                      </a:r>
                    </a:p>
                  </a:txBody>
                  <a:tcPr marL="7996" marR="7996" marT="7996" marB="0" anchor="ctr">
                    <a:solidFill>
                      <a:schemeClr val="accent3">
                        <a:lumMod val="75000"/>
                      </a:schemeClr>
                    </a:solidFill>
                  </a:tcPr>
                </a:tc>
                <a:extLst>
                  <a:ext uri="{0D108BD9-81ED-4DB2-BD59-A6C34878D82A}">
                    <a16:rowId xmlns:a16="http://schemas.microsoft.com/office/drawing/2014/main" xmlns="" val="10000"/>
                  </a:ext>
                </a:extLst>
              </a:tr>
              <a:tr h="415813">
                <a:tc>
                  <a:txBody>
                    <a:bodyPr/>
                    <a:lstStyle/>
                    <a:p>
                      <a:pPr algn="ctr" fontAlgn="ctr"/>
                      <a:r>
                        <a:rPr lang="es-CO" sz="1100" b="1" u="none" strike="noStrike" dirty="0">
                          <a:effectLst/>
                        </a:rPr>
                        <a:t>Alta Doña María - 2 (SM3)</a:t>
                      </a:r>
                      <a:endParaRPr lang="es-CO" sz="1100" b="1" i="0" u="none" strike="noStrike" dirty="0">
                        <a:effectLst/>
                        <a:latin typeface="Arial"/>
                      </a:endParaRPr>
                    </a:p>
                  </a:txBody>
                  <a:tcPr marL="7996" marR="7996" marT="7996" marB="0" anchor="ctr"/>
                </a:tc>
                <a:extLst>
                  <a:ext uri="{0D108BD9-81ED-4DB2-BD59-A6C34878D82A}">
                    <a16:rowId xmlns:a16="http://schemas.microsoft.com/office/drawing/2014/main" xmlns="" val="10001"/>
                  </a:ext>
                </a:extLst>
              </a:tr>
              <a:tr h="375831">
                <a:tc>
                  <a:txBody>
                    <a:bodyPr/>
                    <a:lstStyle/>
                    <a:p>
                      <a:pPr algn="ctr" fontAlgn="ctr"/>
                      <a:r>
                        <a:rPr lang="es-CO" sz="1100" b="1" u="none" strike="noStrike" dirty="0">
                          <a:effectLst/>
                        </a:rPr>
                        <a:t>Alta Doña María - 1 (SM2)</a:t>
                      </a:r>
                      <a:endParaRPr lang="es-CO" sz="1100" b="1" i="0" u="none" strike="noStrike" dirty="0">
                        <a:effectLst/>
                        <a:latin typeface="Arial"/>
                      </a:endParaRPr>
                    </a:p>
                  </a:txBody>
                  <a:tcPr marL="7996" marR="7996" marT="7996" marB="0" anchor="ctr"/>
                </a:tc>
                <a:extLst>
                  <a:ext uri="{0D108BD9-81ED-4DB2-BD59-A6C34878D82A}">
                    <a16:rowId xmlns:a16="http://schemas.microsoft.com/office/drawing/2014/main" xmlns="" val="10002"/>
                  </a:ext>
                </a:extLst>
              </a:tr>
              <a:tr h="407816">
                <a:tc>
                  <a:txBody>
                    <a:bodyPr/>
                    <a:lstStyle/>
                    <a:p>
                      <a:pPr algn="ctr" fontAlgn="ctr"/>
                      <a:r>
                        <a:rPr lang="es-CO" sz="1100" b="1" u="none" strike="noStrike" dirty="0">
                          <a:effectLst/>
                        </a:rPr>
                        <a:t>Alto Romeral (descarga  Guacal)</a:t>
                      </a:r>
                      <a:endParaRPr lang="es-CO" sz="1100" b="1" i="0" u="none" strike="noStrike" dirty="0">
                        <a:effectLst/>
                        <a:latin typeface="Arial"/>
                      </a:endParaRPr>
                    </a:p>
                  </a:txBody>
                  <a:tcPr marL="7996" marR="7996" marT="7996" marB="0" anchor="ctr"/>
                </a:tc>
                <a:extLst>
                  <a:ext uri="{0D108BD9-81ED-4DB2-BD59-A6C34878D82A}">
                    <a16:rowId xmlns:a16="http://schemas.microsoft.com/office/drawing/2014/main" xmlns="" val="10003"/>
                  </a:ext>
                </a:extLst>
              </a:tr>
              <a:tr h="351842">
                <a:tc>
                  <a:txBody>
                    <a:bodyPr/>
                    <a:lstStyle/>
                    <a:p>
                      <a:pPr algn="ctr" fontAlgn="ctr"/>
                      <a:r>
                        <a:rPr lang="es-CO" sz="1100" b="1" u="none" strike="noStrike" dirty="0">
                          <a:effectLst/>
                        </a:rPr>
                        <a:t>Alta Doña María - 3 (SM1)</a:t>
                      </a:r>
                      <a:endParaRPr lang="es-CO" sz="1100" b="1" i="0" u="none" strike="noStrike" dirty="0">
                        <a:effectLst/>
                        <a:latin typeface="Arial"/>
                      </a:endParaRPr>
                    </a:p>
                  </a:txBody>
                  <a:tcPr marL="7996" marR="7996" marT="7996" marB="0" anchor="ctr"/>
                </a:tc>
                <a:extLst>
                  <a:ext uri="{0D108BD9-81ED-4DB2-BD59-A6C34878D82A}">
                    <a16:rowId xmlns:a16="http://schemas.microsoft.com/office/drawing/2014/main" xmlns="" val="10004"/>
                  </a:ext>
                </a:extLst>
              </a:tr>
              <a:tr h="311860">
                <a:tc>
                  <a:txBody>
                    <a:bodyPr/>
                    <a:lstStyle/>
                    <a:p>
                      <a:pPr algn="ctr" fontAlgn="ctr"/>
                      <a:r>
                        <a:rPr lang="es-CO" sz="1100" b="1" u="none" strike="noStrike" dirty="0">
                          <a:effectLst/>
                        </a:rPr>
                        <a:t>Q. La Morros</a:t>
                      </a:r>
                      <a:endParaRPr lang="es-CO" sz="1100" b="1" i="0" u="none" strike="noStrike" dirty="0">
                        <a:effectLst/>
                        <a:latin typeface="Arial"/>
                      </a:endParaRPr>
                    </a:p>
                  </a:txBody>
                  <a:tcPr marL="7996" marR="7996" marT="7996" marB="0" anchor="ctr"/>
                </a:tc>
                <a:extLst>
                  <a:ext uri="{0D108BD9-81ED-4DB2-BD59-A6C34878D82A}">
                    <a16:rowId xmlns:a16="http://schemas.microsoft.com/office/drawing/2014/main" xmlns="" val="10005"/>
                  </a:ext>
                </a:extLst>
              </a:tr>
              <a:tr h="327852">
                <a:tc>
                  <a:txBody>
                    <a:bodyPr/>
                    <a:lstStyle/>
                    <a:p>
                      <a:pPr algn="ctr" fontAlgn="ctr"/>
                      <a:r>
                        <a:rPr lang="es-CO" sz="1100" b="1" u="none" strike="noStrike">
                          <a:effectLst/>
                        </a:rPr>
                        <a:t>Q. La Morros</a:t>
                      </a:r>
                      <a:endParaRPr lang="es-CO" sz="1100" b="1" i="0" u="none" strike="noStrike" dirty="0">
                        <a:effectLst/>
                        <a:latin typeface="Arial"/>
                      </a:endParaRPr>
                    </a:p>
                  </a:txBody>
                  <a:tcPr marL="7996" marR="7996" marT="7996" marB="0" anchor="ctr"/>
                </a:tc>
                <a:extLst>
                  <a:ext uri="{0D108BD9-81ED-4DB2-BD59-A6C34878D82A}">
                    <a16:rowId xmlns:a16="http://schemas.microsoft.com/office/drawing/2014/main" xmlns="" val="10006"/>
                  </a:ext>
                </a:extLst>
              </a:tr>
              <a:tr h="327852">
                <a:tc>
                  <a:txBody>
                    <a:bodyPr/>
                    <a:lstStyle/>
                    <a:p>
                      <a:pPr algn="ctr" fontAlgn="ctr"/>
                      <a:r>
                        <a:rPr lang="es-CO" sz="1100" b="1" u="none" strike="noStrike" dirty="0">
                          <a:effectLst/>
                        </a:rPr>
                        <a:t>Q. La Morros</a:t>
                      </a:r>
                      <a:endParaRPr lang="es-CO" sz="1100" b="1" i="0" u="none" strike="noStrike" dirty="0">
                        <a:effectLst/>
                        <a:latin typeface="Arial"/>
                      </a:endParaRPr>
                    </a:p>
                  </a:txBody>
                  <a:tcPr marL="7996" marR="7996" marT="7996" marB="0" anchor="ctr"/>
                </a:tc>
                <a:extLst>
                  <a:ext uri="{0D108BD9-81ED-4DB2-BD59-A6C34878D82A}">
                    <a16:rowId xmlns:a16="http://schemas.microsoft.com/office/drawing/2014/main" xmlns="" val="10007"/>
                  </a:ext>
                </a:extLst>
              </a:tr>
              <a:tr h="343845">
                <a:tc>
                  <a:txBody>
                    <a:bodyPr/>
                    <a:lstStyle/>
                    <a:p>
                      <a:pPr algn="ctr" fontAlgn="ctr"/>
                      <a:r>
                        <a:rPr lang="es-CO" sz="1100" b="1" u="none" strike="noStrike" dirty="0">
                          <a:effectLst/>
                        </a:rPr>
                        <a:t>Q. La Morros</a:t>
                      </a:r>
                      <a:endParaRPr lang="es-CO" sz="1100" b="1" i="0" u="none" strike="noStrike" dirty="0">
                        <a:effectLst/>
                        <a:latin typeface="Arial"/>
                      </a:endParaRPr>
                    </a:p>
                  </a:txBody>
                  <a:tcPr marL="7996" marR="7996" marT="7996" marB="0" anchor="ctr"/>
                </a:tc>
                <a:extLst>
                  <a:ext uri="{0D108BD9-81ED-4DB2-BD59-A6C34878D82A}">
                    <a16:rowId xmlns:a16="http://schemas.microsoft.com/office/drawing/2014/main" xmlns="" val="10008"/>
                  </a:ext>
                </a:extLst>
              </a:tr>
              <a:tr h="327852">
                <a:tc>
                  <a:txBody>
                    <a:bodyPr/>
                    <a:lstStyle/>
                    <a:p>
                      <a:pPr algn="ctr" fontAlgn="ctr"/>
                      <a:r>
                        <a:rPr lang="es-CO" sz="1100" b="1" u="none" strike="noStrike" dirty="0">
                          <a:effectLst/>
                        </a:rPr>
                        <a:t>Q. La Morros</a:t>
                      </a:r>
                      <a:endParaRPr lang="es-CO" sz="1100" b="1" i="0" u="none" strike="noStrike" dirty="0">
                        <a:effectLst/>
                        <a:latin typeface="Arial"/>
                      </a:endParaRPr>
                    </a:p>
                  </a:txBody>
                  <a:tcPr marL="7996" marR="7996" marT="7996" marB="0" anchor="ctr"/>
                </a:tc>
                <a:extLst>
                  <a:ext uri="{0D108BD9-81ED-4DB2-BD59-A6C34878D82A}">
                    <a16:rowId xmlns:a16="http://schemas.microsoft.com/office/drawing/2014/main" xmlns="" val="10009"/>
                  </a:ext>
                </a:extLst>
              </a:tr>
              <a:tr h="343845">
                <a:tc>
                  <a:txBody>
                    <a:bodyPr/>
                    <a:lstStyle/>
                    <a:p>
                      <a:pPr algn="ctr" fontAlgn="ctr"/>
                      <a:r>
                        <a:rPr lang="es-CO" sz="1100" b="1" u="none" strike="noStrike">
                          <a:effectLst/>
                        </a:rPr>
                        <a:t>Q. La Morros</a:t>
                      </a:r>
                      <a:endParaRPr lang="es-CO" sz="1100" b="1" i="0" u="none" strike="noStrike" dirty="0">
                        <a:effectLst/>
                        <a:latin typeface="Arial"/>
                      </a:endParaRPr>
                    </a:p>
                  </a:txBody>
                  <a:tcPr marL="7996" marR="7996" marT="7996" marB="0" anchor="ctr"/>
                </a:tc>
                <a:extLst>
                  <a:ext uri="{0D108BD9-81ED-4DB2-BD59-A6C34878D82A}">
                    <a16:rowId xmlns:a16="http://schemas.microsoft.com/office/drawing/2014/main" xmlns="" val="10010"/>
                  </a:ext>
                </a:extLst>
              </a:tr>
              <a:tr h="343845">
                <a:tc>
                  <a:txBody>
                    <a:bodyPr/>
                    <a:lstStyle/>
                    <a:p>
                      <a:pPr algn="ctr" fontAlgn="ctr"/>
                      <a:r>
                        <a:rPr lang="es-CO" sz="1100" b="1" u="none" strike="noStrike">
                          <a:effectLst/>
                        </a:rPr>
                        <a:t>Q. La Morros</a:t>
                      </a:r>
                      <a:endParaRPr lang="es-CO" sz="1100" b="1" i="0" u="none" strike="noStrike" dirty="0">
                        <a:effectLst/>
                        <a:latin typeface="Arial"/>
                      </a:endParaRPr>
                    </a:p>
                  </a:txBody>
                  <a:tcPr marL="7996" marR="7996" marT="7996" marB="0" anchor="ctr"/>
                </a:tc>
                <a:extLst>
                  <a:ext uri="{0D108BD9-81ED-4DB2-BD59-A6C34878D82A}">
                    <a16:rowId xmlns:a16="http://schemas.microsoft.com/office/drawing/2014/main" xmlns="" val="10011"/>
                  </a:ext>
                </a:extLst>
              </a:tr>
              <a:tr h="295867">
                <a:tc>
                  <a:txBody>
                    <a:bodyPr/>
                    <a:lstStyle/>
                    <a:p>
                      <a:pPr algn="ctr" fontAlgn="ctr"/>
                      <a:r>
                        <a:rPr lang="es-CO" sz="1100" b="1" u="none" strike="noStrike">
                          <a:effectLst/>
                        </a:rPr>
                        <a:t>Q. La Morros</a:t>
                      </a:r>
                      <a:endParaRPr lang="es-CO" sz="1100" b="1" i="0" u="none" strike="noStrike" dirty="0">
                        <a:effectLst/>
                        <a:latin typeface="Arial"/>
                      </a:endParaRPr>
                    </a:p>
                  </a:txBody>
                  <a:tcPr marL="7996" marR="7996" marT="7996" marB="0" anchor="ctr"/>
                </a:tc>
                <a:extLst>
                  <a:ext uri="{0D108BD9-81ED-4DB2-BD59-A6C34878D82A}">
                    <a16:rowId xmlns:a16="http://schemas.microsoft.com/office/drawing/2014/main" xmlns="" val="10012"/>
                  </a:ext>
                </a:extLst>
              </a:tr>
              <a:tr h="351842">
                <a:tc>
                  <a:txBody>
                    <a:bodyPr/>
                    <a:lstStyle/>
                    <a:p>
                      <a:pPr algn="ctr" fontAlgn="ctr"/>
                      <a:r>
                        <a:rPr lang="es-CO" sz="1100" b="1" u="none" strike="noStrike" dirty="0">
                          <a:effectLst/>
                        </a:rPr>
                        <a:t>Q. La Morros</a:t>
                      </a:r>
                      <a:endParaRPr lang="es-CO" sz="1100" b="1" i="0" u="none" strike="noStrike" dirty="0">
                        <a:effectLst/>
                        <a:latin typeface="Arial"/>
                      </a:endParaRPr>
                    </a:p>
                  </a:txBody>
                  <a:tcPr marL="7996" marR="7996" marT="7996" marB="0" anchor="ctr"/>
                </a:tc>
                <a:extLst>
                  <a:ext uri="{0D108BD9-81ED-4DB2-BD59-A6C34878D82A}">
                    <a16:rowId xmlns:a16="http://schemas.microsoft.com/office/drawing/2014/main" xmlns="" val="10013"/>
                  </a:ext>
                </a:extLst>
              </a:tr>
            </a:tbl>
          </a:graphicData>
        </a:graphic>
      </p:graphicFrame>
      <p:graphicFrame>
        <p:nvGraphicFramePr>
          <p:cNvPr id="14" name="13 Tabla"/>
          <p:cNvGraphicFramePr>
            <a:graphicFrameLocks noGrp="1"/>
          </p:cNvGraphicFramePr>
          <p:nvPr>
            <p:extLst>
              <p:ext uri="{D42A27DB-BD31-4B8C-83A1-F6EECF244321}">
                <p14:modId xmlns:p14="http://schemas.microsoft.com/office/powerpoint/2010/main" val="3584589822"/>
              </p:ext>
            </p:extLst>
          </p:nvPr>
        </p:nvGraphicFramePr>
        <p:xfrm>
          <a:off x="1907704" y="980728"/>
          <a:ext cx="6984776" cy="4941775"/>
        </p:xfrm>
        <a:graphic>
          <a:graphicData uri="http://schemas.openxmlformats.org/drawingml/2006/table">
            <a:tbl>
              <a:tblPr>
                <a:tableStyleId>{5C22544A-7EE6-4342-B048-85BDC9FD1C3A}</a:tableStyleId>
              </a:tblPr>
              <a:tblGrid>
                <a:gridCol w="1122954">
                  <a:extLst>
                    <a:ext uri="{9D8B030D-6E8A-4147-A177-3AD203B41FA5}">
                      <a16:colId xmlns:a16="http://schemas.microsoft.com/office/drawing/2014/main" xmlns="" val="20000"/>
                    </a:ext>
                  </a:extLst>
                </a:gridCol>
                <a:gridCol w="1122954">
                  <a:extLst>
                    <a:ext uri="{9D8B030D-6E8A-4147-A177-3AD203B41FA5}">
                      <a16:colId xmlns:a16="http://schemas.microsoft.com/office/drawing/2014/main" xmlns="" val="20001"/>
                    </a:ext>
                  </a:extLst>
                </a:gridCol>
                <a:gridCol w="1122954">
                  <a:extLst>
                    <a:ext uri="{9D8B030D-6E8A-4147-A177-3AD203B41FA5}">
                      <a16:colId xmlns:a16="http://schemas.microsoft.com/office/drawing/2014/main" xmlns="" val="20002"/>
                    </a:ext>
                  </a:extLst>
                </a:gridCol>
                <a:gridCol w="1246480">
                  <a:extLst>
                    <a:ext uri="{9D8B030D-6E8A-4147-A177-3AD203B41FA5}">
                      <a16:colId xmlns:a16="http://schemas.microsoft.com/office/drawing/2014/main" xmlns="" val="20003"/>
                    </a:ext>
                  </a:extLst>
                </a:gridCol>
                <a:gridCol w="1246480">
                  <a:extLst>
                    <a:ext uri="{9D8B030D-6E8A-4147-A177-3AD203B41FA5}">
                      <a16:colId xmlns:a16="http://schemas.microsoft.com/office/drawing/2014/main" xmlns="" val="20004"/>
                    </a:ext>
                  </a:extLst>
                </a:gridCol>
                <a:gridCol w="1122954">
                  <a:extLst>
                    <a:ext uri="{9D8B030D-6E8A-4147-A177-3AD203B41FA5}">
                      <a16:colId xmlns:a16="http://schemas.microsoft.com/office/drawing/2014/main" xmlns="" val="20005"/>
                    </a:ext>
                  </a:extLst>
                </a:gridCol>
              </a:tblGrid>
              <a:tr h="415813">
                <a:tc>
                  <a:txBody>
                    <a:bodyPr/>
                    <a:lstStyle/>
                    <a:p>
                      <a:pPr algn="ctr" fontAlgn="ctr"/>
                      <a:r>
                        <a:rPr lang="es-CO" sz="1100" b="0" i="0" u="none" strike="noStrike" dirty="0">
                          <a:effectLst/>
                          <a:latin typeface="Calibri"/>
                        </a:rPr>
                        <a:t>DBO5 total</a:t>
                      </a:r>
                    </a:p>
                    <a:p>
                      <a:pPr algn="ctr" fontAlgn="ctr"/>
                      <a:r>
                        <a:rPr lang="es-CO" sz="1100" b="0" i="0" u="none" strike="noStrike" dirty="0">
                          <a:effectLst/>
                          <a:latin typeface="Calibri"/>
                        </a:rPr>
                        <a:t> (mg O</a:t>
                      </a:r>
                      <a:r>
                        <a:rPr lang="es-CO" sz="1100" b="0" i="0" u="none" strike="noStrike" baseline="-25000" dirty="0">
                          <a:effectLst/>
                          <a:latin typeface="Calibri"/>
                        </a:rPr>
                        <a:t>2</a:t>
                      </a:r>
                      <a:r>
                        <a:rPr lang="es-CO" sz="1100" b="0" i="0" u="none" strike="noStrike" dirty="0">
                          <a:effectLst/>
                          <a:latin typeface="Calibri"/>
                        </a:rPr>
                        <a:t>/L)</a:t>
                      </a:r>
                    </a:p>
                  </a:txBody>
                  <a:tcPr marL="9525" marR="9525" marT="9525" marB="0" anchor="ctr">
                    <a:solidFill>
                      <a:schemeClr val="accent3">
                        <a:lumMod val="75000"/>
                      </a:schemeClr>
                    </a:solidFill>
                  </a:tcPr>
                </a:tc>
                <a:tc>
                  <a:txBody>
                    <a:bodyPr/>
                    <a:lstStyle/>
                    <a:p>
                      <a:pPr algn="ctr" fontAlgn="ctr"/>
                      <a:r>
                        <a:rPr lang="es-CO" sz="1100" b="0" i="0" u="none" strike="noStrike" dirty="0" err="1">
                          <a:effectLst/>
                          <a:latin typeface="Calibri"/>
                        </a:rPr>
                        <a:t>DQO</a:t>
                      </a:r>
                      <a:r>
                        <a:rPr lang="es-CO" sz="1100" b="0" i="0" u="none" strike="noStrike" dirty="0">
                          <a:effectLst/>
                          <a:latin typeface="Calibri"/>
                        </a:rPr>
                        <a:t> total</a:t>
                      </a:r>
                    </a:p>
                    <a:p>
                      <a:pPr algn="ctr" fontAlgn="ctr"/>
                      <a:r>
                        <a:rPr lang="es-CO" sz="1100" b="0" i="0" u="none" strike="noStrike" dirty="0">
                          <a:effectLst/>
                          <a:latin typeface="Calibri"/>
                        </a:rPr>
                        <a:t> (mg O</a:t>
                      </a:r>
                      <a:r>
                        <a:rPr lang="es-CO" sz="1100" b="0" i="0" u="none" strike="noStrike" baseline="-25000" dirty="0">
                          <a:effectLst/>
                          <a:latin typeface="Calibri"/>
                        </a:rPr>
                        <a:t>2</a:t>
                      </a:r>
                      <a:r>
                        <a:rPr lang="es-CO" sz="1100" b="0" i="0" u="none" strike="noStrike" dirty="0">
                          <a:effectLst/>
                          <a:latin typeface="Calibri"/>
                        </a:rPr>
                        <a:t>/L)</a:t>
                      </a:r>
                    </a:p>
                  </a:txBody>
                  <a:tcPr marL="9525" marR="9525" marT="9525" marB="0" anchor="ctr">
                    <a:solidFill>
                      <a:schemeClr val="accent3">
                        <a:lumMod val="75000"/>
                      </a:schemeClr>
                    </a:solidFill>
                  </a:tcPr>
                </a:tc>
                <a:tc>
                  <a:txBody>
                    <a:bodyPr/>
                    <a:lstStyle/>
                    <a:p>
                      <a:pPr algn="ctr" fontAlgn="ctr"/>
                      <a:r>
                        <a:rPr lang="es-CO" sz="1100" b="0" i="0" u="none" strike="noStrike" dirty="0">
                          <a:effectLst/>
                          <a:latin typeface="Calibri"/>
                        </a:rPr>
                        <a:t>pH</a:t>
                      </a:r>
                    </a:p>
                    <a:p>
                      <a:pPr algn="ctr" fontAlgn="ctr"/>
                      <a:r>
                        <a:rPr lang="es-CO" sz="1100" b="0" i="0" u="none" strike="noStrike" dirty="0">
                          <a:effectLst/>
                          <a:latin typeface="Calibri"/>
                        </a:rPr>
                        <a:t>(unidades de pH)</a:t>
                      </a:r>
                    </a:p>
                  </a:txBody>
                  <a:tcPr marL="9525" marR="9525" marT="9525" marB="0" anchor="ctr">
                    <a:solidFill>
                      <a:schemeClr val="accent3">
                        <a:lumMod val="75000"/>
                      </a:schemeClr>
                    </a:solidFill>
                  </a:tcPr>
                </a:tc>
                <a:tc>
                  <a:txBody>
                    <a:bodyPr/>
                    <a:lstStyle/>
                    <a:p>
                      <a:pPr algn="ctr" fontAlgn="ctr"/>
                      <a:r>
                        <a:rPr lang="es-CO" sz="1100" b="0" i="0" u="none" strike="noStrike" dirty="0">
                          <a:effectLst/>
                          <a:latin typeface="Calibri"/>
                        </a:rPr>
                        <a:t>Cianuro total</a:t>
                      </a:r>
                    </a:p>
                    <a:p>
                      <a:pPr algn="ctr" fontAlgn="ctr"/>
                      <a:r>
                        <a:rPr lang="es-CO" sz="1100" b="0" i="0" u="none" strike="noStrike" dirty="0">
                          <a:effectLst/>
                          <a:latin typeface="Calibri"/>
                        </a:rPr>
                        <a:t> (</a:t>
                      </a:r>
                      <a:r>
                        <a:rPr lang="es-CO" sz="1100" b="0" i="0" u="none" strike="noStrike" dirty="0" err="1">
                          <a:effectLst/>
                          <a:latin typeface="Calibri"/>
                        </a:rPr>
                        <a:t>mgCN</a:t>
                      </a:r>
                      <a:r>
                        <a:rPr lang="es-CO" sz="1100" b="0" i="0" u="none" strike="noStrike" dirty="0">
                          <a:effectLst/>
                          <a:latin typeface="Calibri"/>
                        </a:rPr>
                        <a:t>-/L)</a:t>
                      </a:r>
                    </a:p>
                  </a:txBody>
                  <a:tcPr marL="9525" marR="9525" marT="9525" marB="0" anchor="ctr">
                    <a:solidFill>
                      <a:schemeClr val="accent3">
                        <a:lumMod val="75000"/>
                      </a:schemeClr>
                    </a:solidFill>
                  </a:tcPr>
                </a:tc>
                <a:tc>
                  <a:txBody>
                    <a:bodyPr/>
                    <a:lstStyle/>
                    <a:p>
                      <a:pPr algn="ctr" fontAlgn="ctr"/>
                      <a:r>
                        <a:rPr lang="es-CO" sz="1100" b="0" i="0" u="none" strike="noStrike" dirty="0">
                          <a:effectLst/>
                          <a:latin typeface="Calibri"/>
                        </a:rPr>
                        <a:t>C.E. </a:t>
                      </a:r>
                    </a:p>
                    <a:p>
                      <a:pPr algn="ctr" fontAlgn="ctr"/>
                      <a:r>
                        <a:rPr lang="es-CO" sz="1100" b="0" i="0" u="none" strike="noStrike" dirty="0">
                          <a:effectLst/>
                          <a:latin typeface="Calibri"/>
                        </a:rPr>
                        <a:t>(µS/cm)</a:t>
                      </a:r>
                    </a:p>
                  </a:txBody>
                  <a:tcPr marL="9525" marR="9525" marT="9525" marB="0" anchor="ctr">
                    <a:solidFill>
                      <a:schemeClr val="accent3">
                        <a:lumMod val="75000"/>
                      </a:schemeClr>
                    </a:solidFill>
                  </a:tcPr>
                </a:tc>
                <a:tc>
                  <a:txBody>
                    <a:bodyPr/>
                    <a:lstStyle/>
                    <a:p>
                      <a:pPr algn="ctr" fontAlgn="ctr"/>
                      <a:r>
                        <a:rPr lang="es-CO" sz="1100" b="0" i="0" u="none" strike="noStrike" dirty="0">
                          <a:effectLst/>
                          <a:latin typeface="+mn-lt"/>
                        </a:rPr>
                        <a:t>Sólidos </a:t>
                      </a:r>
                      <a:r>
                        <a:rPr lang="es-CO" sz="1100" b="0" i="0" u="none" strike="noStrike" dirty="0" err="1">
                          <a:effectLst/>
                          <a:latin typeface="+mn-lt"/>
                        </a:rPr>
                        <a:t>sedim</a:t>
                      </a:r>
                      <a:r>
                        <a:rPr lang="es-CO" sz="1100" b="0" i="0" u="none" strike="noStrike" dirty="0">
                          <a:effectLst/>
                          <a:latin typeface="+mn-lt"/>
                        </a:rPr>
                        <a:t>. (mg/L)</a:t>
                      </a:r>
                      <a:endParaRPr lang="es-CO" sz="1100" b="0" i="0" u="none" strike="noStrike" dirty="0">
                        <a:effectLst/>
                        <a:latin typeface="Calibri"/>
                      </a:endParaRPr>
                    </a:p>
                  </a:txBody>
                  <a:tcPr marL="9525" marR="9525" marT="9525" marB="0" anchor="ctr">
                    <a:solidFill>
                      <a:schemeClr val="accent3">
                        <a:lumMod val="75000"/>
                      </a:schemeClr>
                    </a:solidFill>
                  </a:tcPr>
                </a:tc>
                <a:extLst>
                  <a:ext uri="{0D108BD9-81ED-4DB2-BD59-A6C34878D82A}">
                    <a16:rowId xmlns:a16="http://schemas.microsoft.com/office/drawing/2014/main" xmlns="" val="10000"/>
                  </a:ext>
                </a:extLst>
              </a:tr>
              <a:tr h="415813">
                <a:tc>
                  <a:txBody>
                    <a:bodyPr/>
                    <a:lstStyle/>
                    <a:p>
                      <a:pPr algn="ctr" fontAlgn="ctr"/>
                      <a:r>
                        <a:rPr lang="es-CO" sz="1100" b="1" i="0" u="none" strike="noStrike" dirty="0">
                          <a:effectLst/>
                          <a:latin typeface="Arial"/>
                        </a:rPr>
                        <a:t>3.188</a:t>
                      </a:r>
                    </a:p>
                  </a:txBody>
                  <a:tcPr marL="9525" marR="9525" marT="9525" marB="0" anchor="ctr">
                    <a:solidFill>
                      <a:srgbClr val="FF0000"/>
                    </a:solidFill>
                  </a:tcPr>
                </a:tc>
                <a:tc>
                  <a:txBody>
                    <a:bodyPr/>
                    <a:lstStyle/>
                    <a:p>
                      <a:pPr algn="ctr" fontAlgn="ctr"/>
                      <a:r>
                        <a:rPr lang="es-CO" sz="1100" b="1" i="0" u="none" strike="noStrike" dirty="0">
                          <a:effectLst/>
                          <a:latin typeface="Arial"/>
                        </a:rPr>
                        <a:t>4.728</a:t>
                      </a:r>
                    </a:p>
                  </a:txBody>
                  <a:tcPr marL="9525" marR="9525" marT="9525" marB="0" anchor="ctr">
                    <a:solidFill>
                      <a:srgbClr val="FF0000"/>
                    </a:solidFill>
                  </a:tcPr>
                </a:tc>
                <a:tc>
                  <a:txBody>
                    <a:bodyPr/>
                    <a:lstStyle/>
                    <a:p>
                      <a:pPr algn="ctr" fontAlgn="b"/>
                      <a:r>
                        <a:rPr lang="es-CO" sz="1200" b="1" u="none" strike="noStrike" dirty="0">
                          <a:effectLst/>
                        </a:rPr>
                        <a:t>5,70</a:t>
                      </a:r>
                      <a:endParaRPr lang="es-CO" sz="1200" b="1" i="0" u="none" strike="noStrike" dirty="0">
                        <a:effectLst/>
                        <a:latin typeface="Arial"/>
                      </a:endParaRPr>
                    </a:p>
                  </a:txBody>
                  <a:tcPr marL="7996" marR="7996" marT="7996" marB="0" anchor="ctr"/>
                </a:tc>
                <a:tc>
                  <a:txBody>
                    <a:bodyPr/>
                    <a:lstStyle/>
                    <a:p>
                      <a:pPr algn="ctr" fontAlgn="b"/>
                      <a:r>
                        <a:rPr lang="es-CO" sz="1200" b="1" u="none" strike="noStrike" dirty="0">
                          <a:effectLst/>
                        </a:rPr>
                        <a:t>&lt; 0,050</a:t>
                      </a:r>
                      <a:endParaRPr lang="es-CO" sz="1200" b="1" i="0" u="none" strike="noStrike" dirty="0">
                        <a:effectLst/>
                        <a:latin typeface="Arial"/>
                      </a:endParaRPr>
                    </a:p>
                  </a:txBody>
                  <a:tcPr marL="7996" marR="7996" marT="7996" marB="0" anchor="ctr"/>
                </a:tc>
                <a:tc>
                  <a:txBody>
                    <a:bodyPr/>
                    <a:lstStyle/>
                    <a:p>
                      <a:pPr algn="ctr" fontAlgn="b"/>
                      <a:r>
                        <a:rPr lang="es-CO" sz="1200" b="1" u="none" strike="noStrike" dirty="0">
                          <a:effectLst/>
                        </a:rPr>
                        <a:t>51,53</a:t>
                      </a:r>
                      <a:endParaRPr lang="es-CO" sz="1200" b="1" i="0" u="none" strike="noStrike" dirty="0">
                        <a:effectLst/>
                        <a:latin typeface="Arial"/>
                      </a:endParaRPr>
                    </a:p>
                  </a:txBody>
                  <a:tcPr marL="7996" marR="7996" marT="7996" marB="0" anchor="ctr"/>
                </a:tc>
                <a:tc>
                  <a:txBody>
                    <a:bodyPr/>
                    <a:lstStyle/>
                    <a:p>
                      <a:pPr algn="ctr" fontAlgn="ctr"/>
                      <a:r>
                        <a:rPr lang="es-CO" sz="1100" b="1" i="0" u="none" strike="noStrike" dirty="0">
                          <a:solidFill>
                            <a:schemeClr val="tx1"/>
                          </a:solidFill>
                          <a:effectLst/>
                          <a:latin typeface="Arial"/>
                        </a:rPr>
                        <a:t>55</a:t>
                      </a:r>
                    </a:p>
                  </a:txBody>
                  <a:tcPr marL="9525" marR="9525" marT="9525" marB="0" anchor="ctr">
                    <a:solidFill>
                      <a:srgbClr val="FF0000"/>
                    </a:solidFill>
                  </a:tcPr>
                </a:tc>
                <a:extLst>
                  <a:ext uri="{0D108BD9-81ED-4DB2-BD59-A6C34878D82A}">
                    <a16:rowId xmlns:a16="http://schemas.microsoft.com/office/drawing/2014/main" xmlns="" val="10001"/>
                  </a:ext>
                </a:extLst>
              </a:tr>
              <a:tr h="375831">
                <a:tc>
                  <a:txBody>
                    <a:bodyPr/>
                    <a:lstStyle/>
                    <a:p>
                      <a:pPr algn="ctr" fontAlgn="ctr"/>
                      <a:r>
                        <a:rPr lang="es-CO" sz="1100" b="1" i="0" u="none" strike="noStrike" dirty="0">
                          <a:effectLst/>
                          <a:latin typeface="Arial"/>
                        </a:rPr>
                        <a:t>194</a:t>
                      </a:r>
                    </a:p>
                  </a:txBody>
                  <a:tcPr marL="9525" marR="9525" marT="9525" marB="0" anchor="ctr">
                    <a:solidFill>
                      <a:srgbClr val="FFC000"/>
                    </a:solidFill>
                  </a:tcPr>
                </a:tc>
                <a:tc>
                  <a:txBody>
                    <a:bodyPr/>
                    <a:lstStyle/>
                    <a:p>
                      <a:pPr algn="ctr" fontAlgn="ctr"/>
                      <a:r>
                        <a:rPr lang="es-CO" sz="1100" b="1" i="0" u="none" strike="noStrike" dirty="0">
                          <a:effectLst/>
                          <a:latin typeface="Arial"/>
                        </a:rPr>
                        <a:t>280</a:t>
                      </a:r>
                    </a:p>
                  </a:txBody>
                  <a:tcPr marL="9525" marR="9525" marT="9525" marB="0" anchor="ctr">
                    <a:solidFill>
                      <a:srgbClr val="FFC000"/>
                    </a:solidFill>
                  </a:tcPr>
                </a:tc>
                <a:tc>
                  <a:txBody>
                    <a:bodyPr/>
                    <a:lstStyle/>
                    <a:p>
                      <a:pPr algn="ctr" fontAlgn="b"/>
                      <a:r>
                        <a:rPr lang="es-CO" sz="1200" b="1" u="none" strike="noStrike">
                          <a:effectLst/>
                        </a:rPr>
                        <a:t>6,95</a:t>
                      </a:r>
                      <a:endParaRPr lang="es-CO" sz="1200" b="1" i="0" u="none" strike="noStrike">
                        <a:effectLst/>
                        <a:latin typeface="Arial"/>
                      </a:endParaRPr>
                    </a:p>
                  </a:txBody>
                  <a:tcPr marL="7996" marR="7996" marT="7996" marB="0" anchor="ctr"/>
                </a:tc>
                <a:tc>
                  <a:txBody>
                    <a:bodyPr/>
                    <a:lstStyle/>
                    <a:p>
                      <a:pPr algn="ctr" fontAlgn="b"/>
                      <a:r>
                        <a:rPr lang="es-CO" sz="1200" b="1" u="none" strike="noStrike">
                          <a:effectLst/>
                        </a:rPr>
                        <a:t>&lt; 0,050</a:t>
                      </a:r>
                      <a:endParaRPr lang="es-CO" sz="1200" b="1" i="0" u="none" strike="noStrike">
                        <a:effectLst/>
                        <a:latin typeface="Arial"/>
                      </a:endParaRPr>
                    </a:p>
                  </a:txBody>
                  <a:tcPr marL="7996" marR="7996" marT="7996" marB="0" anchor="ctr"/>
                </a:tc>
                <a:tc>
                  <a:txBody>
                    <a:bodyPr/>
                    <a:lstStyle/>
                    <a:p>
                      <a:pPr algn="ctr" fontAlgn="b"/>
                      <a:r>
                        <a:rPr lang="es-CO" sz="1200" b="1" u="none" strike="noStrike" dirty="0">
                          <a:effectLst/>
                        </a:rPr>
                        <a:t>349,00</a:t>
                      </a:r>
                      <a:endParaRPr lang="es-CO" sz="1200" b="1" i="0" u="none" strike="noStrike" dirty="0">
                        <a:effectLst/>
                        <a:latin typeface="Arial"/>
                      </a:endParaRPr>
                    </a:p>
                  </a:txBody>
                  <a:tcPr marL="7996" marR="7996" marT="7996" marB="0" anchor="ctr">
                    <a:solidFill>
                      <a:srgbClr val="FF0000"/>
                    </a:solidFill>
                  </a:tcPr>
                </a:tc>
                <a:tc>
                  <a:txBody>
                    <a:bodyPr/>
                    <a:lstStyle/>
                    <a:p>
                      <a:pPr algn="ctr" fontAlgn="ctr"/>
                      <a:r>
                        <a:rPr lang="es-CO" sz="1100" b="1" i="0" u="none" strike="noStrike" dirty="0">
                          <a:solidFill>
                            <a:schemeClr val="tx1"/>
                          </a:solidFill>
                          <a:effectLst/>
                          <a:latin typeface="Arial"/>
                        </a:rPr>
                        <a:t>68</a:t>
                      </a:r>
                    </a:p>
                  </a:txBody>
                  <a:tcPr marL="9525" marR="9525" marT="9525" marB="0" anchor="ctr">
                    <a:solidFill>
                      <a:srgbClr val="FF0000"/>
                    </a:solidFill>
                  </a:tcPr>
                </a:tc>
                <a:extLst>
                  <a:ext uri="{0D108BD9-81ED-4DB2-BD59-A6C34878D82A}">
                    <a16:rowId xmlns:a16="http://schemas.microsoft.com/office/drawing/2014/main" xmlns="" val="10002"/>
                  </a:ext>
                </a:extLst>
              </a:tr>
              <a:tr h="407816">
                <a:tc>
                  <a:txBody>
                    <a:bodyPr/>
                    <a:lstStyle/>
                    <a:p>
                      <a:pPr algn="ctr" fontAlgn="ctr"/>
                      <a:r>
                        <a:rPr lang="es-CO" sz="1100" b="1" i="0" u="none" strike="noStrike">
                          <a:effectLst/>
                          <a:latin typeface="Arial"/>
                        </a:rPr>
                        <a:t>7,2</a:t>
                      </a:r>
                    </a:p>
                  </a:txBody>
                  <a:tcPr marL="9525" marR="9525" marT="9525" marB="0" anchor="ctr"/>
                </a:tc>
                <a:tc>
                  <a:txBody>
                    <a:bodyPr/>
                    <a:lstStyle/>
                    <a:p>
                      <a:pPr algn="ctr" fontAlgn="ctr"/>
                      <a:r>
                        <a:rPr lang="es-CO" sz="1100" b="1" i="0" u="none" strike="noStrike" dirty="0">
                          <a:effectLst/>
                          <a:latin typeface="Arial"/>
                        </a:rPr>
                        <a:t>847</a:t>
                      </a:r>
                    </a:p>
                  </a:txBody>
                  <a:tcPr marL="9525" marR="9525" marT="9525" marB="0" anchor="ctr"/>
                </a:tc>
                <a:tc>
                  <a:txBody>
                    <a:bodyPr/>
                    <a:lstStyle/>
                    <a:p>
                      <a:pPr algn="ctr" fontAlgn="b"/>
                      <a:r>
                        <a:rPr lang="es-CO" sz="1200" b="1" u="none" strike="noStrike" dirty="0">
                          <a:effectLst/>
                        </a:rPr>
                        <a:t>12,24</a:t>
                      </a:r>
                      <a:endParaRPr lang="es-CO" sz="1200" b="1" i="0" u="none" strike="noStrike" dirty="0">
                        <a:effectLst/>
                        <a:latin typeface="Arial"/>
                      </a:endParaRPr>
                    </a:p>
                  </a:txBody>
                  <a:tcPr marL="7996" marR="7996" marT="7996" marB="0" anchor="ctr">
                    <a:solidFill>
                      <a:srgbClr val="FF0000"/>
                    </a:solidFill>
                  </a:tcPr>
                </a:tc>
                <a:tc>
                  <a:txBody>
                    <a:bodyPr/>
                    <a:lstStyle/>
                    <a:p>
                      <a:pPr algn="ctr" fontAlgn="b"/>
                      <a:r>
                        <a:rPr lang="es-CO" sz="1200" b="1" u="none" strike="noStrike" dirty="0">
                          <a:effectLst/>
                        </a:rPr>
                        <a:t>1,14</a:t>
                      </a:r>
                      <a:endParaRPr lang="es-CO" sz="1200" b="1" i="0" u="none" strike="noStrike" dirty="0">
                        <a:effectLst/>
                        <a:latin typeface="Arial"/>
                      </a:endParaRPr>
                    </a:p>
                  </a:txBody>
                  <a:tcPr marL="7996" marR="7996" marT="7996" marB="0" anchor="ctr">
                    <a:solidFill>
                      <a:srgbClr val="FF0000"/>
                    </a:solidFill>
                  </a:tcPr>
                </a:tc>
                <a:tc>
                  <a:txBody>
                    <a:bodyPr/>
                    <a:lstStyle/>
                    <a:p>
                      <a:pPr algn="ctr" fontAlgn="b"/>
                      <a:r>
                        <a:rPr lang="es-CO" sz="1200" b="1" u="none" strike="noStrike" dirty="0">
                          <a:effectLst/>
                        </a:rPr>
                        <a:t>11851,22</a:t>
                      </a:r>
                      <a:endParaRPr lang="es-CO" sz="1200" b="1" i="0" u="none" strike="noStrike" dirty="0">
                        <a:effectLst/>
                        <a:latin typeface="Arial"/>
                      </a:endParaRPr>
                    </a:p>
                  </a:txBody>
                  <a:tcPr marL="7996" marR="7996" marT="7996" marB="0" anchor="ctr">
                    <a:solidFill>
                      <a:srgbClr val="FFC000"/>
                    </a:solidFill>
                  </a:tcPr>
                </a:tc>
                <a:tc>
                  <a:txBody>
                    <a:bodyPr/>
                    <a:lstStyle/>
                    <a:p>
                      <a:pPr algn="ctr" fontAlgn="ctr"/>
                      <a:r>
                        <a:rPr lang="es-CO" sz="1100" b="1" i="0" u="none" strike="noStrike" dirty="0">
                          <a:solidFill>
                            <a:schemeClr val="tx1"/>
                          </a:solidFill>
                          <a:effectLst/>
                          <a:latin typeface="Arial"/>
                        </a:rPr>
                        <a:t>310</a:t>
                      </a:r>
                    </a:p>
                  </a:txBody>
                  <a:tcPr marL="9525" marR="9525" marT="9525" marB="0" anchor="ctr">
                    <a:solidFill>
                      <a:srgbClr val="FF0000"/>
                    </a:solidFill>
                  </a:tcPr>
                </a:tc>
                <a:extLst>
                  <a:ext uri="{0D108BD9-81ED-4DB2-BD59-A6C34878D82A}">
                    <a16:rowId xmlns:a16="http://schemas.microsoft.com/office/drawing/2014/main" xmlns="" val="10003"/>
                  </a:ext>
                </a:extLst>
              </a:tr>
              <a:tr h="351842">
                <a:tc>
                  <a:txBody>
                    <a:bodyPr/>
                    <a:lstStyle/>
                    <a:p>
                      <a:pPr algn="ctr" fontAlgn="b"/>
                      <a:endParaRPr lang="es-CO" sz="1200" b="1" i="0" u="none" strike="noStrike" dirty="0">
                        <a:effectLst/>
                        <a:latin typeface="Arial"/>
                      </a:endParaRPr>
                    </a:p>
                  </a:txBody>
                  <a:tcPr marL="7996" marR="7996" marT="7996" marB="0" anchor="ctr"/>
                </a:tc>
                <a:tc>
                  <a:txBody>
                    <a:bodyPr/>
                    <a:lstStyle/>
                    <a:p>
                      <a:pPr algn="ctr" fontAlgn="b"/>
                      <a:endParaRPr lang="es-CO" sz="1200" b="1" i="0" u="none" strike="noStrike" dirty="0">
                        <a:effectLst/>
                        <a:latin typeface="Arial"/>
                      </a:endParaRPr>
                    </a:p>
                  </a:txBody>
                  <a:tcPr marL="7996" marR="7996" marT="7996" marB="0" anchor="ctr"/>
                </a:tc>
                <a:tc>
                  <a:txBody>
                    <a:bodyPr/>
                    <a:lstStyle/>
                    <a:p>
                      <a:pPr algn="ctr" fontAlgn="b"/>
                      <a:r>
                        <a:rPr lang="es-CO" sz="1200" b="1" u="none" strike="noStrike">
                          <a:effectLst/>
                        </a:rPr>
                        <a:t>7,13</a:t>
                      </a:r>
                      <a:endParaRPr lang="es-CO" sz="1200" b="1" i="0" u="none" strike="noStrike">
                        <a:effectLst/>
                        <a:latin typeface="Arial"/>
                      </a:endParaRPr>
                    </a:p>
                  </a:txBody>
                  <a:tcPr marL="7996" marR="7996" marT="7996" marB="0" anchor="ctr"/>
                </a:tc>
                <a:tc>
                  <a:txBody>
                    <a:bodyPr/>
                    <a:lstStyle/>
                    <a:p>
                      <a:pPr algn="ctr" fontAlgn="b"/>
                      <a:r>
                        <a:rPr lang="es-CO" sz="1200" b="1" u="none" strike="noStrike">
                          <a:effectLst/>
                        </a:rPr>
                        <a:t> </a:t>
                      </a:r>
                      <a:endParaRPr lang="es-CO" sz="1200" b="1" i="0" u="none" strike="noStrike">
                        <a:effectLst/>
                        <a:latin typeface="Arial"/>
                      </a:endParaRPr>
                    </a:p>
                  </a:txBody>
                  <a:tcPr marL="7996" marR="7996" marT="7996" marB="0" anchor="ctr"/>
                </a:tc>
                <a:tc>
                  <a:txBody>
                    <a:bodyPr/>
                    <a:lstStyle/>
                    <a:p>
                      <a:pPr algn="ctr" fontAlgn="b"/>
                      <a:r>
                        <a:rPr lang="es-CO" sz="1200" b="1" u="none" strike="noStrike" dirty="0">
                          <a:effectLst/>
                        </a:rPr>
                        <a:t>4098,60</a:t>
                      </a:r>
                      <a:endParaRPr lang="es-CO" sz="1200" b="1" i="0" u="none" strike="noStrike" dirty="0">
                        <a:effectLst/>
                        <a:latin typeface="Arial"/>
                      </a:endParaRPr>
                    </a:p>
                  </a:txBody>
                  <a:tcPr marL="7996" marR="7996" marT="7996" marB="0" anchor="ctr">
                    <a:solidFill>
                      <a:srgbClr val="FF0000"/>
                    </a:solidFill>
                  </a:tcPr>
                </a:tc>
                <a:tc>
                  <a:txBody>
                    <a:bodyPr/>
                    <a:lstStyle/>
                    <a:p>
                      <a:pPr algn="ctr" fontAlgn="b"/>
                      <a:endParaRPr lang="es-CO" sz="1200" b="1" i="0" u="none" strike="noStrike" dirty="0">
                        <a:effectLst/>
                        <a:latin typeface="Arial"/>
                      </a:endParaRPr>
                    </a:p>
                  </a:txBody>
                  <a:tcPr marL="7996" marR="7996" marT="7996" marB="0" anchor="ctr">
                    <a:solidFill>
                      <a:srgbClr val="ECF1F8"/>
                    </a:solidFill>
                  </a:tcPr>
                </a:tc>
                <a:extLst>
                  <a:ext uri="{0D108BD9-81ED-4DB2-BD59-A6C34878D82A}">
                    <a16:rowId xmlns:a16="http://schemas.microsoft.com/office/drawing/2014/main" xmlns="" val="10004"/>
                  </a:ext>
                </a:extLst>
              </a:tr>
              <a:tr h="311860">
                <a:tc>
                  <a:txBody>
                    <a:bodyPr/>
                    <a:lstStyle/>
                    <a:p>
                      <a:pPr algn="ctr" fontAlgn="b"/>
                      <a:endParaRPr lang="es-CO" sz="1200" b="1" i="0" u="none" strike="noStrike" dirty="0">
                        <a:effectLst/>
                        <a:latin typeface="Arial"/>
                      </a:endParaRPr>
                    </a:p>
                  </a:txBody>
                  <a:tcPr marL="7996" marR="7996" marT="7996" marB="0" anchor="ctr"/>
                </a:tc>
                <a:tc>
                  <a:txBody>
                    <a:bodyPr/>
                    <a:lstStyle/>
                    <a:p>
                      <a:pPr algn="ctr" fontAlgn="b"/>
                      <a:endParaRPr lang="es-CO" sz="1200" b="1" i="0" u="none" strike="noStrike" dirty="0">
                        <a:effectLst/>
                        <a:latin typeface="Arial"/>
                      </a:endParaRPr>
                    </a:p>
                  </a:txBody>
                  <a:tcPr marL="7996" marR="7996" marT="7996" marB="0" anchor="ctr"/>
                </a:tc>
                <a:tc>
                  <a:txBody>
                    <a:bodyPr/>
                    <a:lstStyle/>
                    <a:p>
                      <a:pPr algn="ctr" fontAlgn="b"/>
                      <a:r>
                        <a:rPr lang="es-CO" sz="1200" b="1" u="none" strike="noStrike">
                          <a:effectLst/>
                        </a:rPr>
                        <a:t>7,57</a:t>
                      </a:r>
                      <a:endParaRPr lang="es-CO" sz="1200" b="1" i="0" u="none" strike="noStrike">
                        <a:effectLst/>
                        <a:latin typeface="Arial"/>
                      </a:endParaRPr>
                    </a:p>
                  </a:txBody>
                  <a:tcPr marL="7996" marR="7996" marT="7996" marB="0" anchor="ctr"/>
                </a:tc>
                <a:tc>
                  <a:txBody>
                    <a:bodyPr/>
                    <a:lstStyle/>
                    <a:p>
                      <a:pPr algn="ctr" fontAlgn="b"/>
                      <a:r>
                        <a:rPr lang="es-CO" sz="1200" b="1" u="none" strike="noStrike">
                          <a:effectLst/>
                        </a:rPr>
                        <a:t> </a:t>
                      </a:r>
                      <a:endParaRPr lang="es-CO" sz="1200" b="1" i="0" u="none" strike="noStrike">
                        <a:effectLst/>
                        <a:latin typeface="Arial"/>
                      </a:endParaRPr>
                    </a:p>
                  </a:txBody>
                  <a:tcPr marL="7996" marR="7996" marT="7996" marB="0" anchor="ctr"/>
                </a:tc>
                <a:tc>
                  <a:txBody>
                    <a:bodyPr/>
                    <a:lstStyle/>
                    <a:p>
                      <a:pPr algn="ctr" fontAlgn="b"/>
                      <a:r>
                        <a:rPr lang="es-CO" sz="1200" b="1" u="none" strike="noStrike" dirty="0">
                          <a:effectLst/>
                        </a:rPr>
                        <a:t>91,00</a:t>
                      </a:r>
                      <a:endParaRPr lang="es-CO" sz="1200" b="1" i="0" u="none" strike="noStrike" dirty="0">
                        <a:effectLst/>
                        <a:latin typeface="Arial"/>
                      </a:endParaRPr>
                    </a:p>
                  </a:txBody>
                  <a:tcPr marL="7996" marR="7996" marT="7996" marB="0" anchor="ctr"/>
                </a:tc>
                <a:tc>
                  <a:txBody>
                    <a:bodyPr/>
                    <a:lstStyle/>
                    <a:p>
                      <a:pPr algn="ctr" fontAlgn="b"/>
                      <a:endParaRPr lang="es-CO" sz="1200" b="1" i="0" u="none" strike="noStrike" dirty="0">
                        <a:effectLst/>
                        <a:latin typeface="Arial"/>
                      </a:endParaRPr>
                    </a:p>
                  </a:txBody>
                  <a:tcPr marL="7996" marR="7996" marT="7996" marB="0" anchor="ctr">
                    <a:solidFill>
                      <a:srgbClr val="ECF1F8"/>
                    </a:solidFill>
                  </a:tcPr>
                </a:tc>
                <a:extLst>
                  <a:ext uri="{0D108BD9-81ED-4DB2-BD59-A6C34878D82A}">
                    <a16:rowId xmlns:a16="http://schemas.microsoft.com/office/drawing/2014/main" xmlns="" val="10005"/>
                  </a:ext>
                </a:extLst>
              </a:tr>
              <a:tr h="327852">
                <a:tc>
                  <a:txBody>
                    <a:bodyPr/>
                    <a:lstStyle/>
                    <a:p>
                      <a:pPr algn="ctr" fontAlgn="b"/>
                      <a:endParaRPr lang="es-CO" sz="1200" b="1" i="0" u="none" strike="noStrike" dirty="0">
                        <a:effectLst/>
                        <a:latin typeface="Arial"/>
                      </a:endParaRPr>
                    </a:p>
                  </a:txBody>
                  <a:tcPr marL="7996" marR="7996" marT="7996" marB="0" anchor="ctr"/>
                </a:tc>
                <a:tc>
                  <a:txBody>
                    <a:bodyPr/>
                    <a:lstStyle/>
                    <a:p>
                      <a:pPr algn="ctr" fontAlgn="b"/>
                      <a:endParaRPr lang="es-CO" sz="1200" b="1" i="0" u="none" strike="noStrike" dirty="0">
                        <a:effectLst/>
                        <a:latin typeface="Arial"/>
                      </a:endParaRPr>
                    </a:p>
                  </a:txBody>
                  <a:tcPr marL="7996" marR="7996" marT="7996" marB="0" anchor="ctr"/>
                </a:tc>
                <a:tc>
                  <a:txBody>
                    <a:bodyPr/>
                    <a:lstStyle/>
                    <a:p>
                      <a:pPr algn="ctr" fontAlgn="b"/>
                      <a:r>
                        <a:rPr lang="es-CO" sz="1200" b="1" u="none" strike="noStrike" dirty="0">
                          <a:effectLst/>
                        </a:rPr>
                        <a:t>7,62</a:t>
                      </a:r>
                      <a:endParaRPr lang="es-CO" sz="1200" b="1" i="0" u="none" strike="noStrike" dirty="0">
                        <a:effectLst/>
                        <a:latin typeface="Arial"/>
                      </a:endParaRPr>
                    </a:p>
                  </a:txBody>
                  <a:tcPr marL="7996" marR="7996" marT="7996" marB="0" anchor="ctr"/>
                </a:tc>
                <a:tc>
                  <a:txBody>
                    <a:bodyPr/>
                    <a:lstStyle/>
                    <a:p>
                      <a:pPr algn="ctr" fontAlgn="b"/>
                      <a:r>
                        <a:rPr lang="es-CO" sz="1200" b="1" u="none" strike="noStrike">
                          <a:effectLst/>
                        </a:rPr>
                        <a:t> </a:t>
                      </a:r>
                      <a:endParaRPr lang="es-CO" sz="1200" b="1" i="0" u="none" strike="noStrike">
                        <a:effectLst/>
                        <a:latin typeface="Arial"/>
                      </a:endParaRPr>
                    </a:p>
                  </a:txBody>
                  <a:tcPr marL="7996" marR="7996" marT="7996" marB="0" anchor="ctr"/>
                </a:tc>
                <a:tc>
                  <a:txBody>
                    <a:bodyPr/>
                    <a:lstStyle/>
                    <a:p>
                      <a:pPr algn="ctr" fontAlgn="b"/>
                      <a:r>
                        <a:rPr lang="es-CO" sz="1200" b="1" u="none" strike="noStrike">
                          <a:effectLst/>
                        </a:rPr>
                        <a:t>82,00</a:t>
                      </a:r>
                      <a:endParaRPr lang="es-CO" sz="1200" b="1" i="0" u="none" strike="noStrike">
                        <a:effectLst/>
                        <a:latin typeface="Arial"/>
                      </a:endParaRPr>
                    </a:p>
                  </a:txBody>
                  <a:tcPr marL="7996" marR="7996" marT="7996" marB="0" anchor="ctr"/>
                </a:tc>
                <a:tc>
                  <a:txBody>
                    <a:bodyPr/>
                    <a:lstStyle/>
                    <a:p>
                      <a:pPr algn="ctr" fontAlgn="b"/>
                      <a:endParaRPr lang="es-CO" sz="1200" b="1" i="0" u="none" strike="noStrike" dirty="0">
                        <a:effectLst/>
                        <a:latin typeface="Arial"/>
                      </a:endParaRPr>
                    </a:p>
                  </a:txBody>
                  <a:tcPr marL="7996" marR="7996" marT="7996" marB="0" anchor="ctr">
                    <a:solidFill>
                      <a:srgbClr val="ECF1F8"/>
                    </a:solidFill>
                  </a:tcPr>
                </a:tc>
                <a:extLst>
                  <a:ext uri="{0D108BD9-81ED-4DB2-BD59-A6C34878D82A}">
                    <a16:rowId xmlns:a16="http://schemas.microsoft.com/office/drawing/2014/main" xmlns="" val="10006"/>
                  </a:ext>
                </a:extLst>
              </a:tr>
              <a:tr h="327852">
                <a:tc>
                  <a:txBody>
                    <a:bodyPr/>
                    <a:lstStyle/>
                    <a:p>
                      <a:pPr algn="ctr" fontAlgn="b"/>
                      <a:endParaRPr lang="es-CO" sz="1200" b="1" i="0" u="none" strike="noStrike" dirty="0">
                        <a:effectLst/>
                        <a:latin typeface="Arial"/>
                      </a:endParaRPr>
                    </a:p>
                  </a:txBody>
                  <a:tcPr marL="7996" marR="7996" marT="7996" marB="0" anchor="ctr"/>
                </a:tc>
                <a:tc>
                  <a:txBody>
                    <a:bodyPr/>
                    <a:lstStyle/>
                    <a:p>
                      <a:pPr algn="ctr" fontAlgn="b"/>
                      <a:endParaRPr lang="es-CO" sz="1200" b="1" i="0" u="none" strike="noStrike" dirty="0">
                        <a:effectLst/>
                        <a:latin typeface="Arial"/>
                      </a:endParaRPr>
                    </a:p>
                  </a:txBody>
                  <a:tcPr marL="7996" marR="7996" marT="7996" marB="0" anchor="ctr"/>
                </a:tc>
                <a:tc>
                  <a:txBody>
                    <a:bodyPr/>
                    <a:lstStyle/>
                    <a:p>
                      <a:pPr algn="ctr" fontAlgn="b"/>
                      <a:r>
                        <a:rPr lang="es-CO" sz="1200" b="1" u="none" strike="noStrike">
                          <a:effectLst/>
                        </a:rPr>
                        <a:t>7,98</a:t>
                      </a:r>
                      <a:endParaRPr lang="es-CO" sz="1200" b="1" i="0" u="none" strike="noStrike">
                        <a:effectLst/>
                        <a:latin typeface="Arial"/>
                      </a:endParaRPr>
                    </a:p>
                  </a:txBody>
                  <a:tcPr marL="7996" marR="7996" marT="7996" marB="0" anchor="ctr"/>
                </a:tc>
                <a:tc>
                  <a:txBody>
                    <a:bodyPr/>
                    <a:lstStyle/>
                    <a:p>
                      <a:pPr algn="ctr" fontAlgn="b"/>
                      <a:r>
                        <a:rPr lang="es-CO" sz="1200" b="1" u="none" strike="noStrike">
                          <a:effectLst/>
                        </a:rPr>
                        <a:t> </a:t>
                      </a:r>
                      <a:endParaRPr lang="es-CO" sz="1200" b="1" i="0" u="none" strike="noStrike">
                        <a:effectLst/>
                        <a:latin typeface="Arial"/>
                      </a:endParaRPr>
                    </a:p>
                  </a:txBody>
                  <a:tcPr marL="7996" marR="7996" marT="7996" marB="0" anchor="ctr"/>
                </a:tc>
                <a:tc>
                  <a:txBody>
                    <a:bodyPr/>
                    <a:lstStyle/>
                    <a:p>
                      <a:pPr algn="ctr" fontAlgn="b"/>
                      <a:r>
                        <a:rPr lang="es-CO" sz="1200" b="1" u="none" strike="noStrike" dirty="0">
                          <a:effectLst/>
                        </a:rPr>
                        <a:t>341,70</a:t>
                      </a:r>
                      <a:endParaRPr lang="es-CO" sz="1200" b="1" i="0" u="none" strike="noStrike" dirty="0">
                        <a:effectLst/>
                        <a:latin typeface="Arial"/>
                      </a:endParaRPr>
                    </a:p>
                  </a:txBody>
                  <a:tcPr marL="7996" marR="7996" marT="7996" marB="0" anchor="ctr">
                    <a:solidFill>
                      <a:srgbClr val="FF0000"/>
                    </a:solidFill>
                  </a:tcPr>
                </a:tc>
                <a:tc>
                  <a:txBody>
                    <a:bodyPr/>
                    <a:lstStyle/>
                    <a:p>
                      <a:pPr algn="ctr" fontAlgn="b"/>
                      <a:endParaRPr lang="es-CO" sz="1200" b="1" i="0" u="none" strike="noStrike" dirty="0">
                        <a:effectLst/>
                        <a:latin typeface="Arial"/>
                      </a:endParaRPr>
                    </a:p>
                  </a:txBody>
                  <a:tcPr marL="7996" marR="7996" marT="7996" marB="0" anchor="ctr">
                    <a:solidFill>
                      <a:srgbClr val="ECF1F8"/>
                    </a:solidFill>
                  </a:tcPr>
                </a:tc>
                <a:extLst>
                  <a:ext uri="{0D108BD9-81ED-4DB2-BD59-A6C34878D82A}">
                    <a16:rowId xmlns:a16="http://schemas.microsoft.com/office/drawing/2014/main" xmlns="" val="10007"/>
                  </a:ext>
                </a:extLst>
              </a:tr>
              <a:tr h="343845">
                <a:tc>
                  <a:txBody>
                    <a:bodyPr/>
                    <a:lstStyle/>
                    <a:p>
                      <a:pPr algn="ctr" fontAlgn="b"/>
                      <a:endParaRPr lang="es-CO" sz="1200" b="1" i="0" u="none" strike="noStrike" dirty="0">
                        <a:effectLst/>
                        <a:latin typeface="Arial"/>
                      </a:endParaRPr>
                    </a:p>
                  </a:txBody>
                  <a:tcPr marL="7996" marR="7996" marT="7996" marB="0" anchor="ctr"/>
                </a:tc>
                <a:tc>
                  <a:txBody>
                    <a:bodyPr/>
                    <a:lstStyle/>
                    <a:p>
                      <a:pPr algn="ctr" fontAlgn="b"/>
                      <a:endParaRPr lang="es-CO" sz="1200" b="1" i="0" u="none" strike="noStrike" dirty="0">
                        <a:effectLst/>
                        <a:latin typeface="Arial"/>
                      </a:endParaRPr>
                    </a:p>
                  </a:txBody>
                  <a:tcPr marL="7996" marR="7996" marT="7996" marB="0" anchor="ctr"/>
                </a:tc>
                <a:tc>
                  <a:txBody>
                    <a:bodyPr/>
                    <a:lstStyle/>
                    <a:p>
                      <a:pPr algn="ctr" fontAlgn="b"/>
                      <a:r>
                        <a:rPr lang="es-CO" sz="1200" b="1" u="none" strike="noStrike" dirty="0">
                          <a:effectLst/>
                        </a:rPr>
                        <a:t>7,97</a:t>
                      </a:r>
                      <a:endParaRPr lang="es-CO" sz="1200" b="1" i="0" u="none" strike="noStrike" dirty="0">
                        <a:effectLst/>
                        <a:latin typeface="Arial"/>
                      </a:endParaRPr>
                    </a:p>
                  </a:txBody>
                  <a:tcPr marL="7996" marR="7996" marT="7996" marB="0" anchor="ctr"/>
                </a:tc>
                <a:tc>
                  <a:txBody>
                    <a:bodyPr/>
                    <a:lstStyle/>
                    <a:p>
                      <a:pPr algn="ctr" fontAlgn="b"/>
                      <a:r>
                        <a:rPr lang="es-CO" sz="1200" b="1" u="none" strike="noStrike" dirty="0">
                          <a:effectLst/>
                        </a:rPr>
                        <a:t> </a:t>
                      </a:r>
                      <a:endParaRPr lang="es-CO" sz="1200" b="1" i="0" u="none" strike="noStrike" dirty="0">
                        <a:effectLst/>
                        <a:latin typeface="Arial"/>
                      </a:endParaRPr>
                    </a:p>
                  </a:txBody>
                  <a:tcPr marL="7996" marR="7996" marT="7996" marB="0" anchor="ctr"/>
                </a:tc>
                <a:tc>
                  <a:txBody>
                    <a:bodyPr/>
                    <a:lstStyle/>
                    <a:p>
                      <a:pPr algn="ctr" fontAlgn="b"/>
                      <a:r>
                        <a:rPr lang="es-CO" sz="1200" b="1" u="none" strike="noStrike" dirty="0">
                          <a:effectLst/>
                        </a:rPr>
                        <a:t>110,00</a:t>
                      </a:r>
                      <a:endParaRPr lang="es-CO" sz="1200" b="1" i="0" u="none" strike="noStrike" dirty="0">
                        <a:effectLst/>
                        <a:latin typeface="Arial"/>
                      </a:endParaRPr>
                    </a:p>
                  </a:txBody>
                  <a:tcPr marL="7996" marR="7996" marT="7996" marB="0" anchor="ctr"/>
                </a:tc>
                <a:tc>
                  <a:txBody>
                    <a:bodyPr/>
                    <a:lstStyle/>
                    <a:p>
                      <a:pPr algn="ctr" fontAlgn="b"/>
                      <a:endParaRPr lang="es-CO" sz="1200" b="1" i="0" u="none" strike="noStrike" dirty="0">
                        <a:effectLst/>
                        <a:latin typeface="Arial"/>
                      </a:endParaRPr>
                    </a:p>
                  </a:txBody>
                  <a:tcPr marL="7996" marR="7996" marT="7996" marB="0" anchor="ctr">
                    <a:solidFill>
                      <a:srgbClr val="ECF1F8"/>
                    </a:solidFill>
                  </a:tcPr>
                </a:tc>
                <a:extLst>
                  <a:ext uri="{0D108BD9-81ED-4DB2-BD59-A6C34878D82A}">
                    <a16:rowId xmlns:a16="http://schemas.microsoft.com/office/drawing/2014/main" xmlns="" val="10008"/>
                  </a:ext>
                </a:extLst>
              </a:tr>
              <a:tr h="327852">
                <a:tc>
                  <a:txBody>
                    <a:bodyPr/>
                    <a:lstStyle/>
                    <a:p>
                      <a:pPr algn="ctr" fontAlgn="b"/>
                      <a:endParaRPr lang="es-CO" sz="1200" b="1" i="0" u="none" strike="noStrike" dirty="0">
                        <a:effectLst/>
                        <a:latin typeface="Arial"/>
                      </a:endParaRPr>
                    </a:p>
                  </a:txBody>
                  <a:tcPr marL="7996" marR="7996" marT="7996" marB="0" anchor="ctr"/>
                </a:tc>
                <a:tc>
                  <a:txBody>
                    <a:bodyPr/>
                    <a:lstStyle/>
                    <a:p>
                      <a:pPr algn="ctr" fontAlgn="b"/>
                      <a:endParaRPr lang="es-CO" sz="1200" b="1" i="0" u="none" strike="noStrike" dirty="0">
                        <a:effectLst/>
                        <a:latin typeface="Arial"/>
                      </a:endParaRPr>
                    </a:p>
                  </a:txBody>
                  <a:tcPr marL="7996" marR="7996" marT="7996" marB="0" anchor="ctr"/>
                </a:tc>
                <a:tc>
                  <a:txBody>
                    <a:bodyPr/>
                    <a:lstStyle/>
                    <a:p>
                      <a:pPr algn="ctr" fontAlgn="b"/>
                      <a:r>
                        <a:rPr lang="es-CO" sz="1200" b="1" u="none" strike="noStrike" dirty="0">
                          <a:effectLst/>
                        </a:rPr>
                        <a:t>7,32</a:t>
                      </a:r>
                      <a:endParaRPr lang="es-CO" sz="1200" b="1" i="0" u="none" strike="noStrike" dirty="0">
                        <a:effectLst/>
                        <a:latin typeface="Arial"/>
                      </a:endParaRPr>
                    </a:p>
                  </a:txBody>
                  <a:tcPr marL="7996" marR="7996" marT="7996" marB="0" anchor="ctr"/>
                </a:tc>
                <a:tc>
                  <a:txBody>
                    <a:bodyPr/>
                    <a:lstStyle/>
                    <a:p>
                      <a:pPr algn="ctr" fontAlgn="b"/>
                      <a:r>
                        <a:rPr lang="es-CO" sz="1200" b="1" u="none" strike="noStrike" dirty="0">
                          <a:effectLst/>
                        </a:rPr>
                        <a:t> </a:t>
                      </a:r>
                      <a:endParaRPr lang="es-CO" sz="1200" b="1" i="0" u="none" strike="noStrike" dirty="0">
                        <a:effectLst/>
                        <a:latin typeface="Arial"/>
                      </a:endParaRPr>
                    </a:p>
                  </a:txBody>
                  <a:tcPr marL="7996" marR="7996" marT="7996" marB="0" anchor="ctr"/>
                </a:tc>
                <a:tc>
                  <a:txBody>
                    <a:bodyPr/>
                    <a:lstStyle/>
                    <a:p>
                      <a:pPr algn="ctr" fontAlgn="b"/>
                      <a:r>
                        <a:rPr lang="es-CO" sz="1200" b="1" u="none" strike="noStrike" dirty="0">
                          <a:effectLst/>
                        </a:rPr>
                        <a:t>191,79</a:t>
                      </a:r>
                      <a:endParaRPr lang="es-CO" sz="1200" b="1" i="0" u="none" strike="noStrike" dirty="0">
                        <a:effectLst/>
                        <a:latin typeface="Arial"/>
                      </a:endParaRPr>
                    </a:p>
                  </a:txBody>
                  <a:tcPr marL="7996" marR="7996" marT="7996" marB="0" anchor="ctr"/>
                </a:tc>
                <a:tc>
                  <a:txBody>
                    <a:bodyPr/>
                    <a:lstStyle/>
                    <a:p>
                      <a:pPr algn="ctr" fontAlgn="b"/>
                      <a:endParaRPr lang="es-CO" sz="1200" b="1" i="0" u="none" strike="noStrike" dirty="0">
                        <a:effectLst/>
                        <a:latin typeface="Arial"/>
                      </a:endParaRPr>
                    </a:p>
                  </a:txBody>
                  <a:tcPr marL="7996" marR="7996" marT="7996" marB="0" anchor="ctr">
                    <a:solidFill>
                      <a:srgbClr val="ECF1F8"/>
                    </a:solidFill>
                  </a:tcPr>
                </a:tc>
                <a:extLst>
                  <a:ext uri="{0D108BD9-81ED-4DB2-BD59-A6C34878D82A}">
                    <a16:rowId xmlns:a16="http://schemas.microsoft.com/office/drawing/2014/main" xmlns="" val="10009"/>
                  </a:ext>
                </a:extLst>
              </a:tr>
              <a:tr h="343845">
                <a:tc>
                  <a:txBody>
                    <a:bodyPr/>
                    <a:lstStyle/>
                    <a:p>
                      <a:pPr algn="ctr" fontAlgn="b"/>
                      <a:endParaRPr lang="es-CO" sz="1200" b="1" i="0" u="none" strike="noStrike" dirty="0">
                        <a:effectLst/>
                        <a:latin typeface="Arial"/>
                      </a:endParaRPr>
                    </a:p>
                  </a:txBody>
                  <a:tcPr marL="7996" marR="7996" marT="7996" marB="0" anchor="ctr"/>
                </a:tc>
                <a:tc>
                  <a:txBody>
                    <a:bodyPr/>
                    <a:lstStyle/>
                    <a:p>
                      <a:pPr algn="ctr" fontAlgn="b"/>
                      <a:endParaRPr lang="es-CO" sz="1200" b="1" i="0" u="none" strike="noStrike" dirty="0">
                        <a:effectLst/>
                        <a:latin typeface="Arial"/>
                      </a:endParaRPr>
                    </a:p>
                  </a:txBody>
                  <a:tcPr marL="7996" marR="7996" marT="7996" marB="0" anchor="ctr"/>
                </a:tc>
                <a:tc>
                  <a:txBody>
                    <a:bodyPr/>
                    <a:lstStyle/>
                    <a:p>
                      <a:pPr algn="ctr" fontAlgn="b"/>
                      <a:r>
                        <a:rPr lang="es-CO" sz="1200" b="1" u="none" strike="noStrike" dirty="0">
                          <a:effectLst/>
                        </a:rPr>
                        <a:t>10,17</a:t>
                      </a:r>
                      <a:endParaRPr lang="es-CO" sz="1200" b="1" i="0" u="none" strike="noStrike" dirty="0">
                        <a:effectLst/>
                        <a:latin typeface="Arial"/>
                      </a:endParaRPr>
                    </a:p>
                  </a:txBody>
                  <a:tcPr marL="7996" marR="7996" marT="7996" marB="0" anchor="ctr">
                    <a:solidFill>
                      <a:srgbClr val="FF0000"/>
                    </a:solidFill>
                  </a:tcPr>
                </a:tc>
                <a:tc>
                  <a:txBody>
                    <a:bodyPr/>
                    <a:lstStyle/>
                    <a:p>
                      <a:pPr algn="ctr" fontAlgn="b"/>
                      <a:r>
                        <a:rPr lang="es-CO" sz="1200" b="1" u="none" strike="noStrike" dirty="0">
                          <a:effectLst/>
                        </a:rPr>
                        <a:t> </a:t>
                      </a:r>
                      <a:endParaRPr lang="es-CO" sz="1200" b="1" i="0" u="none" strike="noStrike" dirty="0">
                        <a:effectLst/>
                        <a:latin typeface="Arial"/>
                      </a:endParaRPr>
                    </a:p>
                  </a:txBody>
                  <a:tcPr marL="7996" marR="7996" marT="7996" marB="0" anchor="ctr"/>
                </a:tc>
                <a:tc>
                  <a:txBody>
                    <a:bodyPr/>
                    <a:lstStyle/>
                    <a:p>
                      <a:pPr algn="ctr" fontAlgn="b"/>
                      <a:r>
                        <a:rPr lang="es-CO" sz="1200" b="1" u="none" strike="noStrike" dirty="0">
                          <a:effectLst/>
                        </a:rPr>
                        <a:t>362,43</a:t>
                      </a:r>
                      <a:endParaRPr lang="es-CO" sz="1200" b="1" i="0" u="none" strike="noStrike" dirty="0">
                        <a:effectLst/>
                        <a:latin typeface="Arial"/>
                      </a:endParaRPr>
                    </a:p>
                  </a:txBody>
                  <a:tcPr marL="7996" marR="7996" marT="7996" marB="0" anchor="ctr">
                    <a:solidFill>
                      <a:srgbClr val="FF0000"/>
                    </a:solidFill>
                  </a:tcPr>
                </a:tc>
                <a:tc>
                  <a:txBody>
                    <a:bodyPr/>
                    <a:lstStyle/>
                    <a:p>
                      <a:pPr algn="ctr" fontAlgn="b"/>
                      <a:endParaRPr lang="es-CO" sz="1200" b="1" i="0" u="none" strike="noStrike" dirty="0">
                        <a:effectLst/>
                        <a:latin typeface="Arial"/>
                      </a:endParaRPr>
                    </a:p>
                  </a:txBody>
                  <a:tcPr marL="7996" marR="7996" marT="7996" marB="0" anchor="ctr">
                    <a:solidFill>
                      <a:srgbClr val="ECF1F8"/>
                    </a:solidFill>
                  </a:tcPr>
                </a:tc>
                <a:extLst>
                  <a:ext uri="{0D108BD9-81ED-4DB2-BD59-A6C34878D82A}">
                    <a16:rowId xmlns:a16="http://schemas.microsoft.com/office/drawing/2014/main" xmlns="" val="10010"/>
                  </a:ext>
                </a:extLst>
              </a:tr>
              <a:tr h="343845">
                <a:tc>
                  <a:txBody>
                    <a:bodyPr/>
                    <a:lstStyle/>
                    <a:p>
                      <a:pPr algn="ctr" fontAlgn="b"/>
                      <a:endParaRPr lang="es-CO" sz="1200" b="1" i="0" u="none" strike="noStrike" dirty="0">
                        <a:effectLst/>
                        <a:latin typeface="Arial"/>
                      </a:endParaRPr>
                    </a:p>
                  </a:txBody>
                  <a:tcPr marL="7996" marR="7996" marT="7996" marB="0" anchor="ctr"/>
                </a:tc>
                <a:tc>
                  <a:txBody>
                    <a:bodyPr/>
                    <a:lstStyle/>
                    <a:p>
                      <a:pPr algn="ctr" fontAlgn="b"/>
                      <a:endParaRPr lang="es-CO" sz="1200" b="1" i="0" u="none" strike="noStrike" dirty="0">
                        <a:effectLst/>
                        <a:latin typeface="Arial"/>
                      </a:endParaRPr>
                    </a:p>
                  </a:txBody>
                  <a:tcPr marL="7996" marR="7996" marT="7996" marB="0" anchor="ctr"/>
                </a:tc>
                <a:tc>
                  <a:txBody>
                    <a:bodyPr/>
                    <a:lstStyle/>
                    <a:p>
                      <a:pPr algn="ctr" fontAlgn="b"/>
                      <a:r>
                        <a:rPr lang="es-CO" sz="1200" b="1" u="none" strike="noStrike" dirty="0">
                          <a:effectLst/>
                        </a:rPr>
                        <a:t>7,92</a:t>
                      </a:r>
                      <a:endParaRPr lang="es-CO" sz="1200" b="1" i="0" u="none" strike="noStrike" dirty="0">
                        <a:effectLst/>
                        <a:latin typeface="Arial"/>
                      </a:endParaRPr>
                    </a:p>
                  </a:txBody>
                  <a:tcPr marL="7996" marR="7996" marT="7996" marB="0" anchor="ctr"/>
                </a:tc>
                <a:tc>
                  <a:txBody>
                    <a:bodyPr/>
                    <a:lstStyle/>
                    <a:p>
                      <a:pPr algn="ctr" fontAlgn="b"/>
                      <a:r>
                        <a:rPr lang="es-CO" sz="1200" b="1" u="none" strike="noStrike" dirty="0">
                          <a:effectLst/>
                        </a:rPr>
                        <a:t> </a:t>
                      </a:r>
                      <a:endParaRPr lang="es-CO" sz="1200" b="1" i="0" u="none" strike="noStrike" dirty="0">
                        <a:effectLst/>
                        <a:latin typeface="Arial"/>
                      </a:endParaRPr>
                    </a:p>
                  </a:txBody>
                  <a:tcPr marL="7996" marR="7996" marT="7996" marB="0" anchor="ctr"/>
                </a:tc>
                <a:tc>
                  <a:txBody>
                    <a:bodyPr/>
                    <a:lstStyle/>
                    <a:p>
                      <a:pPr algn="ctr" fontAlgn="b"/>
                      <a:r>
                        <a:rPr lang="es-CO" sz="1200" b="1" u="none" strike="noStrike" dirty="0">
                          <a:effectLst/>
                        </a:rPr>
                        <a:t>95,17</a:t>
                      </a:r>
                      <a:endParaRPr lang="es-CO" sz="1200" b="1" i="0" u="none" strike="noStrike" dirty="0">
                        <a:effectLst/>
                        <a:latin typeface="Arial"/>
                      </a:endParaRPr>
                    </a:p>
                  </a:txBody>
                  <a:tcPr marL="7996" marR="7996" marT="7996" marB="0" anchor="ctr"/>
                </a:tc>
                <a:tc>
                  <a:txBody>
                    <a:bodyPr/>
                    <a:lstStyle/>
                    <a:p>
                      <a:pPr algn="ctr" fontAlgn="b"/>
                      <a:endParaRPr lang="es-CO" sz="1200" b="1" i="0" u="none" strike="noStrike" dirty="0">
                        <a:effectLst/>
                        <a:latin typeface="Arial"/>
                      </a:endParaRPr>
                    </a:p>
                  </a:txBody>
                  <a:tcPr marL="7996" marR="7996" marT="7996" marB="0" anchor="ctr">
                    <a:solidFill>
                      <a:srgbClr val="ECF1F8"/>
                    </a:solidFill>
                  </a:tcPr>
                </a:tc>
                <a:extLst>
                  <a:ext uri="{0D108BD9-81ED-4DB2-BD59-A6C34878D82A}">
                    <a16:rowId xmlns:a16="http://schemas.microsoft.com/office/drawing/2014/main" xmlns="" val="10011"/>
                  </a:ext>
                </a:extLst>
              </a:tr>
              <a:tr h="295867">
                <a:tc>
                  <a:txBody>
                    <a:bodyPr/>
                    <a:lstStyle/>
                    <a:p>
                      <a:pPr algn="ctr" fontAlgn="b"/>
                      <a:endParaRPr lang="es-CO" sz="1200" b="1" i="0" u="none" strike="noStrike" dirty="0">
                        <a:effectLst/>
                        <a:latin typeface="Arial"/>
                      </a:endParaRPr>
                    </a:p>
                  </a:txBody>
                  <a:tcPr marL="7996" marR="7996" marT="7996" marB="0" anchor="ctr"/>
                </a:tc>
                <a:tc>
                  <a:txBody>
                    <a:bodyPr/>
                    <a:lstStyle/>
                    <a:p>
                      <a:pPr algn="ctr" fontAlgn="b"/>
                      <a:endParaRPr lang="es-CO" sz="1200" b="1" i="0" u="none" strike="noStrike" dirty="0">
                        <a:effectLst/>
                        <a:latin typeface="Arial"/>
                      </a:endParaRPr>
                    </a:p>
                  </a:txBody>
                  <a:tcPr marL="7996" marR="7996" marT="7996" marB="0" anchor="ctr"/>
                </a:tc>
                <a:tc>
                  <a:txBody>
                    <a:bodyPr/>
                    <a:lstStyle/>
                    <a:p>
                      <a:pPr algn="ctr" fontAlgn="b"/>
                      <a:r>
                        <a:rPr lang="es-CO" sz="1200" b="1" u="none" strike="noStrike" dirty="0">
                          <a:effectLst/>
                        </a:rPr>
                        <a:t>7,42</a:t>
                      </a:r>
                      <a:endParaRPr lang="es-CO" sz="1200" b="1" i="0" u="none" strike="noStrike" dirty="0">
                        <a:effectLst/>
                        <a:latin typeface="Arial"/>
                      </a:endParaRPr>
                    </a:p>
                  </a:txBody>
                  <a:tcPr marL="7996" marR="7996" marT="7996" marB="0" anchor="ctr"/>
                </a:tc>
                <a:tc>
                  <a:txBody>
                    <a:bodyPr/>
                    <a:lstStyle/>
                    <a:p>
                      <a:pPr algn="ctr" fontAlgn="b"/>
                      <a:r>
                        <a:rPr lang="es-CO" sz="1200" b="1" u="none" strike="noStrike" dirty="0">
                          <a:effectLst/>
                        </a:rPr>
                        <a:t> </a:t>
                      </a:r>
                      <a:endParaRPr lang="es-CO" sz="1200" b="1" i="0" u="none" strike="noStrike" dirty="0">
                        <a:effectLst/>
                        <a:latin typeface="Arial"/>
                      </a:endParaRPr>
                    </a:p>
                  </a:txBody>
                  <a:tcPr marL="7996" marR="7996" marT="7996" marB="0" anchor="ctr"/>
                </a:tc>
                <a:tc>
                  <a:txBody>
                    <a:bodyPr/>
                    <a:lstStyle/>
                    <a:p>
                      <a:pPr algn="ctr" fontAlgn="b"/>
                      <a:r>
                        <a:rPr lang="es-CO" sz="1200" b="1" u="none" strike="noStrike" dirty="0">
                          <a:effectLst/>
                        </a:rPr>
                        <a:t>93,00</a:t>
                      </a:r>
                      <a:endParaRPr lang="es-CO" sz="1200" b="1" i="0" u="none" strike="noStrike" dirty="0">
                        <a:effectLst/>
                        <a:latin typeface="Arial"/>
                      </a:endParaRPr>
                    </a:p>
                  </a:txBody>
                  <a:tcPr marL="7996" marR="7996" marT="7996" marB="0" anchor="ctr"/>
                </a:tc>
                <a:tc>
                  <a:txBody>
                    <a:bodyPr/>
                    <a:lstStyle/>
                    <a:p>
                      <a:pPr algn="ctr" fontAlgn="b"/>
                      <a:endParaRPr lang="es-CO" sz="1200" b="1" i="0" u="none" strike="noStrike" dirty="0">
                        <a:effectLst/>
                        <a:latin typeface="Arial"/>
                      </a:endParaRPr>
                    </a:p>
                  </a:txBody>
                  <a:tcPr marL="7996" marR="7996" marT="7996" marB="0" anchor="ctr">
                    <a:solidFill>
                      <a:srgbClr val="ECF1F8"/>
                    </a:solidFill>
                  </a:tcPr>
                </a:tc>
                <a:extLst>
                  <a:ext uri="{0D108BD9-81ED-4DB2-BD59-A6C34878D82A}">
                    <a16:rowId xmlns:a16="http://schemas.microsoft.com/office/drawing/2014/main" xmlns="" val="10012"/>
                  </a:ext>
                </a:extLst>
              </a:tr>
              <a:tr h="351842">
                <a:tc>
                  <a:txBody>
                    <a:bodyPr/>
                    <a:lstStyle/>
                    <a:p>
                      <a:pPr algn="ctr" fontAlgn="b"/>
                      <a:endParaRPr lang="es-CO" sz="1200" b="1" i="0" u="none" strike="noStrike" dirty="0">
                        <a:effectLst/>
                        <a:latin typeface="Arial"/>
                      </a:endParaRPr>
                    </a:p>
                  </a:txBody>
                  <a:tcPr marL="7996" marR="7996" marT="7996" marB="0" anchor="ctr"/>
                </a:tc>
                <a:tc>
                  <a:txBody>
                    <a:bodyPr/>
                    <a:lstStyle/>
                    <a:p>
                      <a:pPr algn="ctr" fontAlgn="b"/>
                      <a:endParaRPr lang="es-CO" sz="1200" b="1" i="0" u="none" strike="noStrike" dirty="0">
                        <a:effectLst/>
                        <a:latin typeface="Arial"/>
                      </a:endParaRPr>
                    </a:p>
                  </a:txBody>
                  <a:tcPr marL="7996" marR="7996" marT="7996" marB="0" anchor="ctr"/>
                </a:tc>
                <a:tc>
                  <a:txBody>
                    <a:bodyPr/>
                    <a:lstStyle/>
                    <a:p>
                      <a:pPr algn="ctr" fontAlgn="b"/>
                      <a:r>
                        <a:rPr lang="es-CO" sz="1200" b="1" u="none" strike="noStrike" dirty="0">
                          <a:effectLst/>
                        </a:rPr>
                        <a:t>7,89</a:t>
                      </a:r>
                      <a:endParaRPr lang="es-CO" sz="1200" b="1" i="0" u="none" strike="noStrike" dirty="0">
                        <a:effectLst/>
                        <a:latin typeface="Arial"/>
                      </a:endParaRPr>
                    </a:p>
                  </a:txBody>
                  <a:tcPr marL="7996" marR="7996" marT="7996" marB="0" anchor="ctr"/>
                </a:tc>
                <a:tc>
                  <a:txBody>
                    <a:bodyPr/>
                    <a:lstStyle/>
                    <a:p>
                      <a:pPr algn="ctr" fontAlgn="b"/>
                      <a:r>
                        <a:rPr lang="es-CO" sz="1200" b="1" u="none" strike="noStrike" dirty="0">
                          <a:effectLst/>
                        </a:rPr>
                        <a:t> </a:t>
                      </a:r>
                      <a:endParaRPr lang="es-CO" sz="1200" b="1" i="0" u="none" strike="noStrike" dirty="0">
                        <a:effectLst/>
                        <a:latin typeface="Arial"/>
                      </a:endParaRPr>
                    </a:p>
                  </a:txBody>
                  <a:tcPr marL="7996" marR="7996" marT="7996" marB="0" anchor="ctr"/>
                </a:tc>
                <a:tc>
                  <a:txBody>
                    <a:bodyPr/>
                    <a:lstStyle/>
                    <a:p>
                      <a:pPr algn="ctr" fontAlgn="b"/>
                      <a:r>
                        <a:rPr lang="es-CO" sz="1200" b="1" u="none" strike="noStrike" dirty="0">
                          <a:effectLst/>
                        </a:rPr>
                        <a:t>8070,19</a:t>
                      </a:r>
                      <a:endParaRPr lang="es-CO" sz="1200" b="1" i="0" u="none" strike="noStrike" dirty="0">
                        <a:effectLst/>
                        <a:latin typeface="Arial"/>
                      </a:endParaRPr>
                    </a:p>
                  </a:txBody>
                  <a:tcPr marL="7996" marR="7996" marT="7996" marB="0" anchor="ctr">
                    <a:solidFill>
                      <a:srgbClr val="FF0000"/>
                    </a:solidFill>
                  </a:tcPr>
                </a:tc>
                <a:tc>
                  <a:txBody>
                    <a:bodyPr/>
                    <a:lstStyle/>
                    <a:p>
                      <a:pPr algn="ctr" fontAlgn="b"/>
                      <a:endParaRPr lang="es-CO" sz="1200" b="1" i="0" u="none" strike="noStrike" dirty="0">
                        <a:effectLst/>
                        <a:latin typeface="Arial"/>
                      </a:endParaRPr>
                    </a:p>
                  </a:txBody>
                  <a:tcPr marL="7996" marR="7996" marT="7996" marB="0" anchor="ctr">
                    <a:solidFill>
                      <a:srgbClr val="ECF1F8"/>
                    </a:solidFill>
                  </a:tcPr>
                </a:tc>
                <a:extLst>
                  <a:ext uri="{0D108BD9-81ED-4DB2-BD59-A6C34878D82A}">
                    <a16:rowId xmlns:a16="http://schemas.microsoft.com/office/drawing/2014/main" xmlns="" val="10013"/>
                  </a:ext>
                </a:extLst>
              </a:tr>
            </a:tbl>
          </a:graphicData>
        </a:graphic>
      </p:graphicFrame>
      <p:sp>
        <p:nvSpPr>
          <p:cNvPr id="2" name="1 Flecha arriba">
            <a:hlinkClick r:id="rId3" action="ppaction://hlinksldjump"/>
          </p:cNvPr>
          <p:cNvSpPr/>
          <p:nvPr/>
        </p:nvSpPr>
        <p:spPr>
          <a:xfrm>
            <a:off x="8756018" y="4797152"/>
            <a:ext cx="360040" cy="28261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7272067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0" y="5306552"/>
            <a:ext cx="9144000" cy="158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3 Subtítulo"/>
          <p:cNvSpPr>
            <a:spLocks noGrp="1"/>
          </p:cNvSpPr>
          <p:nvPr>
            <p:ph type="subTitle" idx="1"/>
          </p:nvPr>
        </p:nvSpPr>
        <p:spPr>
          <a:xfrm>
            <a:off x="145198" y="872200"/>
            <a:ext cx="8856984" cy="432048"/>
          </a:xfrm>
        </p:spPr>
        <p:txBody>
          <a:bodyPr>
            <a:normAutofit lnSpcReduction="10000"/>
          </a:bodyPr>
          <a:lstStyle/>
          <a:p>
            <a:r>
              <a:rPr lang="es-CO" sz="2400" b="1" dirty="0">
                <a:solidFill>
                  <a:schemeClr val="accent4">
                    <a:lumMod val="75000"/>
                  </a:schemeClr>
                </a:solidFill>
              </a:rPr>
              <a:t>Algunos resultados</a:t>
            </a:r>
          </a:p>
        </p:txBody>
      </p:sp>
      <p:sp>
        <p:nvSpPr>
          <p:cNvPr id="3" name="2 Título"/>
          <p:cNvSpPr>
            <a:spLocks noGrp="1"/>
          </p:cNvSpPr>
          <p:nvPr>
            <p:ph type="ctrTitle"/>
          </p:nvPr>
        </p:nvSpPr>
        <p:spPr>
          <a:xfrm>
            <a:off x="119351" y="1301552"/>
            <a:ext cx="8908677" cy="4037792"/>
          </a:xfrm>
        </p:spPr>
        <p:txBody>
          <a:bodyPr>
            <a:normAutofit fontScale="90000"/>
          </a:bodyPr>
          <a:lstStyle/>
          <a:p>
            <a:pPr algn="l"/>
            <a:r>
              <a:rPr lang="es-CO" sz="2000" dirty="0"/>
              <a:t>La evaluación completa realizada en 3 sitios claves con influencia directa de descargas de aguas residuales provenientes del Guacal (dos sitios hacia la vertiente de la Q. Doña María y uno hacia la vertiente de la Q. La Morros), señala que ninguno de ellos cumple con la normatividad vigente, por diferentes factores:</a:t>
            </a:r>
            <a:br>
              <a:rPr lang="es-CO" sz="2000" dirty="0"/>
            </a:br>
            <a:r>
              <a:rPr lang="es-CO" sz="2000" dirty="0"/>
              <a:t/>
            </a:r>
            <a:br>
              <a:rPr lang="es-CO" sz="2000" dirty="0"/>
            </a:br>
            <a:r>
              <a:rPr lang="es-CO" sz="2000" dirty="0"/>
              <a:t>En el caso de los vertidos hacia la Doña María, debido a excesos en materia orgánica medida como DBO</a:t>
            </a:r>
            <a:r>
              <a:rPr lang="es-CO" sz="2000" baseline="-25000" dirty="0"/>
              <a:t>5</a:t>
            </a:r>
            <a:r>
              <a:rPr lang="es-CO" sz="2000" dirty="0"/>
              <a:t> y </a:t>
            </a:r>
            <a:r>
              <a:rPr lang="es-CO" sz="2000" dirty="0" err="1"/>
              <a:t>DQO</a:t>
            </a:r>
            <a:r>
              <a:rPr lang="es-CO" sz="2000" dirty="0"/>
              <a:t>, además por </a:t>
            </a:r>
            <a:r>
              <a:rPr lang="es-CO" sz="2000" dirty="0" err="1"/>
              <a:t>SDT</a:t>
            </a:r>
            <a:r>
              <a:rPr lang="es-CO" sz="2000" dirty="0"/>
              <a:t>.</a:t>
            </a:r>
            <a:br>
              <a:rPr lang="es-CO" sz="2000" dirty="0"/>
            </a:br>
            <a:r>
              <a:rPr lang="es-CO" sz="2000" dirty="0"/>
              <a:t> </a:t>
            </a:r>
            <a:br>
              <a:rPr lang="es-CO" sz="2000" dirty="0"/>
            </a:br>
            <a:r>
              <a:rPr lang="es-CO" sz="2000" dirty="0"/>
              <a:t>Y también por C.E. y P (si los sitios son considerados corrientes verdaderas).</a:t>
            </a:r>
            <a:br>
              <a:rPr lang="es-CO" sz="2000" dirty="0"/>
            </a:br>
            <a:r>
              <a:rPr lang="es-CO" sz="2000" dirty="0"/>
              <a:t/>
            </a:r>
            <a:br>
              <a:rPr lang="es-CO" sz="2000" dirty="0"/>
            </a:br>
            <a:r>
              <a:rPr lang="es-CO" sz="2000" dirty="0"/>
              <a:t>En el caso de los vertidos hacia La Morros, incumplen debido a excesos en pH, Cianuro total,  </a:t>
            </a:r>
            <a:r>
              <a:rPr lang="es-CO" sz="2000" dirty="0" err="1"/>
              <a:t>SDT</a:t>
            </a:r>
            <a:r>
              <a:rPr lang="es-CO" sz="2000" dirty="0"/>
              <a:t> y </a:t>
            </a:r>
            <a:r>
              <a:rPr lang="es-CO" sz="2000" i="1" dirty="0"/>
              <a:t>C.E</a:t>
            </a:r>
            <a:r>
              <a:rPr lang="es-CO" sz="2000" dirty="0"/>
              <a:t>.*</a:t>
            </a:r>
            <a:br>
              <a:rPr lang="es-CO" sz="2000" dirty="0"/>
            </a:br>
            <a:r>
              <a:rPr lang="es-CO" sz="2000" dirty="0"/>
              <a:t/>
            </a:r>
            <a:br>
              <a:rPr lang="es-CO" sz="2000" dirty="0"/>
            </a:br>
            <a:r>
              <a:rPr lang="es-CO" sz="2000" dirty="0"/>
              <a:t>* </a:t>
            </a:r>
            <a:r>
              <a:rPr lang="es-CO" sz="1200" dirty="0"/>
              <a:t>Este parámetro (CE) no está contemplado en la resolución  631 de 2015, pero  las descargas causan fuerte incumplimiento de la norma  aguas abaj0 del sitio de descarga en la fuente receptora, a la luz del decreto 1594/84</a:t>
            </a:r>
          </a:p>
        </p:txBody>
      </p:sp>
      <p:sp>
        <p:nvSpPr>
          <p:cNvPr id="6" name="1 Título"/>
          <p:cNvSpPr txBox="1">
            <a:spLocks/>
          </p:cNvSpPr>
          <p:nvPr/>
        </p:nvSpPr>
        <p:spPr>
          <a:xfrm>
            <a:off x="1690" y="5673"/>
            <a:ext cx="9142310" cy="866527"/>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000" b="1" dirty="0">
                <a:solidFill>
                  <a:schemeClr val="bg2">
                    <a:lumMod val="25000"/>
                  </a:schemeClr>
                </a:solidFill>
                <a:effectLst>
                  <a:outerShdw blurRad="38100" dist="38100" dir="2700000" algn="tl">
                    <a:srgbClr val="000000">
                      <a:alpha val="43137"/>
                    </a:srgbClr>
                  </a:outerShdw>
                </a:effectLst>
              </a:rPr>
              <a:t>MUESTREO SOBRE LA CALIDAD DE AGUAS LAS ZONAS DE INFLUENCIA DEL GUACAL Y OTROS IMPACTOS</a:t>
            </a:r>
            <a:endParaRPr lang="es-ES" sz="2000" dirty="0"/>
          </a:p>
        </p:txBody>
      </p:sp>
    </p:spTree>
    <p:extLst>
      <p:ext uri="{BB962C8B-B14F-4D97-AF65-F5344CB8AC3E}">
        <p14:creationId xmlns:p14="http://schemas.microsoft.com/office/powerpoint/2010/main" val="4188099686"/>
      </p:ext>
    </p:extLst>
  </p:cSld>
  <p:clrMapOvr>
    <a:masterClrMapping/>
  </p:clrMapOvr>
</p:sld>
</file>

<file path=ppt/theme/theme1.xml><?xml version="1.0" encoding="utf-8"?>
<a:theme xmlns:a="http://schemas.openxmlformats.org/drawingml/2006/main" name="Tema de 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2164</TotalTime>
  <Words>2085</Words>
  <Application>Microsoft Office PowerPoint</Application>
  <PresentationFormat>Presentación en pantalla (4:3)</PresentationFormat>
  <Paragraphs>342</Paragraphs>
  <Slides>26</Slides>
  <Notes>1</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26</vt:i4>
      </vt:variant>
    </vt:vector>
  </HeadingPairs>
  <TitlesOfParts>
    <vt:vector size="35" baseType="lpstr">
      <vt:lpstr>SimSun</vt:lpstr>
      <vt:lpstr>Arial</vt:lpstr>
      <vt:lpstr>Arial Narrow</vt:lpstr>
      <vt:lpstr>Arial Rounded MT Bold</vt:lpstr>
      <vt:lpstr>Calibri</vt:lpstr>
      <vt:lpstr>Courier New</vt:lpstr>
      <vt:lpstr>Times New Roman</vt:lpstr>
      <vt:lpstr>UniversalMath1 BT</vt:lpstr>
      <vt:lpstr>Tema de Office</vt:lpstr>
      <vt:lpstr> ESTADO DE LA CALIDAD DE AGUAS LAS ZONAS DE INFLUENCIA DEL GUACAL Y OTROS IMPACTOS -Resultados del muestreo sobre la calidad del agua en algunos sitios de influencia del Guacal en el 2014-2015, e información complementaria 2016</vt:lpstr>
      <vt:lpstr>MUESTREO SOBRE LA CALIDAD DE AGUAS LAS ZONAS DE INFLUENCIA DEL GUACAL </vt:lpstr>
      <vt:lpstr>MUESTREO SOBRE LA CALIDAD DE AGUAS LAS ZONAS DE INFLUENCIA DEL GUACAL </vt:lpstr>
      <vt:lpstr>MUESTREO SOBRE LA CALIDAD DE AGUAS LAS ZONAS DE INFLUENCIA DEL GUACAL </vt:lpstr>
      <vt:lpstr>MUESTREO SOBRE LA CALIDAD DE AGUAS LAS ZONAS DE INFLUENCIA DEL GUACAL </vt:lpstr>
      <vt:lpstr>-Fueron evaluados 13 sitios en ambas vertientes de la cuchilla del Romeral en la zona de influencia del Guacal  - 3 sitios en la vertiente de la Q. Doña María y 10 sitios en la vertiente de la Q. los Morros  - En 3 de ellos se evaluaron todos los parámetros: A. directos en campo y B. medidos en laboratorio, y en los 10 restantes, sólo se evaluaron los parámetros medidos directamente en campo, debido a limitantes económicas  </vt:lpstr>
      <vt:lpstr>Presentación de PowerPoint</vt:lpstr>
      <vt:lpstr>Presentación de PowerPoint</vt:lpstr>
      <vt:lpstr>La evaluación completa realizada en 3 sitios claves con influencia directa de descargas de aguas residuales provenientes del Guacal (dos sitios hacia la vertiente de la Q. Doña María y uno hacia la vertiente de la Q. La Morros), señala que ninguno de ellos cumple con la normatividad vigente, por diferentes factores:  En el caso de los vertidos hacia la Doña María, debido a excesos en materia orgánica medida como DBO5 y DQO, además por SDT.   Y también por C.E. y P (si los sitios son considerados corrientes verdaderas).  En el caso de los vertidos hacia La Morros, incumplen debido a excesos en pH, Cianuro total,  SDT y C.E.*  * Este parámetro (CE) no está contemplado en la resolución  631 de 2015, pero  las descargas causan fuerte incumplimiento de la norma  aguas abaj0 del sitio de descarga en la fuente receptora, a la luz del decreto 1594/84</vt:lpstr>
      <vt:lpstr>Presentación de PowerPoint</vt:lpstr>
      <vt:lpstr>Presentación de PowerPoint</vt:lpstr>
      <vt:lpstr>Presentación de PowerPoint</vt:lpstr>
      <vt:lpstr>Presentación de PowerPoint</vt:lpstr>
      <vt:lpstr>Ubicación del alto de la humareda o de la Guaca en el marco del ecosistema estratégico del Romeral</vt:lpstr>
      <vt:lpstr>Bosque de niebla El bosque de niebla o nublado es un ecosistema boscoso, generalmente de montaña, que debe su nombre a la altísima humedad relativa predominante en ese ambiente. Presenta un aspecto de neblina casi permanente, por la conjunción de varios factores: altas tasas de evapotranspiración de la vegetación, elevada condensación del vapor de agua que satura la atmósfera, casi siempre por baja temperatura y regímenes de vientos no muy fuertes. Estos ecosistemas son el hábitat por excelencia de bromelias, orquídeas y en general de epífitas.  “Cada árbol es un jardín botánico con decenas de especies asociadas, todas dedicadas a la labor de cosechar las diminutas gotas de agua que forman la neblina” (PNN).  Luego esta agua escurre por hojas, ramas y troncos contribuyendo a formar los caudales iniciales de ríos y quebrada, o da origen a nuevos manantiales y ayudan a recargar los acuíferos.</vt:lpstr>
      <vt:lpstr>Presentación de PowerPoint</vt:lpstr>
      <vt:lpstr>Presentación de PowerPoint</vt:lpstr>
      <vt:lpstr>Presentación de PowerPoint</vt:lpstr>
      <vt:lpstr>Presentación de PowerPoint</vt:lpstr>
      <vt:lpstr>Corredor biológico “Territorio cuyo fin es proporcionar conectividad entre paisajes, ecosistemas y hábitat (naturales o modificados) para asegurar el mantenimiento de la biodiversidad y de los procesos ecológicos y evolutivos”</vt:lpstr>
      <vt:lpstr>Estrella hidrográfica Es una zona geográfica en las cordilleras donde se forman varios ríos y quebradas que discurren en diferentes direcciones. </vt:lpstr>
      <vt:lpstr>Presentación de PowerPoint</vt:lpstr>
      <vt:lpstr>- Los casos más graves de contaminación están relacionados con descargas puntuales de gran magnitud que afectan las quebradas aguas abajo. En la mayoría de casos es fácil el control y por eso se requiere el concurso de la autoridad ambiental de manera oportuna y permanente, pues su inacción causa un acrecentamiento del problema y deja sin sustento las gestiones comunitarias por resolver la problemática, pues los infractores no les reconocen validez mientras las autoridades no ejerzan su función.  -  Como medida complementaria al control de vertimientos y como prevención de daños ambientales esporádicos o crónicos, se requiere hacer efectivos los compromisos adquiridos por la empresa operadora del Guacal, entre 2013 y 2014, ante las comunidades de Heliconia y representantes de San Antonio de Prado, así como ante Corantioquia, en relación a que financiarían los monitoreos permanentes que deberían emprender las Mesas Ambientales de Heliconia y SAP, mediante el trabajo del Observatorio Ambiental Local (OALSAP). Esta actividad funciona como medida de contra-muestreos no anunciados, que deben apoyar o contrastar cono los muestreos oficiales (Corantioquia) y empresariales (EVAS), ya sea de manera directa o por intermedio de contratistas. </vt:lpstr>
      <vt:lpstr>- Si bien los datos encontrados corresponden a muestreos puntuales, realizados durante 3 días, y en esa medida no pueden considerarse con validez a nivel de “monitoreo” de largo plazo, los datos tomados con intervalos de varios días fueron consistentes y mostraron incumplimiento de la norma, y en esa medida si dan las bases para sustentar la necesidad de emprender los monitoreos, con una intensidad de por lo menos una vez al mes, sin fecha preestablecida y sin aviso previo.  - No existen evidencias técnicas y científicas que demuestren que sea posible operar este tipo de actividades en estos ecosistemas de alta fragilidad, máxime si se considera su ubicación estratégica, el constituirse en un bosque de niebla, en la cima cordillerana clave en el corredor biológico del Romeral, en zona de fallas geológicas y adicionalmente los vasos propuestos y el que se usó están en zonas de nacimientos de agua y por lo tanto existen corrientes hídricas que fueron intervenidas (o que pueden ser intervenidas), lo cual viola el decreto 1736 de 2015 que prohíbe la localización o construcción de rellenos sanitarios en sitios que presenten fuentes superficiales de agua.   Ante esta situación y bajo un amplio marco de sustentación se ha invocado el principio de precaución, ante la autoridad ambiental Corantioquia, con el fin de prevenir en esta zona daños ambientales y sanitarios a la sociedad  </vt:lpstr>
      <vt:lpstr>- Desde la perspectiva comunitaria, Corantioquia está siendo excesivamente tolerante con la empresa administradora del Guacal (EVAS), poniendo quizás en riesgo la salud pública y ambiental, en especial teniendo en cuenta que la licencia ambiental fue otorgada NO para un relleno sanitario o un botadero a cielo abierto, SINO para un centro industrial que prometía en su plan de manejo extraer mas de la mitad de los residuos que ingresaban a la factoría (los orgánicos) y tratarlos en composteras para destinarlos a abonos y del resto de residuos (cerca del 40%) extraer cerca de la mitad para reciclaje, quedando sólo cerca del 20% de residuos no recuperables que serían comprimidos, empaquetados y almacenados mediante módulos sellados, por lo cual garantizaban que prácticamente no se producirían lixiviados. Bajo estas premisas técnicas se entregó la licencia, a pesar de lo irracional de hacerlo en la parte mas alta de una estrella fluvial, en un bosque de niebla, bajo regímenes de precipitación que corresponden a zonas de vida muy húmedas y quizá pluviales, si se tiene en cuenta la altura sobre el nivel del mar y la baja evapotranspiración, y además teniendo en cuenta que posibles derrames pondrían en riesgo aguas de quebradas que proveen servicios de agua a acueductos veredales, es decir la licencia se otorgó  para un proyecto diferente al actual, por lo cual en la percepción comunitaria el Guacal está funcionando sin licencia verdadera y en esa medida es ilegal, pero además incumple la norma por lo menos en lo que ha vertimientos respecta.</vt:lpstr>
      <vt:lpstr>GRACIAS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CM</dc:creator>
  <cp:lastModifiedBy>Admon</cp:lastModifiedBy>
  <cp:revision>195</cp:revision>
  <dcterms:created xsi:type="dcterms:W3CDTF">2015-05-12T15:17:07Z</dcterms:created>
  <dcterms:modified xsi:type="dcterms:W3CDTF">2021-02-02T20:44:55Z</dcterms:modified>
</cp:coreProperties>
</file>