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60" r:id="rId4"/>
    <p:sldId id="257" r:id="rId5"/>
    <p:sldId id="264" r:id="rId6"/>
    <p:sldId id="263" r:id="rId7"/>
    <p:sldId id="266" r:id="rId8"/>
    <p:sldId id="270" r:id="rId9"/>
    <p:sldId id="267" r:id="rId10"/>
    <p:sldId id="262" r:id="rId11"/>
    <p:sldId id="282" r:id="rId12"/>
    <p:sldId id="268" r:id="rId13"/>
    <p:sldId id="269" r:id="rId14"/>
    <p:sldId id="280" r:id="rId15"/>
    <p:sldId id="272" r:id="rId16"/>
    <p:sldId id="273" r:id="rId17"/>
    <p:sldId id="274" r:id="rId18"/>
    <p:sldId id="275" r:id="rId19"/>
    <p:sldId id="276" r:id="rId20"/>
    <p:sldId id="277" r:id="rId21"/>
    <p:sldId id="278" r:id="rId22"/>
    <p:sldId id="279" r:id="rId23"/>
  </p:sldIdLst>
  <p:sldSz cx="9144000" cy="6858000" type="screen4x3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modifyVerifier cryptProviderType="rsaAES" cryptAlgorithmClass="hash" cryptAlgorithmType="typeAny" cryptAlgorithmSid="14" spinCount="100000" saltData="AT6MNKW4dHvT+YmlDxA5kg==" hashData="bw4KfFFHHTBz6tu7B1U927O8ChIgViSwVRfLLrZ0TIkJrcl8ICAFVemqBrP5wzX3bwOv3eVfnUp5tHG5vbAgSQ=="/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5426"/>
    <a:srgbClr val="0066FF"/>
    <a:srgbClr val="FFFFFF"/>
    <a:srgbClr val="7C3B0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1494" y="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pPr/>
              <a:t>02/02/2021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pPr/>
              <a:t>02/02/2021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pPr/>
              <a:t>02/02/2021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pPr/>
              <a:t>02/02/2021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pPr/>
              <a:t>02/02/2021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pPr/>
              <a:t>02/02/2021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pPr/>
              <a:t>02/02/2021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pPr/>
              <a:t>02/02/2021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pPr/>
              <a:t>02/02/2021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pPr/>
              <a:t>02/02/2021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pPr/>
              <a:t>02/02/2021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847CFC-816F-41D0-AAC0-9BF4FEBC753E}" type="datetimeFigureOut">
              <a:rPr lang="es-ES" smtClean="0"/>
              <a:pPr/>
              <a:t>02/02/2021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32FADFE-3B8F-471C-ABF0-DBC7717ECBBC}" type="slidenum">
              <a:rPr lang="es-ES" smtClean="0"/>
              <a:pPr/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7" Type="http://schemas.openxmlformats.org/officeDocument/2006/relationships/image" Target="../media/image2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jpeg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13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jpeg"/><Relationship Id="rId3" Type="http://schemas.openxmlformats.org/officeDocument/2006/relationships/image" Target="../media/image14.jpeg"/><Relationship Id="rId7" Type="http://schemas.openxmlformats.org/officeDocument/2006/relationships/image" Target="../media/image18.jpeg"/><Relationship Id="rId12" Type="http://schemas.openxmlformats.org/officeDocument/2006/relationships/image" Target="../media/image2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7.jpeg"/><Relationship Id="rId11" Type="http://schemas.openxmlformats.org/officeDocument/2006/relationships/image" Target="../media/image22.jpeg"/><Relationship Id="rId5" Type="http://schemas.openxmlformats.org/officeDocument/2006/relationships/image" Target="../media/image16.jpeg"/><Relationship Id="rId10" Type="http://schemas.openxmlformats.org/officeDocument/2006/relationships/image" Target="../media/image21.jpeg"/><Relationship Id="rId4" Type="http://schemas.openxmlformats.org/officeDocument/2006/relationships/image" Target="../media/image15.jpeg"/><Relationship Id="rId9" Type="http://schemas.openxmlformats.org/officeDocument/2006/relationships/image" Target="../media/image20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42910" y="2000240"/>
            <a:ext cx="7772400" cy="1143008"/>
          </a:xfrm>
        </p:spPr>
        <p:txBody>
          <a:bodyPr>
            <a:normAutofit fontScale="90000"/>
          </a:bodyPr>
          <a:lstStyle/>
          <a:p>
            <a:r>
              <a:rPr lang="es-ES" sz="2000" b="1" dirty="0" smtClean="0"/>
              <a:t>ESTADO AMBIENTAL DE SUELOS Y AGUA EN EL CORREGIMIENTO  SAN ANTONIO DE PRADO - MUNICIPIO DE MEDELLÍN</a:t>
            </a:r>
            <a:br>
              <a:rPr lang="es-ES" sz="2000" b="1" dirty="0" smtClean="0"/>
            </a:br>
            <a:r>
              <a:rPr lang="es-ES" sz="2000" b="1" dirty="0" smtClean="0"/>
              <a:t/>
            </a:r>
            <a:br>
              <a:rPr lang="es-ES" sz="2000" b="1" dirty="0" smtClean="0"/>
            </a:br>
            <a:r>
              <a:rPr lang="es-ES" sz="2200" b="1" dirty="0" smtClean="0">
                <a:solidFill>
                  <a:srgbClr val="00542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OBSERVATORIO AMBIENTAL </a:t>
            </a:r>
            <a:r>
              <a:rPr lang="es-ES" sz="2200" b="1" dirty="0" err="1" smtClean="0">
                <a:solidFill>
                  <a:srgbClr val="00542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SADEP</a:t>
            </a:r>
            <a:endParaRPr lang="es-ES_tradnl" sz="2200" b="1" dirty="0">
              <a:solidFill>
                <a:srgbClr val="00542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s-ES" b="1" dirty="0" smtClean="0">
                <a:solidFill>
                  <a:srgbClr val="7C3B0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CABILDO ABIERTO AMBIENTAL</a:t>
            </a:r>
          </a:p>
          <a:p>
            <a:r>
              <a:rPr lang="es-ES" b="1" dirty="0" smtClean="0">
                <a:solidFill>
                  <a:srgbClr val="7C3B0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SAN ANTONIO DE PRADO</a:t>
            </a:r>
          </a:p>
          <a:p>
            <a:r>
              <a:rPr lang="es-ES" b="1" dirty="0" smtClean="0">
                <a:solidFill>
                  <a:srgbClr val="7C3B0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2010</a:t>
            </a:r>
            <a:endParaRPr lang="es-ES_tradnl" b="1" dirty="0">
              <a:solidFill>
                <a:srgbClr val="7C3B0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" name="4 Imagen" descr="logo mesa ambiental (DEF)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286116" y="142852"/>
            <a:ext cx="2621466" cy="1270346"/>
          </a:xfrm>
          <a:prstGeom prst="rect">
            <a:avLst/>
          </a:prstGeom>
        </p:spPr>
      </p:pic>
      <p:sp>
        <p:nvSpPr>
          <p:cNvPr id="6" name="1 Título"/>
          <p:cNvSpPr txBox="1">
            <a:spLocks/>
          </p:cNvSpPr>
          <p:nvPr/>
        </p:nvSpPr>
        <p:spPr>
          <a:xfrm>
            <a:off x="6143636" y="5786454"/>
            <a:ext cx="2643206" cy="78581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Carlos Mario Uribe García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" sz="1200" b="1" dirty="0" smtClean="0">
                <a:latin typeface="+mj-lt"/>
                <a:ea typeface="+mj-ea"/>
                <a:cs typeface="+mj-cs"/>
              </a:rPr>
              <a:t>Coordinador Mesa Ambiental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mesambientalprado@yahoo.com</a:t>
            </a:r>
            <a:endParaRPr kumimoji="0" lang="es-ES_tradnl" sz="12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142844" y="142853"/>
            <a:ext cx="8858312" cy="785817"/>
          </a:xfrm>
        </p:spPr>
        <p:txBody>
          <a:bodyPr>
            <a:normAutofit/>
          </a:bodyPr>
          <a:lstStyle/>
          <a:p>
            <a:r>
              <a:rPr lang="es-ES" sz="2000" b="1" dirty="0" smtClean="0"/>
              <a:t>FUENTES DE RECURSOS PARA LOS PROYECTOS IMPLEMENTADOS EN </a:t>
            </a:r>
            <a:r>
              <a:rPr lang="es-ES" sz="2000" b="1" dirty="0" err="1" smtClean="0"/>
              <a:t>SADEP</a:t>
            </a:r>
            <a:r>
              <a:rPr lang="es-ES" sz="2000" b="1" dirty="0" smtClean="0"/>
              <a:t>, QUE FIGURAN EN LA  AGENDA AMBIENTAL CON RELACIÓN A ESTAS PROBLEMÁTICAS</a:t>
            </a:r>
            <a:endParaRPr lang="es-ES_tradnl" sz="2000" b="1" dirty="0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42844" y="1071546"/>
            <a:ext cx="8786874" cy="4714908"/>
          </a:xfrm>
        </p:spPr>
        <p:txBody>
          <a:bodyPr>
            <a:normAutofit/>
          </a:bodyPr>
          <a:lstStyle/>
          <a:p>
            <a:pPr algn="just">
              <a:buFont typeface="Arial" pitchFamily="34" charset="0"/>
              <a:buChar char="•"/>
            </a:pPr>
            <a:r>
              <a:rPr lang="es-ES" sz="1800" dirty="0" smtClean="0">
                <a:solidFill>
                  <a:schemeClr val="tx1"/>
                </a:solidFill>
              </a:rPr>
              <a:t>Monitoreo del agua (16 microcuencas, 52 sitios de monitoreo ambiental de la calidad y disponibilidad de agua y estado ambiental de retiros de quebradas) </a:t>
            </a:r>
            <a:r>
              <a:rPr lang="es-ES" sz="1800" b="1" dirty="0" smtClean="0">
                <a:solidFill>
                  <a:srgbClr val="0066FF"/>
                </a:solidFill>
              </a:rPr>
              <a:t>PP y Pro Romeral</a:t>
            </a:r>
          </a:p>
          <a:p>
            <a:pPr algn="just">
              <a:buFont typeface="Arial" pitchFamily="34" charset="0"/>
              <a:buChar char="•"/>
            </a:pPr>
            <a:endParaRPr lang="es-ES" sz="1800" dirty="0" smtClean="0">
              <a:solidFill>
                <a:schemeClr val="tx1"/>
              </a:solidFill>
            </a:endParaRPr>
          </a:p>
          <a:p>
            <a:pPr algn="just">
              <a:buFont typeface="Arial" pitchFamily="34" charset="0"/>
              <a:buChar char="•"/>
            </a:pPr>
            <a:r>
              <a:rPr lang="es-ES" sz="1800" dirty="0" smtClean="0">
                <a:solidFill>
                  <a:schemeClr val="tx1"/>
                </a:solidFill>
              </a:rPr>
              <a:t>Monitoreo del suelo (suelo agropecuario, en las 8 veredas) </a:t>
            </a:r>
            <a:r>
              <a:rPr lang="es-ES" sz="1800" b="1" dirty="0" smtClean="0">
                <a:solidFill>
                  <a:srgbClr val="0066FF"/>
                </a:solidFill>
              </a:rPr>
              <a:t>PP y Pro Romeral</a:t>
            </a:r>
          </a:p>
          <a:p>
            <a:pPr algn="just">
              <a:buFont typeface="Arial" pitchFamily="34" charset="0"/>
              <a:buChar char="•"/>
            </a:pPr>
            <a:endParaRPr lang="es-ES" sz="1800" dirty="0" smtClean="0">
              <a:solidFill>
                <a:schemeClr val="tx1"/>
              </a:solidFill>
            </a:endParaRPr>
          </a:p>
          <a:p>
            <a:pPr algn="just">
              <a:buFont typeface="Arial" pitchFamily="34" charset="0"/>
              <a:buChar char="•"/>
            </a:pPr>
            <a:r>
              <a:rPr lang="es-ES" sz="1800" dirty="0" smtClean="0">
                <a:solidFill>
                  <a:schemeClr val="tx1"/>
                </a:solidFill>
              </a:rPr>
              <a:t>Monitoreo de los bosques (cantidad y calidad ambiental de rastrojos y bosques nativos </a:t>
            </a:r>
            <a:r>
              <a:rPr lang="es-ES" sz="1800" b="1" dirty="0" smtClean="0">
                <a:solidFill>
                  <a:srgbClr val="0066FF"/>
                </a:solidFill>
              </a:rPr>
              <a:t>PP</a:t>
            </a:r>
          </a:p>
          <a:p>
            <a:pPr algn="just">
              <a:buFont typeface="Arial" pitchFamily="34" charset="0"/>
              <a:buChar char="•"/>
            </a:pPr>
            <a:endParaRPr lang="es-ES" sz="1800" dirty="0" smtClean="0">
              <a:solidFill>
                <a:schemeClr val="tx1"/>
              </a:solidFill>
            </a:endParaRPr>
          </a:p>
          <a:p>
            <a:pPr algn="just">
              <a:buFont typeface="Arial" pitchFamily="34" charset="0"/>
              <a:buChar char="•"/>
            </a:pPr>
            <a:r>
              <a:rPr lang="es-ES" sz="1800" dirty="0" smtClean="0">
                <a:solidFill>
                  <a:schemeClr val="tx1"/>
                </a:solidFill>
              </a:rPr>
              <a:t>Monitoreo del estado de movimientos en masa (todo el corregimiento) </a:t>
            </a:r>
            <a:r>
              <a:rPr lang="es-ES" sz="1800" b="1" dirty="0" smtClean="0">
                <a:solidFill>
                  <a:srgbClr val="0066FF"/>
                </a:solidFill>
              </a:rPr>
              <a:t>Pro Romeral y Mesa Ambiental</a:t>
            </a:r>
          </a:p>
          <a:p>
            <a:pPr algn="just">
              <a:buFont typeface="Arial" pitchFamily="34" charset="0"/>
              <a:buChar char="•"/>
            </a:pPr>
            <a:endParaRPr lang="es-ES" sz="1800" dirty="0" smtClean="0">
              <a:solidFill>
                <a:schemeClr val="tx1"/>
              </a:solidFill>
            </a:endParaRPr>
          </a:p>
          <a:p>
            <a:pPr algn="just">
              <a:buFont typeface="Arial" pitchFamily="34" charset="0"/>
              <a:buChar char="•"/>
            </a:pPr>
            <a:r>
              <a:rPr lang="es-ES" sz="1800" dirty="0" smtClean="0">
                <a:solidFill>
                  <a:schemeClr val="tx1"/>
                </a:solidFill>
              </a:rPr>
              <a:t>Saneamiento básico (la mayor parte del corregimiento)  </a:t>
            </a:r>
            <a:r>
              <a:rPr lang="es-ES" sz="1800" b="1" dirty="0" smtClean="0">
                <a:solidFill>
                  <a:srgbClr val="0066FF"/>
                </a:solidFill>
              </a:rPr>
              <a:t>Ordinarios alcaldía Medellín</a:t>
            </a:r>
          </a:p>
          <a:p>
            <a:pPr algn="just">
              <a:buFont typeface="Arial" pitchFamily="34" charset="0"/>
              <a:buChar char="•"/>
            </a:pPr>
            <a:endParaRPr lang="es-ES" sz="1800" b="1" dirty="0" smtClean="0">
              <a:solidFill>
                <a:srgbClr val="0066FF"/>
              </a:solidFill>
            </a:endParaRPr>
          </a:p>
          <a:p>
            <a:pPr algn="just">
              <a:buFont typeface="Arial" pitchFamily="34" charset="0"/>
              <a:buChar char="•"/>
            </a:pPr>
            <a:r>
              <a:rPr lang="es-ES" sz="1800" dirty="0" smtClean="0">
                <a:solidFill>
                  <a:schemeClr val="tx1"/>
                </a:solidFill>
              </a:rPr>
              <a:t>Adquisición de predios para conservación (sólo 4 hasta ahora) </a:t>
            </a:r>
            <a:r>
              <a:rPr lang="es-ES" sz="1800" b="1" dirty="0" smtClean="0">
                <a:solidFill>
                  <a:srgbClr val="0066FF"/>
                </a:solidFill>
              </a:rPr>
              <a:t>Ordinarios alcaldía Medellín</a:t>
            </a:r>
            <a:endParaRPr lang="es-ES_tradnl" sz="1800" dirty="0">
              <a:solidFill>
                <a:schemeClr val="tx1"/>
              </a:solidFill>
            </a:endParaRPr>
          </a:p>
        </p:txBody>
      </p:sp>
      <p:grpSp>
        <p:nvGrpSpPr>
          <p:cNvPr id="4" name="5 Grupo"/>
          <p:cNvGrpSpPr/>
          <p:nvPr/>
        </p:nvGrpSpPr>
        <p:grpSpPr>
          <a:xfrm>
            <a:off x="0" y="5786454"/>
            <a:ext cx="9144000" cy="1071546"/>
            <a:chOff x="0" y="5786454"/>
            <a:chExt cx="9144000" cy="1071546"/>
          </a:xfrm>
        </p:grpSpPr>
        <p:sp>
          <p:nvSpPr>
            <p:cNvPr id="7" name="6 Cinta perforada"/>
            <p:cNvSpPr/>
            <p:nvPr/>
          </p:nvSpPr>
          <p:spPr>
            <a:xfrm>
              <a:off x="0" y="5786454"/>
              <a:ext cx="9144000" cy="1071546"/>
            </a:xfrm>
            <a:prstGeom prst="flowChartPunchedTape">
              <a:avLst/>
            </a:prstGeom>
            <a:solidFill>
              <a:srgbClr val="FFFFFF">
                <a:alpha val="0"/>
              </a:srgbClr>
            </a:solidFill>
            <a:ln w="38100">
              <a:solidFill>
                <a:schemeClr val="accent3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_tradnl"/>
            </a:p>
          </p:txBody>
        </p:sp>
        <p:pic>
          <p:nvPicPr>
            <p:cNvPr id="8" name="7 Imagen" descr="logo mesa ambiental (DEF).jpg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23401" y="6061189"/>
              <a:ext cx="1491079" cy="722567"/>
            </a:xfrm>
            <a:prstGeom prst="rect">
              <a:avLst/>
            </a:prstGeom>
          </p:spPr>
        </p:pic>
      </p:grpSp>
      <p:sp>
        <p:nvSpPr>
          <p:cNvPr id="10" name="1 Título"/>
          <p:cNvSpPr txBox="1">
            <a:spLocks/>
          </p:cNvSpPr>
          <p:nvPr/>
        </p:nvSpPr>
        <p:spPr>
          <a:xfrm>
            <a:off x="4143372" y="6215082"/>
            <a:ext cx="4929222" cy="4286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/>
          <a:p>
            <a:pPr lvl="0" algn="ctr">
              <a:spcBef>
                <a:spcPct val="0"/>
              </a:spcBef>
            </a:pPr>
            <a:r>
              <a:rPr lang="es-ES" sz="1200" b="1" dirty="0" smtClean="0"/>
              <a:t>ESTADO AMBIENTAL DEL SUELO Y AGUA EN EL  CORREGIMIENTO  SAN ANTONIO DE PRADO - MUNICIPIO DE MEDELLÍN</a:t>
            </a:r>
            <a:endParaRPr kumimoji="0" lang="es-ES_tradnl" sz="12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8" name="Text Box 4" descr="2005_0108Imagen0035"/>
          <p:cNvSpPr txBox="1"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blipFill dpi="0" rotWithShape="0">
            <a:blip r:embed="rId2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ctr">
              <a:lnSpc>
                <a:spcPct val="100000"/>
              </a:lnSpc>
              <a:spcBef>
                <a:spcPct val="0"/>
              </a:spcBef>
            </a:pPr>
            <a:endParaRPr lang="es-ES" sz="2400" b="1" dirty="0"/>
          </a:p>
          <a:p>
            <a:pPr algn="ctr">
              <a:lnSpc>
                <a:spcPct val="100000"/>
              </a:lnSpc>
              <a:spcBef>
                <a:spcPct val="0"/>
              </a:spcBef>
            </a:pPr>
            <a:endParaRPr lang="es-ES" sz="2400" b="1" dirty="0"/>
          </a:p>
          <a:p>
            <a:pPr algn="ctr">
              <a:lnSpc>
                <a:spcPct val="100000"/>
              </a:lnSpc>
              <a:spcBef>
                <a:spcPct val="0"/>
              </a:spcBef>
            </a:pPr>
            <a:endParaRPr lang="es-ES" sz="2400" b="1" dirty="0"/>
          </a:p>
          <a:p>
            <a:pPr algn="ctr">
              <a:lnSpc>
                <a:spcPct val="100000"/>
              </a:lnSpc>
              <a:spcBef>
                <a:spcPct val="0"/>
              </a:spcBef>
            </a:pPr>
            <a:r>
              <a:rPr lang="es-ES" sz="4800" b="1" dirty="0" smtClean="0">
                <a:solidFill>
                  <a:srgbClr val="CCFF99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PLAN DE ACCIÓN AMBIENTAL -  </a:t>
            </a:r>
            <a:r>
              <a:rPr lang="es-ES" sz="4800" b="1" dirty="0" err="1" smtClean="0">
                <a:solidFill>
                  <a:srgbClr val="CCFF99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PAAL</a:t>
            </a:r>
            <a:r>
              <a:rPr lang="es-ES" sz="4800" b="1" dirty="0" smtClean="0">
                <a:solidFill>
                  <a:srgbClr val="CCFF99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s-ES" sz="4800" b="1" dirty="0" err="1" smtClean="0">
                <a:solidFill>
                  <a:srgbClr val="CCFF99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SADEP</a:t>
            </a:r>
            <a:r>
              <a:rPr lang="es-ES" sz="4800" b="1" dirty="0" smtClean="0">
                <a:solidFill>
                  <a:srgbClr val="CCFF99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2007 -2019</a:t>
            </a:r>
            <a:endParaRPr lang="es-ES" sz="4800" b="1" dirty="0">
              <a:solidFill>
                <a:srgbClr val="CCFF99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grpSp>
        <p:nvGrpSpPr>
          <p:cNvPr id="2" name="5 Grupo"/>
          <p:cNvGrpSpPr/>
          <p:nvPr/>
        </p:nvGrpSpPr>
        <p:grpSpPr>
          <a:xfrm>
            <a:off x="0" y="5786454"/>
            <a:ext cx="9144000" cy="1071546"/>
            <a:chOff x="0" y="5786454"/>
            <a:chExt cx="9144000" cy="1071546"/>
          </a:xfrm>
        </p:grpSpPr>
        <p:sp>
          <p:nvSpPr>
            <p:cNvPr id="5" name="4 Cinta perforada"/>
            <p:cNvSpPr/>
            <p:nvPr/>
          </p:nvSpPr>
          <p:spPr>
            <a:xfrm>
              <a:off x="0" y="5786454"/>
              <a:ext cx="9144000" cy="1071546"/>
            </a:xfrm>
            <a:prstGeom prst="flowChartPunchedTape">
              <a:avLst/>
            </a:prstGeom>
            <a:solidFill>
              <a:srgbClr val="FFFFFF">
                <a:alpha val="0"/>
              </a:srgbClr>
            </a:solidFill>
            <a:ln w="38100">
              <a:solidFill>
                <a:schemeClr val="accent3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_tradnl" dirty="0">
                <a:solidFill>
                  <a:schemeClr val="bg1">
                    <a:lumMod val="95000"/>
                  </a:schemeClr>
                </a:solidFill>
              </a:endParaRPr>
            </a:p>
          </p:txBody>
        </p:sp>
        <p:pic>
          <p:nvPicPr>
            <p:cNvPr id="6" name="5 Imagen" descr="logo mesa ambiental (DEF).jp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23401" y="6061189"/>
              <a:ext cx="1491079" cy="722567"/>
            </a:xfrm>
            <a:prstGeom prst="rect">
              <a:avLst/>
            </a:prstGeom>
          </p:spPr>
        </p:pic>
      </p:grpSp>
      <p:sp>
        <p:nvSpPr>
          <p:cNvPr id="7" name="1 Título"/>
          <p:cNvSpPr txBox="1">
            <a:spLocks/>
          </p:cNvSpPr>
          <p:nvPr/>
        </p:nvSpPr>
        <p:spPr>
          <a:xfrm>
            <a:off x="4143372" y="6215082"/>
            <a:ext cx="4929222" cy="4286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/>
          <a:p>
            <a:pPr lvl="0" algn="ctr">
              <a:spcBef>
                <a:spcPct val="0"/>
              </a:spcBef>
            </a:pPr>
            <a:r>
              <a:rPr lang="es-ES" sz="1200" b="1" dirty="0" smtClean="0">
                <a:solidFill>
                  <a:schemeClr val="bg1"/>
                </a:solidFill>
              </a:rPr>
              <a:t>ESTADO AMBIENTAL DEL SUELO Y AGUA EN EL  CORREGIMIENTO  SAN ANTONIO DE PRADO - MUNICIPIO DE MEDELLÍN</a:t>
            </a:r>
            <a:endParaRPr kumimoji="0" lang="es-ES_tradnl" sz="12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9" name="78 Grupo"/>
          <p:cNvGrpSpPr/>
          <p:nvPr/>
        </p:nvGrpSpPr>
        <p:grpSpPr>
          <a:xfrm>
            <a:off x="428596" y="71414"/>
            <a:ext cx="8410604" cy="6715148"/>
            <a:chOff x="381000" y="122238"/>
            <a:chExt cx="8458200" cy="6743700"/>
          </a:xfrm>
        </p:grpSpPr>
        <p:sp>
          <p:nvSpPr>
            <p:cNvPr id="58373" name="AutoShape 5"/>
            <p:cNvSpPr>
              <a:spLocks noChangeAspect="1" noChangeArrowheads="1"/>
            </p:cNvSpPr>
            <p:nvPr/>
          </p:nvSpPr>
          <p:spPr bwMode="auto">
            <a:xfrm>
              <a:off x="381000" y="122238"/>
              <a:ext cx="8458200" cy="6743700"/>
            </a:xfrm>
            <a:prstGeom prst="rect">
              <a:avLst/>
            </a:prstGeom>
            <a:noFill/>
            <a:ln w="31750" cmpd="dbl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s-ES_tradnl"/>
            </a:p>
          </p:txBody>
        </p:sp>
        <p:sp>
          <p:nvSpPr>
            <p:cNvPr id="58375" name="Rectangle 7"/>
            <p:cNvSpPr>
              <a:spLocks noChangeArrowheads="1"/>
            </p:cNvSpPr>
            <p:nvPr/>
          </p:nvSpPr>
          <p:spPr bwMode="auto">
            <a:xfrm>
              <a:off x="936625" y="1836738"/>
              <a:ext cx="2449513" cy="571500"/>
            </a:xfrm>
            <a:prstGeom prst="rect">
              <a:avLst/>
            </a:prstGeom>
            <a:gradFill rotWithShape="1">
              <a:gsLst>
                <a:gs pos="0">
                  <a:srgbClr val="E5FFE5"/>
                </a:gs>
                <a:gs pos="50000">
                  <a:srgbClr val="FFFFFF"/>
                </a:gs>
                <a:gs pos="100000">
                  <a:srgbClr val="E5FFE5"/>
                </a:gs>
              </a:gsLst>
              <a:lin ang="5400000" scaled="1"/>
            </a:gradFill>
            <a:ln w="19050" cmpd="dbl">
              <a:solidFill>
                <a:srgbClr val="339966"/>
              </a:solidFill>
              <a:miter lim="800000"/>
              <a:headEnd/>
              <a:tailEnd/>
            </a:ln>
          </p:spPr>
          <p:txBody>
            <a:bodyPr/>
            <a:lstStyle/>
            <a:p>
              <a:pPr marL="342900" indent="-342900"/>
              <a:r>
                <a:rPr lang="es-ES" altLang="zh-CN" sz="1400" b="0">
                  <a:solidFill>
                    <a:schemeClr val="tx1"/>
                  </a:solidFill>
                  <a:latin typeface="Eras Demi ITC" pitchFamily="34" charset="0"/>
                  <a:ea typeface="宋体" charset="-122"/>
                </a:rPr>
                <a:t>1.   AGUA</a:t>
              </a:r>
            </a:p>
            <a:p>
              <a:pPr marL="342900" indent="-342900"/>
              <a:r>
                <a:rPr lang="es-ES" altLang="zh-CN" sz="1400" b="0">
                  <a:solidFill>
                    <a:schemeClr val="tx1"/>
                  </a:solidFill>
                  <a:latin typeface="Eras Demi ITC" pitchFamily="34" charset="0"/>
                  <a:ea typeface="宋体" charset="-122"/>
                </a:rPr>
                <a:t>(ÉNFASIS CALIDAD)</a:t>
              </a:r>
              <a:endParaRPr lang="es-ES" sz="1400">
                <a:solidFill>
                  <a:schemeClr val="tx1"/>
                </a:solidFill>
              </a:endParaRPr>
            </a:p>
          </p:txBody>
        </p:sp>
        <p:sp>
          <p:nvSpPr>
            <p:cNvPr id="58376" name="Rectangle 8"/>
            <p:cNvSpPr>
              <a:spLocks noChangeArrowheads="1"/>
            </p:cNvSpPr>
            <p:nvPr/>
          </p:nvSpPr>
          <p:spPr bwMode="auto">
            <a:xfrm>
              <a:off x="3941763" y="1493838"/>
              <a:ext cx="4675188" cy="342900"/>
            </a:xfrm>
            <a:prstGeom prst="rect">
              <a:avLst/>
            </a:prstGeom>
            <a:gradFill rotWithShape="1">
              <a:gsLst>
                <a:gs pos="0">
                  <a:srgbClr val="FFF3F3"/>
                </a:gs>
                <a:gs pos="50000">
                  <a:srgbClr val="FFFFFF"/>
                </a:gs>
                <a:gs pos="100000">
                  <a:srgbClr val="FFF3F3"/>
                </a:gs>
              </a:gsLst>
              <a:lin ang="0" scaled="1"/>
            </a:gradFill>
            <a:ln w="635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marL="342900" indent="-342900" algn="l"/>
              <a:r>
                <a:rPr lang="es-ES" altLang="zh-CN" sz="1000" b="0" dirty="0">
                  <a:solidFill>
                    <a:schemeClr val="tx1"/>
                  </a:solidFill>
                  <a:latin typeface="Arial" charset="0"/>
                  <a:ea typeface="宋体" charset="-122"/>
                </a:rPr>
                <a:t>1.1 RECUPERACIÓN AMBIENTAL DEL AGUA EN QUEBRADAS URBANAS Y PROVEEDORAS DE AGUA PARA ACUEDUCTOS</a:t>
              </a:r>
              <a:endParaRPr lang="es-ES" sz="1000" dirty="0">
                <a:solidFill>
                  <a:schemeClr val="tx1"/>
                </a:solidFill>
              </a:endParaRPr>
            </a:p>
          </p:txBody>
        </p:sp>
        <p:sp>
          <p:nvSpPr>
            <p:cNvPr id="58377" name="Rectangle 9"/>
            <p:cNvSpPr>
              <a:spLocks noChangeArrowheads="1"/>
            </p:cNvSpPr>
            <p:nvPr/>
          </p:nvSpPr>
          <p:spPr bwMode="auto">
            <a:xfrm>
              <a:off x="3941763" y="2065338"/>
              <a:ext cx="4675188" cy="342900"/>
            </a:xfrm>
            <a:prstGeom prst="rect">
              <a:avLst/>
            </a:prstGeom>
            <a:gradFill rotWithShape="1">
              <a:gsLst>
                <a:gs pos="0">
                  <a:srgbClr val="FFF3F3"/>
                </a:gs>
                <a:gs pos="50000">
                  <a:srgbClr val="FFFFFF"/>
                </a:gs>
                <a:gs pos="100000">
                  <a:srgbClr val="FFF3F3"/>
                </a:gs>
              </a:gsLst>
              <a:lin ang="0" scaled="1"/>
            </a:gradFill>
            <a:ln w="635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marL="342900" indent="-342900" algn="l"/>
              <a:r>
                <a:rPr lang="es-ES" altLang="zh-CN" sz="1000" b="0">
                  <a:solidFill>
                    <a:schemeClr val="tx1"/>
                  </a:solidFill>
                  <a:latin typeface="Arial" charset="0"/>
                  <a:ea typeface="宋体" charset="-122"/>
                </a:rPr>
                <a:t>1.3 EDUCACIÓN AMBIENTAL PARA EL MANEJO SOSTENIBLE DE LOS RECURSOS NATURALES - AGUA</a:t>
              </a:r>
              <a:endParaRPr lang="es-ES" sz="1000">
                <a:solidFill>
                  <a:schemeClr val="tx1"/>
                </a:solidFill>
              </a:endParaRPr>
            </a:p>
          </p:txBody>
        </p:sp>
        <p:sp>
          <p:nvSpPr>
            <p:cNvPr id="58378" name="Rectangle 10"/>
            <p:cNvSpPr>
              <a:spLocks noChangeArrowheads="1"/>
            </p:cNvSpPr>
            <p:nvPr/>
          </p:nvSpPr>
          <p:spPr bwMode="auto">
            <a:xfrm>
              <a:off x="936625" y="3094038"/>
              <a:ext cx="2449513" cy="571500"/>
            </a:xfrm>
            <a:prstGeom prst="rect">
              <a:avLst/>
            </a:prstGeom>
            <a:gradFill rotWithShape="1">
              <a:gsLst>
                <a:gs pos="0">
                  <a:srgbClr val="E5FFE5"/>
                </a:gs>
                <a:gs pos="50000">
                  <a:srgbClr val="FFFFFF"/>
                </a:gs>
                <a:gs pos="100000">
                  <a:srgbClr val="E5FFE5"/>
                </a:gs>
              </a:gsLst>
              <a:lin ang="5400000" scaled="1"/>
            </a:gradFill>
            <a:ln w="19050" cmpd="dbl">
              <a:solidFill>
                <a:srgbClr val="339966"/>
              </a:solidFill>
              <a:miter lim="800000"/>
              <a:headEnd/>
              <a:tailEnd/>
            </a:ln>
          </p:spPr>
          <p:txBody>
            <a:bodyPr/>
            <a:lstStyle/>
            <a:p>
              <a:pPr marL="342900" indent="-342900"/>
              <a:r>
                <a:rPr lang="es-ES" altLang="zh-CN" sz="1400" b="0">
                  <a:solidFill>
                    <a:schemeClr val="tx1"/>
                  </a:solidFill>
                  <a:latin typeface="Eras Demi ITC" pitchFamily="34" charset="0"/>
                  <a:ea typeface="宋体" charset="-122"/>
                </a:rPr>
                <a:t>2.   SUELO</a:t>
              </a:r>
            </a:p>
            <a:p>
              <a:pPr marL="342900" indent="-342900"/>
              <a:r>
                <a:rPr lang="es-ES" altLang="zh-CN" sz="1400" b="0">
                  <a:solidFill>
                    <a:schemeClr val="tx1"/>
                  </a:solidFill>
                  <a:latin typeface="Eras Demi ITC" pitchFamily="34" charset="0"/>
                  <a:ea typeface="宋体" charset="-122"/>
                </a:rPr>
                <a:t>(ÉNFASIS EROSIÓN)</a:t>
              </a:r>
              <a:endParaRPr lang="es-ES" sz="1400">
                <a:solidFill>
                  <a:schemeClr val="tx1"/>
                </a:solidFill>
              </a:endParaRPr>
            </a:p>
          </p:txBody>
        </p:sp>
        <p:sp>
          <p:nvSpPr>
            <p:cNvPr id="58379" name="Rectangle 11"/>
            <p:cNvSpPr>
              <a:spLocks noChangeArrowheads="1"/>
            </p:cNvSpPr>
            <p:nvPr/>
          </p:nvSpPr>
          <p:spPr bwMode="auto">
            <a:xfrm>
              <a:off x="3941763" y="2865438"/>
              <a:ext cx="4675188" cy="342900"/>
            </a:xfrm>
            <a:prstGeom prst="rect">
              <a:avLst/>
            </a:prstGeom>
            <a:gradFill rotWithShape="1">
              <a:gsLst>
                <a:gs pos="0">
                  <a:srgbClr val="FFF3F3"/>
                </a:gs>
                <a:gs pos="50000">
                  <a:srgbClr val="FFFFFF"/>
                </a:gs>
                <a:gs pos="100000">
                  <a:srgbClr val="FFF3F3"/>
                </a:gs>
              </a:gsLst>
              <a:lin ang="0" scaled="1"/>
            </a:gradFill>
            <a:ln w="635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marL="342900" indent="-342900" algn="l"/>
              <a:r>
                <a:rPr lang="es-ES" altLang="zh-CN" sz="1000" b="0">
                  <a:solidFill>
                    <a:schemeClr val="tx1"/>
                  </a:solidFill>
                  <a:latin typeface="Arial" charset="0"/>
                  <a:ea typeface="宋体" charset="-122"/>
                </a:rPr>
                <a:t>2.1 MANEJO INTEGRAL Y SOSTENIBLE DEL RECURSO SUELO</a:t>
              </a:r>
              <a:endParaRPr lang="es-ES" sz="1000">
                <a:solidFill>
                  <a:schemeClr val="tx1"/>
                </a:solidFill>
              </a:endParaRPr>
            </a:p>
          </p:txBody>
        </p:sp>
        <p:sp>
          <p:nvSpPr>
            <p:cNvPr id="58380" name="Rectangle 12"/>
            <p:cNvSpPr>
              <a:spLocks noChangeArrowheads="1"/>
            </p:cNvSpPr>
            <p:nvPr/>
          </p:nvSpPr>
          <p:spPr bwMode="auto">
            <a:xfrm>
              <a:off x="3941763" y="3208338"/>
              <a:ext cx="4675188" cy="342900"/>
            </a:xfrm>
            <a:prstGeom prst="rect">
              <a:avLst/>
            </a:prstGeom>
            <a:gradFill rotWithShape="1">
              <a:gsLst>
                <a:gs pos="0">
                  <a:srgbClr val="FFF3F3"/>
                </a:gs>
                <a:gs pos="50000">
                  <a:srgbClr val="FFFFFF"/>
                </a:gs>
                <a:gs pos="100000">
                  <a:srgbClr val="FFF3F3"/>
                </a:gs>
              </a:gsLst>
              <a:lin ang="0" scaled="1"/>
            </a:gradFill>
            <a:ln w="635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marL="342900" indent="-342900" algn="l"/>
              <a:r>
                <a:rPr lang="es-ES" altLang="zh-CN" sz="1000" b="0">
                  <a:solidFill>
                    <a:schemeClr val="tx1"/>
                  </a:solidFill>
                  <a:latin typeface="Arial" charset="0"/>
                  <a:ea typeface="宋体" charset="-122"/>
                </a:rPr>
                <a:t>2.2 RECUPERACIÓN AMBIENTAL DE ÁREAS DE EROSIÓN INTENSA</a:t>
              </a:r>
              <a:endParaRPr lang="es-ES" sz="1000">
                <a:solidFill>
                  <a:schemeClr val="tx1"/>
                </a:solidFill>
              </a:endParaRPr>
            </a:p>
          </p:txBody>
        </p:sp>
        <p:sp>
          <p:nvSpPr>
            <p:cNvPr id="58381" name="Rectangle 13"/>
            <p:cNvSpPr>
              <a:spLocks noChangeArrowheads="1"/>
            </p:cNvSpPr>
            <p:nvPr/>
          </p:nvSpPr>
          <p:spPr bwMode="auto">
            <a:xfrm>
              <a:off x="3941763" y="1836738"/>
              <a:ext cx="4675188" cy="228600"/>
            </a:xfrm>
            <a:prstGeom prst="rect">
              <a:avLst/>
            </a:prstGeom>
            <a:gradFill rotWithShape="1">
              <a:gsLst>
                <a:gs pos="0">
                  <a:srgbClr val="FFF3F3"/>
                </a:gs>
                <a:gs pos="50000">
                  <a:srgbClr val="FFFFFF"/>
                </a:gs>
                <a:gs pos="100000">
                  <a:srgbClr val="FFF3F3"/>
                </a:gs>
              </a:gsLst>
              <a:lin ang="0" scaled="1"/>
            </a:gradFill>
            <a:ln w="635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marL="342900" indent="-342900" algn="l"/>
              <a:r>
                <a:rPr lang="es-ES" altLang="zh-CN" sz="1000" b="0" dirty="0">
                  <a:solidFill>
                    <a:schemeClr val="tx1"/>
                  </a:solidFill>
                  <a:latin typeface="Arial" charset="0"/>
                  <a:ea typeface="宋体" charset="-122"/>
                </a:rPr>
                <a:t>1.2 MANEJO INTEGRAL Y SOSTENIBLE DEL RECURSO AGUA</a:t>
              </a:r>
              <a:endParaRPr lang="es-ES" sz="1000" dirty="0">
                <a:solidFill>
                  <a:schemeClr val="tx1"/>
                </a:solidFill>
              </a:endParaRPr>
            </a:p>
          </p:txBody>
        </p:sp>
        <p:sp>
          <p:nvSpPr>
            <p:cNvPr id="58382" name="Rectangle 14"/>
            <p:cNvSpPr>
              <a:spLocks noChangeArrowheads="1"/>
            </p:cNvSpPr>
            <p:nvPr/>
          </p:nvSpPr>
          <p:spPr bwMode="auto">
            <a:xfrm>
              <a:off x="603250" y="236538"/>
              <a:ext cx="8013700" cy="458788"/>
            </a:xfrm>
            <a:prstGeom prst="rect">
              <a:avLst/>
            </a:prstGeom>
            <a:gradFill rotWithShape="1">
              <a:gsLst>
                <a:gs pos="0">
                  <a:srgbClr val="FFDF9F"/>
                </a:gs>
                <a:gs pos="50000">
                  <a:srgbClr val="FFFFFF"/>
                </a:gs>
                <a:gs pos="100000">
                  <a:srgbClr val="FFDF9F"/>
                </a:gs>
              </a:gsLst>
              <a:lin ang="5400000" scaled="1"/>
            </a:gradFill>
            <a:ln w="9525">
              <a:solidFill>
                <a:srgbClr val="996633"/>
              </a:solidFill>
              <a:miter lim="800000"/>
              <a:headEnd/>
              <a:tailEnd/>
            </a:ln>
          </p:spPr>
          <p:txBody>
            <a:bodyPr/>
            <a:lstStyle/>
            <a:p>
              <a:pPr marL="342900" indent="-342900" algn="ctr"/>
              <a:r>
                <a:rPr lang="es-ES" altLang="zh-CN" sz="1400" b="0">
                  <a:solidFill>
                    <a:schemeClr val="tx1"/>
                  </a:solidFill>
                  <a:latin typeface="Eras Demi ITC" pitchFamily="34" charset="0"/>
                  <a:ea typeface="宋体" charset="-122"/>
                </a:rPr>
                <a:t>SISTEMA DE GESTIÓN AMBIENTAL DE MEDELLÍN</a:t>
              </a:r>
            </a:p>
            <a:p>
              <a:pPr marL="342900" indent="-342900" algn="ctr"/>
              <a:r>
                <a:rPr lang="es-ES" altLang="zh-CN" sz="1400" b="0">
                  <a:solidFill>
                    <a:schemeClr val="tx1"/>
                  </a:solidFill>
                  <a:latin typeface="Eras Demi ITC" pitchFamily="34" charset="0"/>
                  <a:ea typeface="宋体" charset="-122"/>
                </a:rPr>
                <a:t>PLAN DE ACCIÓN AMBIENTAL LOCAL  - SAN ANTONIO DE PRADO</a:t>
              </a:r>
              <a:endParaRPr lang="es-ES" sz="1400">
                <a:solidFill>
                  <a:schemeClr val="tx1"/>
                </a:solidFill>
              </a:endParaRPr>
            </a:p>
          </p:txBody>
        </p:sp>
        <p:sp>
          <p:nvSpPr>
            <p:cNvPr id="58383" name="AutoShape 15"/>
            <p:cNvSpPr>
              <a:spLocks noChangeArrowheads="1"/>
            </p:cNvSpPr>
            <p:nvPr/>
          </p:nvSpPr>
          <p:spPr bwMode="auto">
            <a:xfrm rot="5400000">
              <a:off x="1988628" y="-467803"/>
              <a:ext cx="791594" cy="3114675"/>
            </a:xfrm>
            <a:prstGeom prst="notchedRightArrow">
              <a:avLst>
                <a:gd name="adj1" fmla="val 50000"/>
                <a:gd name="adj2" fmla="val 47917"/>
              </a:avLst>
            </a:prstGeom>
            <a:gradFill rotWithShape="1">
              <a:gsLst>
                <a:gs pos="0">
                  <a:srgbClr val="FFDF9F"/>
                </a:gs>
                <a:gs pos="50000">
                  <a:srgbClr val="FFFFFF"/>
                </a:gs>
                <a:gs pos="100000">
                  <a:srgbClr val="FFDF9F"/>
                </a:gs>
              </a:gsLst>
              <a:lin ang="5400000" scaled="1"/>
            </a:gradFill>
            <a:ln w="9525">
              <a:solidFill>
                <a:srgbClr val="996633"/>
              </a:solidFill>
              <a:miter lim="800000"/>
              <a:headEnd/>
              <a:tailEnd/>
            </a:ln>
          </p:spPr>
          <p:txBody>
            <a:bodyPr rot="10800000" vert="eaVert"/>
            <a:lstStyle/>
            <a:p>
              <a:pPr marL="342900" indent="-342900" algn="ctr"/>
              <a:r>
                <a:rPr lang="es-ES" altLang="zh-CN" sz="1200">
                  <a:solidFill>
                    <a:schemeClr val="tx1"/>
                  </a:solidFill>
                  <a:latin typeface="Arial Rounded MT Bold" pitchFamily="34" charset="0"/>
                  <a:ea typeface="宋体" charset="-122"/>
                </a:rPr>
                <a:t>LÍNEAS </a:t>
              </a:r>
            </a:p>
            <a:p>
              <a:pPr marL="342900" indent="-342900" algn="ctr"/>
              <a:r>
                <a:rPr lang="es-ES" altLang="zh-CN" sz="1200">
                  <a:solidFill>
                    <a:schemeClr val="tx1"/>
                  </a:solidFill>
                  <a:latin typeface="Arial Rounded MT Bold" pitchFamily="34" charset="0"/>
                  <a:ea typeface="宋体" charset="-122"/>
                </a:rPr>
                <a:t>ESTRATÉGICAS</a:t>
              </a:r>
              <a:r>
                <a:rPr lang="es-ES" sz="1200">
                  <a:solidFill>
                    <a:schemeClr val="tx1"/>
                  </a:solidFill>
                  <a:latin typeface="Arial Rounded MT Bold" pitchFamily="34" charset="0"/>
                </a:rPr>
                <a:t> </a:t>
              </a:r>
            </a:p>
          </p:txBody>
        </p:sp>
        <p:sp>
          <p:nvSpPr>
            <p:cNvPr id="58384" name="AutoShape 16"/>
            <p:cNvSpPr>
              <a:spLocks noChangeArrowheads="1"/>
            </p:cNvSpPr>
            <p:nvPr/>
          </p:nvSpPr>
          <p:spPr bwMode="auto">
            <a:xfrm rot="5400000">
              <a:off x="5881688" y="-688975"/>
              <a:ext cx="685800" cy="3451225"/>
            </a:xfrm>
            <a:prstGeom prst="notchedRightArrow">
              <a:avLst>
                <a:gd name="adj1" fmla="val 50000"/>
                <a:gd name="adj2" fmla="val 47917"/>
              </a:avLst>
            </a:prstGeom>
            <a:gradFill rotWithShape="1">
              <a:gsLst>
                <a:gs pos="0">
                  <a:srgbClr val="FFDF9F"/>
                </a:gs>
                <a:gs pos="50000">
                  <a:srgbClr val="FFFFFF"/>
                </a:gs>
                <a:gs pos="100000">
                  <a:srgbClr val="FFDF9F"/>
                </a:gs>
              </a:gsLst>
              <a:lin ang="5400000" scaled="1"/>
            </a:gradFill>
            <a:ln w="9525">
              <a:solidFill>
                <a:srgbClr val="996633"/>
              </a:solidFill>
              <a:miter lim="800000"/>
              <a:headEnd/>
              <a:tailEnd/>
            </a:ln>
          </p:spPr>
          <p:txBody>
            <a:bodyPr rot="10800000" vert="eaVert"/>
            <a:lstStyle/>
            <a:p>
              <a:pPr marL="342900" indent="-342900" algn="ctr"/>
              <a:r>
                <a:rPr lang="es-ES" altLang="zh-CN" sz="1200">
                  <a:solidFill>
                    <a:schemeClr val="tx1"/>
                  </a:solidFill>
                  <a:latin typeface="Arial Rounded MT Bold" pitchFamily="34" charset="0"/>
                  <a:ea typeface="宋体" charset="-122"/>
                </a:rPr>
                <a:t>PROGRAMAS</a:t>
              </a:r>
            </a:p>
          </p:txBody>
        </p:sp>
        <p:sp>
          <p:nvSpPr>
            <p:cNvPr id="58385" name="Rectangle 17"/>
            <p:cNvSpPr>
              <a:spLocks noChangeArrowheads="1"/>
            </p:cNvSpPr>
            <p:nvPr/>
          </p:nvSpPr>
          <p:spPr bwMode="auto">
            <a:xfrm>
              <a:off x="3941763" y="2408238"/>
              <a:ext cx="4673600" cy="342900"/>
            </a:xfrm>
            <a:prstGeom prst="rect">
              <a:avLst/>
            </a:prstGeom>
            <a:gradFill rotWithShape="1">
              <a:gsLst>
                <a:gs pos="0">
                  <a:srgbClr val="FFF3F3"/>
                </a:gs>
                <a:gs pos="50000">
                  <a:srgbClr val="FFFFFF"/>
                </a:gs>
                <a:gs pos="100000">
                  <a:srgbClr val="FFF3F3"/>
                </a:gs>
              </a:gsLst>
              <a:lin ang="0" scaled="1"/>
            </a:gradFill>
            <a:ln w="635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marL="342900" indent="-342900" algn="l"/>
              <a:r>
                <a:rPr lang="es-ES" altLang="zh-CN" sz="1000" b="0">
                  <a:solidFill>
                    <a:schemeClr val="tx1"/>
                  </a:solidFill>
                  <a:latin typeface="Arial" charset="0"/>
                  <a:ea typeface="宋体" charset="-122"/>
                </a:rPr>
                <a:t>1.4 EVALUACIÓN Y MEJORAMIENTO DE LA DISPONIBILIDAD DEL RECURSO AGUA</a:t>
              </a:r>
              <a:endParaRPr lang="es-ES" sz="1000">
                <a:solidFill>
                  <a:schemeClr val="tx1"/>
                </a:solidFill>
              </a:endParaRPr>
            </a:p>
          </p:txBody>
        </p:sp>
        <p:sp>
          <p:nvSpPr>
            <p:cNvPr id="58386" name="Rectangle 18"/>
            <p:cNvSpPr>
              <a:spLocks noChangeArrowheads="1"/>
            </p:cNvSpPr>
            <p:nvPr/>
          </p:nvSpPr>
          <p:spPr bwMode="auto">
            <a:xfrm>
              <a:off x="3941763" y="3551238"/>
              <a:ext cx="4673600" cy="342900"/>
            </a:xfrm>
            <a:prstGeom prst="rect">
              <a:avLst/>
            </a:prstGeom>
            <a:gradFill rotWithShape="1">
              <a:gsLst>
                <a:gs pos="0">
                  <a:srgbClr val="FFF3F3"/>
                </a:gs>
                <a:gs pos="50000">
                  <a:srgbClr val="FFFFFF"/>
                </a:gs>
                <a:gs pos="100000">
                  <a:srgbClr val="FFF3F3"/>
                </a:gs>
              </a:gsLst>
              <a:lin ang="0" scaled="1"/>
            </a:gradFill>
            <a:ln w="635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marL="342900" indent="-342900" algn="l"/>
              <a:r>
                <a:rPr lang="es-ES" altLang="zh-CN" sz="1000" b="0">
                  <a:solidFill>
                    <a:schemeClr val="tx1"/>
                  </a:solidFill>
                  <a:latin typeface="Arial" charset="0"/>
                  <a:ea typeface="宋体" charset="-122"/>
                </a:rPr>
                <a:t>2.3 EDUCACIÓN AMBIENTAL PARA EL MANEJO SOSTENIBLE DE LOS RECURSOS NATURALES - SUELO</a:t>
              </a:r>
              <a:endParaRPr lang="es-ES" sz="1000">
                <a:solidFill>
                  <a:schemeClr val="tx1"/>
                </a:solidFill>
              </a:endParaRPr>
            </a:p>
          </p:txBody>
        </p:sp>
        <p:sp>
          <p:nvSpPr>
            <p:cNvPr id="58387" name="Rectangle 19"/>
            <p:cNvSpPr>
              <a:spLocks noChangeArrowheads="1"/>
            </p:cNvSpPr>
            <p:nvPr/>
          </p:nvSpPr>
          <p:spPr bwMode="auto">
            <a:xfrm>
              <a:off x="936625" y="4351338"/>
              <a:ext cx="2447925" cy="569913"/>
            </a:xfrm>
            <a:prstGeom prst="rect">
              <a:avLst/>
            </a:prstGeom>
            <a:gradFill rotWithShape="1">
              <a:gsLst>
                <a:gs pos="0">
                  <a:srgbClr val="E5FFE5"/>
                </a:gs>
                <a:gs pos="50000">
                  <a:srgbClr val="FFFFFF"/>
                </a:gs>
                <a:gs pos="100000">
                  <a:srgbClr val="E5FFE5"/>
                </a:gs>
              </a:gsLst>
              <a:lin ang="5400000" scaled="1"/>
            </a:gradFill>
            <a:ln w="19050" cmpd="dbl">
              <a:solidFill>
                <a:srgbClr val="339966"/>
              </a:solidFill>
              <a:miter lim="800000"/>
              <a:headEnd/>
              <a:tailEnd/>
            </a:ln>
          </p:spPr>
          <p:txBody>
            <a:bodyPr/>
            <a:lstStyle/>
            <a:p>
              <a:pPr marL="342900" indent="-342900"/>
              <a:r>
                <a:rPr lang="es-ES" altLang="zh-CN" sz="1400" b="0">
                  <a:solidFill>
                    <a:schemeClr val="tx1"/>
                  </a:solidFill>
                  <a:latin typeface="Eras Demi ITC" pitchFamily="34" charset="0"/>
                  <a:ea typeface="宋体" charset="-122"/>
                </a:rPr>
                <a:t>3.   BOSQUES (ÉNFASIS BIODIVERSIDAD)</a:t>
              </a:r>
              <a:endParaRPr lang="es-ES" sz="1400">
                <a:solidFill>
                  <a:schemeClr val="tx1"/>
                </a:solidFill>
              </a:endParaRPr>
            </a:p>
          </p:txBody>
        </p:sp>
        <p:sp>
          <p:nvSpPr>
            <p:cNvPr id="58388" name="Rectangle 20"/>
            <p:cNvSpPr>
              <a:spLocks noChangeArrowheads="1"/>
            </p:cNvSpPr>
            <p:nvPr/>
          </p:nvSpPr>
          <p:spPr bwMode="auto">
            <a:xfrm>
              <a:off x="3941763" y="4008438"/>
              <a:ext cx="4673600" cy="457200"/>
            </a:xfrm>
            <a:prstGeom prst="rect">
              <a:avLst/>
            </a:prstGeom>
            <a:gradFill rotWithShape="1">
              <a:gsLst>
                <a:gs pos="0">
                  <a:srgbClr val="FFF3F3"/>
                </a:gs>
                <a:gs pos="50000">
                  <a:srgbClr val="FFFFFF"/>
                </a:gs>
                <a:gs pos="100000">
                  <a:srgbClr val="FFF3F3"/>
                </a:gs>
              </a:gsLst>
              <a:lin ang="0" scaled="1"/>
            </a:gradFill>
            <a:ln w="635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marL="342900" indent="-342900" algn="l"/>
              <a:r>
                <a:rPr lang="es-ES" altLang="zh-CN" sz="1000" b="0" dirty="0">
                  <a:solidFill>
                    <a:schemeClr val="tx1"/>
                  </a:solidFill>
                  <a:latin typeface="Arial" charset="0"/>
                  <a:ea typeface="宋体" charset="-122"/>
                </a:rPr>
                <a:t>3.1 RECUPERACIÓN Y MANEJO SOCIAL  INTEGRAL DE ECOSISTEMAS BOSCOSOS Y ÁREAS DE RESERVA PÚBLICAS</a:t>
              </a:r>
              <a:endParaRPr lang="es-ES" sz="1000" dirty="0">
                <a:solidFill>
                  <a:schemeClr val="tx1"/>
                </a:solidFill>
              </a:endParaRPr>
            </a:p>
          </p:txBody>
        </p:sp>
        <p:sp>
          <p:nvSpPr>
            <p:cNvPr id="58389" name="Rectangle 21"/>
            <p:cNvSpPr>
              <a:spLocks noChangeArrowheads="1"/>
            </p:cNvSpPr>
            <p:nvPr/>
          </p:nvSpPr>
          <p:spPr bwMode="auto">
            <a:xfrm>
              <a:off x="3941763" y="4465638"/>
              <a:ext cx="4673600" cy="342900"/>
            </a:xfrm>
            <a:prstGeom prst="rect">
              <a:avLst/>
            </a:prstGeom>
            <a:gradFill rotWithShape="1">
              <a:gsLst>
                <a:gs pos="0">
                  <a:srgbClr val="FFF3F3"/>
                </a:gs>
                <a:gs pos="50000">
                  <a:srgbClr val="FFFFFF"/>
                </a:gs>
                <a:gs pos="100000">
                  <a:srgbClr val="FFF3F3"/>
                </a:gs>
              </a:gsLst>
              <a:lin ang="0" scaled="1"/>
            </a:gradFill>
            <a:ln w="635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marL="342900" indent="-342900" algn="l"/>
              <a:r>
                <a:rPr lang="es-ES" altLang="zh-CN" sz="1000" b="0">
                  <a:solidFill>
                    <a:schemeClr val="tx1"/>
                  </a:solidFill>
                  <a:latin typeface="Arial" charset="0"/>
                  <a:ea typeface="宋体" charset="-122"/>
                </a:rPr>
                <a:t>3.2 EDUCACIÓN AMBIENTAL PARA EL MANEJO SOSTENIBLE DE LOS RECURSOS NATURALES - BOSQUES</a:t>
              </a:r>
              <a:endParaRPr lang="es-ES" sz="1000">
                <a:solidFill>
                  <a:schemeClr val="tx1"/>
                </a:solidFill>
              </a:endParaRPr>
            </a:p>
          </p:txBody>
        </p:sp>
        <p:sp>
          <p:nvSpPr>
            <p:cNvPr id="58390" name="Rectangle 22"/>
            <p:cNvSpPr>
              <a:spLocks noChangeArrowheads="1"/>
            </p:cNvSpPr>
            <p:nvPr/>
          </p:nvSpPr>
          <p:spPr bwMode="auto">
            <a:xfrm>
              <a:off x="3941763" y="4808538"/>
              <a:ext cx="4673600" cy="342900"/>
            </a:xfrm>
            <a:prstGeom prst="rect">
              <a:avLst/>
            </a:prstGeom>
            <a:gradFill rotWithShape="1">
              <a:gsLst>
                <a:gs pos="0">
                  <a:srgbClr val="FFF3F3"/>
                </a:gs>
                <a:gs pos="50000">
                  <a:srgbClr val="FFFFFF"/>
                </a:gs>
                <a:gs pos="100000">
                  <a:srgbClr val="FFF3F3"/>
                </a:gs>
              </a:gsLst>
              <a:lin ang="0" scaled="1"/>
            </a:gradFill>
            <a:ln w="635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marL="342900" indent="-342900" algn="l"/>
              <a:r>
                <a:rPr lang="es-ES" altLang="zh-CN" sz="1000" b="0">
                  <a:solidFill>
                    <a:schemeClr val="tx1"/>
                  </a:solidFill>
                  <a:latin typeface="Arial" charset="0"/>
                  <a:ea typeface="宋体" charset="-122"/>
                </a:rPr>
                <a:t>3.3 CONSERVACIÓN  Y MANEJO DE ÁREAS DE RESERVA PRIVADAS</a:t>
              </a:r>
              <a:endParaRPr lang="es-ES" sz="1000">
                <a:solidFill>
                  <a:schemeClr val="tx1"/>
                </a:solidFill>
              </a:endParaRPr>
            </a:p>
          </p:txBody>
        </p:sp>
        <p:sp>
          <p:nvSpPr>
            <p:cNvPr id="58391" name="Rectangle 23"/>
            <p:cNvSpPr>
              <a:spLocks noChangeArrowheads="1"/>
            </p:cNvSpPr>
            <p:nvPr/>
          </p:nvSpPr>
          <p:spPr bwMode="auto">
            <a:xfrm>
              <a:off x="603250" y="5721350"/>
              <a:ext cx="2892425" cy="714161"/>
            </a:xfrm>
            <a:prstGeom prst="rect">
              <a:avLst/>
            </a:prstGeom>
            <a:gradFill rotWithShape="1">
              <a:gsLst>
                <a:gs pos="0">
                  <a:srgbClr val="E5FFE5"/>
                </a:gs>
                <a:gs pos="50000">
                  <a:srgbClr val="FFFFFF"/>
                </a:gs>
                <a:gs pos="100000">
                  <a:srgbClr val="E5FFE5"/>
                </a:gs>
              </a:gsLst>
              <a:lin ang="5400000" scaled="1"/>
            </a:gradFill>
            <a:ln w="19050" cmpd="dbl">
              <a:solidFill>
                <a:srgbClr val="339966"/>
              </a:solidFill>
              <a:miter lim="800000"/>
              <a:headEnd/>
              <a:tailEnd/>
            </a:ln>
          </p:spPr>
          <p:txBody>
            <a:bodyPr/>
            <a:lstStyle/>
            <a:p>
              <a:pPr marL="342900" indent="-342900"/>
              <a:r>
                <a:rPr lang="es-ES" altLang="zh-CN" sz="1400" b="0" dirty="0">
                  <a:solidFill>
                    <a:schemeClr val="tx1"/>
                  </a:solidFill>
                  <a:latin typeface="Eras Demi ITC" pitchFamily="34" charset="0"/>
                  <a:ea typeface="宋体" charset="-122"/>
                </a:rPr>
                <a:t>4.   SOCIAL (ÉNFASIS RELACIÓN  SOCIEDAD/NATURALEZA)</a:t>
              </a:r>
              <a:endParaRPr lang="es-ES" sz="1400" dirty="0">
                <a:solidFill>
                  <a:schemeClr val="tx1"/>
                </a:solidFill>
              </a:endParaRPr>
            </a:p>
          </p:txBody>
        </p:sp>
        <p:sp>
          <p:nvSpPr>
            <p:cNvPr id="58392" name="Rectangle 24"/>
            <p:cNvSpPr>
              <a:spLocks noChangeArrowheads="1"/>
            </p:cNvSpPr>
            <p:nvPr/>
          </p:nvSpPr>
          <p:spPr bwMode="auto">
            <a:xfrm>
              <a:off x="3941763" y="5265738"/>
              <a:ext cx="4675188" cy="341313"/>
            </a:xfrm>
            <a:prstGeom prst="rect">
              <a:avLst/>
            </a:prstGeom>
            <a:gradFill rotWithShape="1">
              <a:gsLst>
                <a:gs pos="0">
                  <a:srgbClr val="FFF3F3"/>
                </a:gs>
                <a:gs pos="50000">
                  <a:srgbClr val="FFFFFF"/>
                </a:gs>
                <a:gs pos="100000">
                  <a:srgbClr val="FFF3F3"/>
                </a:gs>
              </a:gsLst>
              <a:lin ang="0" scaled="1"/>
            </a:gradFill>
            <a:ln w="635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marL="342900" indent="-342900" algn="l"/>
              <a:r>
                <a:rPr lang="es-ES" altLang="zh-CN" sz="1000" b="0">
                  <a:solidFill>
                    <a:schemeClr val="tx1"/>
                  </a:solidFill>
                  <a:latin typeface="Arial" charset="0"/>
                  <a:ea typeface="宋体" charset="-122"/>
                </a:rPr>
                <a:t>4.1 EDUCACIÓN AMBIENTAL PARA EL MANEJO SOSTENIBLE DE LOS RECURSOS NATURALES - SOCIAL</a:t>
              </a:r>
              <a:endParaRPr lang="es-ES" sz="1000">
                <a:solidFill>
                  <a:schemeClr val="tx1"/>
                </a:solidFill>
              </a:endParaRPr>
            </a:p>
          </p:txBody>
        </p:sp>
        <p:sp>
          <p:nvSpPr>
            <p:cNvPr id="58393" name="Rectangle 25"/>
            <p:cNvSpPr>
              <a:spLocks noChangeArrowheads="1"/>
            </p:cNvSpPr>
            <p:nvPr/>
          </p:nvSpPr>
          <p:spPr bwMode="auto">
            <a:xfrm>
              <a:off x="3941763" y="5607051"/>
              <a:ext cx="4675188" cy="228600"/>
            </a:xfrm>
            <a:prstGeom prst="rect">
              <a:avLst/>
            </a:prstGeom>
            <a:gradFill rotWithShape="1">
              <a:gsLst>
                <a:gs pos="0">
                  <a:srgbClr val="FFF3F3"/>
                </a:gs>
                <a:gs pos="50000">
                  <a:srgbClr val="FFFFFF"/>
                </a:gs>
                <a:gs pos="100000">
                  <a:srgbClr val="FFF3F3"/>
                </a:gs>
              </a:gsLst>
              <a:lin ang="0" scaled="1"/>
            </a:gradFill>
            <a:ln w="635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marL="342900" indent="-342900" algn="l"/>
              <a:r>
                <a:rPr lang="es-ES" altLang="zh-CN" sz="1000" b="0">
                  <a:solidFill>
                    <a:schemeClr val="tx1"/>
                  </a:solidFill>
                  <a:latin typeface="Arial" charset="0"/>
                  <a:ea typeface="宋体" charset="-122"/>
                </a:rPr>
                <a:t>4.2 CULTURA AMBIENTAL</a:t>
              </a:r>
              <a:endParaRPr lang="es-ES" sz="1000">
                <a:solidFill>
                  <a:schemeClr val="tx1"/>
                </a:solidFill>
              </a:endParaRPr>
            </a:p>
          </p:txBody>
        </p:sp>
        <p:sp>
          <p:nvSpPr>
            <p:cNvPr id="58394" name="Rectangle 26"/>
            <p:cNvSpPr>
              <a:spLocks noChangeArrowheads="1"/>
            </p:cNvSpPr>
            <p:nvPr/>
          </p:nvSpPr>
          <p:spPr bwMode="auto">
            <a:xfrm>
              <a:off x="3941763" y="5835651"/>
              <a:ext cx="4675188" cy="228600"/>
            </a:xfrm>
            <a:prstGeom prst="rect">
              <a:avLst/>
            </a:prstGeom>
            <a:gradFill rotWithShape="1">
              <a:gsLst>
                <a:gs pos="0">
                  <a:srgbClr val="FFF3F3"/>
                </a:gs>
                <a:gs pos="50000">
                  <a:srgbClr val="FFFFFF"/>
                </a:gs>
                <a:gs pos="100000">
                  <a:srgbClr val="FFF3F3"/>
                </a:gs>
              </a:gsLst>
              <a:lin ang="0" scaled="1"/>
            </a:gradFill>
            <a:ln w="635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marL="342900" indent="-342900" algn="l"/>
              <a:r>
                <a:rPr lang="es-ES" altLang="zh-CN" sz="1000" b="0">
                  <a:solidFill>
                    <a:schemeClr val="tx1"/>
                  </a:solidFill>
                  <a:latin typeface="Arial" charset="0"/>
                  <a:ea typeface="宋体" charset="-122"/>
                </a:rPr>
                <a:t>4.3 FORTALECIMIENTO ORGANIZATIVO</a:t>
              </a:r>
              <a:endParaRPr lang="es-ES" sz="1000">
                <a:solidFill>
                  <a:schemeClr val="tx1"/>
                </a:solidFill>
              </a:endParaRPr>
            </a:p>
          </p:txBody>
        </p:sp>
        <p:sp>
          <p:nvSpPr>
            <p:cNvPr id="58395" name="Rectangle 27"/>
            <p:cNvSpPr>
              <a:spLocks noChangeArrowheads="1"/>
            </p:cNvSpPr>
            <p:nvPr/>
          </p:nvSpPr>
          <p:spPr bwMode="auto">
            <a:xfrm>
              <a:off x="3941763" y="6064251"/>
              <a:ext cx="4675188" cy="228600"/>
            </a:xfrm>
            <a:prstGeom prst="rect">
              <a:avLst/>
            </a:prstGeom>
            <a:gradFill rotWithShape="1">
              <a:gsLst>
                <a:gs pos="0">
                  <a:srgbClr val="FFF3F3"/>
                </a:gs>
                <a:gs pos="50000">
                  <a:srgbClr val="FFFFFF"/>
                </a:gs>
                <a:gs pos="100000">
                  <a:srgbClr val="FFF3F3"/>
                </a:gs>
              </a:gsLst>
              <a:lin ang="0" scaled="1"/>
            </a:gradFill>
            <a:ln w="635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marL="342900" indent="-342900" algn="l"/>
              <a:r>
                <a:rPr lang="es-ES" altLang="zh-CN" sz="1000" b="0">
                  <a:solidFill>
                    <a:schemeClr val="tx1"/>
                  </a:solidFill>
                  <a:latin typeface="Arial" charset="0"/>
                  <a:ea typeface="宋体" charset="-122"/>
                </a:rPr>
                <a:t>4.4 PARTICIPACIÓN Y EDUCACIÓN SOCIAL</a:t>
              </a:r>
              <a:endParaRPr lang="es-ES" sz="1000">
                <a:solidFill>
                  <a:schemeClr val="tx1"/>
                </a:solidFill>
              </a:endParaRPr>
            </a:p>
          </p:txBody>
        </p:sp>
        <p:sp>
          <p:nvSpPr>
            <p:cNvPr id="58396" name="Rectangle 28"/>
            <p:cNvSpPr>
              <a:spLocks noChangeArrowheads="1"/>
            </p:cNvSpPr>
            <p:nvPr/>
          </p:nvSpPr>
          <p:spPr bwMode="auto">
            <a:xfrm>
              <a:off x="3941763" y="6292851"/>
              <a:ext cx="4675188" cy="230188"/>
            </a:xfrm>
            <a:prstGeom prst="rect">
              <a:avLst/>
            </a:prstGeom>
            <a:gradFill rotWithShape="1">
              <a:gsLst>
                <a:gs pos="0">
                  <a:srgbClr val="FFF3F3"/>
                </a:gs>
                <a:gs pos="50000">
                  <a:srgbClr val="FFFFFF"/>
                </a:gs>
                <a:gs pos="100000">
                  <a:srgbClr val="FFF3F3"/>
                </a:gs>
              </a:gsLst>
              <a:lin ang="0" scaled="1"/>
            </a:gradFill>
            <a:ln w="635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marL="342900" indent="-342900" algn="l"/>
              <a:r>
                <a:rPr lang="es-ES" altLang="zh-CN" sz="1000" b="0">
                  <a:solidFill>
                    <a:schemeClr val="tx1"/>
                  </a:solidFill>
                  <a:latin typeface="Arial" charset="0"/>
                  <a:ea typeface="宋体" charset="-122"/>
                </a:rPr>
                <a:t>4.5 MANEJO DE FAUNA DOMÉSTICA</a:t>
              </a:r>
              <a:endParaRPr lang="es-ES" sz="1000">
                <a:solidFill>
                  <a:schemeClr val="tx1"/>
                </a:solidFill>
              </a:endParaRPr>
            </a:p>
          </p:txBody>
        </p:sp>
        <p:sp>
          <p:nvSpPr>
            <p:cNvPr id="58397" name="Rectangle 29"/>
            <p:cNvSpPr>
              <a:spLocks noChangeArrowheads="1"/>
            </p:cNvSpPr>
            <p:nvPr/>
          </p:nvSpPr>
          <p:spPr bwMode="auto">
            <a:xfrm>
              <a:off x="3941763" y="6523038"/>
              <a:ext cx="4675188" cy="228600"/>
            </a:xfrm>
            <a:prstGeom prst="rect">
              <a:avLst/>
            </a:prstGeom>
            <a:gradFill rotWithShape="1">
              <a:gsLst>
                <a:gs pos="0">
                  <a:srgbClr val="FFF3F3"/>
                </a:gs>
                <a:gs pos="50000">
                  <a:srgbClr val="FFFFFF"/>
                </a:gs>
                <a:gs pos="100000">
                  <a:srgbClr val="FFF3F3"/>
                </a:gs>
              </a:gsLst>
              <a:lin ang="0" scaled="1"/>
            </a:gradFill>
            <a:ln w="635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marL="342900" indent="-342900" algn="l"/>
              <a:r>
                <a:rPr lang="es-ES" altLang="zh-CN" sz="1000" b="0">
                  <a:solidFill>
                    <a:schemeClr val="tx1"/>
                  </a:solidFill>
                  <a:latin typeface="Arial" charset="0"/>
                  <a:ea typeface="宋体" charset="-122"/>
                </a:rPr>
                <a:t>4.6 MIRS Y LÍQUIDOS</a:t>
              </a:r>
              <a:endParaRPr lang="es-ES" sz="1000">
                <a:solidFill>
                  <a:schemeClr val="tx1"/>
                </a:solidFill>
              </a:endParaRPr>
            </a:p>
          </p:txBody>
        </p:sp>
        <p:sp>
          <p:nvSpPr>
            <p:cNvPr id="58398" name="Line 30"/>
            <p:cNvSpPr>
              <a:spLocks noChangeShapeType="1"/>
            </p:cNvSpPr>
            <p:nvPr/>
          </p:nvSpPr>
          <p:spPr bwMode="auto">
            <a:xfrm flipV="1">
              <a:off x="3386138" y="1722438"/>
              <a:ext cx="555625" cy="34290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s-ES_tradnl"/>
            </a:p>
          </p:txBody>
        </p:sp>
        <p:sp>
          <p:nvSpPr>
            <p:cNvPr id="58399" name="Line 31"/>
            <p:cNvSpPr>
              <a:spLocks noChangeShapeType="1"/>
            </p:cNvSpPr>
            <p:nvPr/>
          </p:nvSpPr>
          <p:spPr bwMode="auto">
            <a:xfrm>
              <a:off x="3386138" y="2065338"/>
              <a:ext cx="555625" cy="45720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s-ES_tradnl"/>
            </a:p>
          </p:txBody>
        </p:sp>
        <p:sp>
          <p:nvSpPr>
            <p:cNvPr id="58400" name="Line 32"/>
            <p:cNvSpPr>
              <a:spLocks noChangeShapeType="1"/>
            </p:cNvSpPr>
            <p:nvPr/>
          </p:nvSpPr>
          <p:spPr bwMode="auto">
            <a:xfrm flipV="1">
              <a:off x="3386138" y="1951038"/>
              <a:ext cx="555625" cy="11430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s-ES_tradnl"/>
            </a:p>
          </p:txBody>
        </p:sp>
        <p:sp>
          <p:nvSpPr>
            <p:cNvPr id="58401" name="Line 33"/>
            <p:cNvSpPr>
              <a:spLocks noChangeShapeType="1"/>
            </p:cNvSpPr>
            <p:nvPr/>
          </p:nvSpPr>
          <p:spPr bwMode="auto">
            <a:xfrm>
              <a:off x="3386138" y="2065338"/>
              <a:ext cx="555625" cy="11430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s-ES_tradnl"/>
            </a:p>
          </p:txBody>
        </p:sp>
        <p:sp>
          <p:nvSpPr>
            <p:cNvPr id="58402" name="Line 34"/>
            <p:cNvSpPr>
              <a:spLocks noChangeShapeType="1"/>
            </p:cNvSpPr>
            <p:nvPr/>
          </p:nvSpPr>
          <p:spPr bwMode="auto">
            <a:xfrm flipV="1">
              <a:off x="3386138" y="3094038"/>
              <a:ext cx="555625" cy="34290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s-ES_tradnl"/>
            </a:p>
          </p:txBody>
        </p:sp>
        <p:sp>
          <p:nvSpPr>
            <p:cNvPr id="58403" name="Line 35"/>
            <p:cNvSpPr>
              <a:spLocks noChangeShapeType="1"/>
            </p:cNvSpPr>
            <p:nvPr/>
          </p:nvSpPr>
          <p:spPr bwMode="auto">
            <a:xfrm>
              <a:off x="3386138" y="3436938"/>
              <a:ext cx="555625" cy="22860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s-ES_tradnl"/>
            </a:p>
          </p:txBody>
        </p:sp>
        <p:sp>
          <p:nvSpPr>
            <p:cNvPr id="58404" name="Line 36"/>
            <p:cNvSpPr>
              <a:spLocks noChangeShapeType="1"/>
            </p:cNvSpPr>
            <p:nvPr/>
          </p:nvSpPr>
          <p:spPr bwMode="auto">
            <a:xfrm>
              <a:off x="3386138" y="3436938"/>
              <a:ext cx="555625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s-ES_tradnl"/>
            </a:p>
          </p:txBody>
        </p:sp>
        <p:sp>
          <p:nvSpPr>
            <p:cNvPr id="58405" name="Line 37"/>
            <p:cNvSpPr>
              <a:spLocks noChangeShapeType="1"/>
            </p:cNvSpPr>
            <p:nvPr/>
          </p:nvSpPr>
          <p:spPr bwMode="auto">
            <a:xfrm flipV="1">
              <a:off x="3386138" y="4237038"/>
              <a:ext cx="555625" cy="34290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s-ES_tradnl"/>
            </a:p>
          </p:txBody>
        </p:sp>
        <p:sp>
          <p:nvSpPr>
            <p:cNvPr id="58406" name="Line 38"/>
            <p:cNvSpPr>
              <a:spLocks noChangeShapeType="1"/>
            </p:cNvSpPr>
            <p:nvPr/>
          </p:nvSpPr>
          <p:spPr bwMode="auto">
            <a:xfrm>
              <a:off x="3386138" y="4579938"/>
              <a:ext cx="555625" cy="34290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s-ES_tradnl"/>
            </a:p>
          </p:txBody>
        </p:sp>
        <p:sp>
          <p:nvSpPr>
            <p:cNvPr id="58407" name="Line 39"/>
            <p:cNvSpPr>
              <a:spLocks noChangeShapeType="1"/>
            </p:cNvSpPr>
            <p:nvPr/>
          </p:nvSpPr>
          <p:spPr bwMode="auto">
            <a:xfrm>
              <a:off x="3386138" y="4579938"/>
              <a:ext cx="555625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s-ES_tradnl"/>
            </a:p>
          </p:txBody>
        </p:sp>
        <p:sp>
          <p:nvSpPr>
            <p:cNvPr id="58408" name="Line 40"/>
            <p:cNvSpPr>
              <a:spLocks noChangeShapeType="1"/>
            </p:cNvSpPr>
            <p:nvPr/>
          </p:nvSpPr>
          <p:spPr bwMode="auto">
            <a:xfrm flipV="1">
              <a:off x="3497263" y="5494338"/>
              <a:ext cx="444500" cy="455613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s-ES_tradnl"/>
            </a:p>
          </p:txBody>
        </p:sp>
        <p:sp>
          <p:nvSpPr>
            <p:cNvPr id="58409" name="Line 41"/>
            <p:cNvSpPr>
              <a:spLocks noChangeShapeType="1"/>
            </p:cNvSpPr>
            <p:nvPr/>
          </p:nvSpPr>
          <p:spPr bwMode="auto">
            <a:xfrm flipV="1">
              <a:off x="3497263" y="5721351"/>
              <a:ext cx="444500" cy="22860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s-ES_tradnl"/>
            </a:p>
          </p:txBody>
        </p:sp>
        <p:sp>
          <p:nvSpPr>
            <p:cNvPr id="58410" name="Line 42"/>
            <p:cNvSpPr>
              <a:spLocks noChangeShapeType="1"/>
            </p:cNvSpPr>
            <p:nvPr/>
          </p:nvSpPr>
          <p:spPr bwMode="auto">
            <a:xfrm>
              <a:off x="3497263" y="5949951"/>
              <a:ext cx="444500" cy="158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s-ES_tradnl"/>
            </a:p>
          </p:txBody>
        </p:sp>
        <p:sp>
          <p:nvSpPr>
            <p:cNvPr id="58411" name="Line 43"/>
            <p:cNvSpPr>
              <a:spLocks noChangeShapeType="1"/>
            </p:cNvSpPr>
            <p:nvPr/>
          </p:nvSpPr>
          <p:spPr bwMode="auto">
            <a:xfrm>
              <a:off x="3497263" y="5949951"/>
              <a:ext cx="444500" cy="22860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s-ES_tradnl"/>
            </a:p>
          </p:txBody>
        </p:sp>
        <p:sp>
          <p:nvSpPr>
            <p:cNvPr id="58412" name="Line 44"/>
            <p:cNvSpPr>
              <a:spLocks noChangeShapeType="1"/>
            </p:cNvSpPr>
            <p:nvPr/>
          </p:nvSpPr>
          <p:spPr bwMode="auto">
            <a:xfrm>
              <a:off x="3497263" y="5949951"/>
              <a:ext cx="444500" cy="45720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s-ES_tradnl"/>
            </a:p>
          </p:txBody>
        </p:sp>
        <p:sp>
          <p:nvSpPr>
            <p:cNvPr id="58413" name="Line 45"/>
            <p:cNvSpPr>
              <a:spLocks noChangeShapeType="1"/>
            </p:cNvSpPr>
            <p:nvPr/>
          </p:nvSpPr>
          <p:spPr bwMode="auto">
            <a:xfrm>
              <a:off x="3497263" y="5949951"/>
              <a:ext cx="444500" cy="68738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s-ES_tradnl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7" name="36 Grupo"/>
          <p:cNvGrpSpPr/>
          <p:nvPr/>
        </p:nvGrpSpPr>
        <p:grpSpPr>
          <a:xfrm>
            <a:off x="228600" y="0"/>
            <a:ext cx="8686800" cy="6648450"/>
            <a:chOff x="228600" y="0"/>
            <a:chExt cx="8686800" cy="6648450"/>
          </a:xfrm>
        </p:grpSpPr>
        <p:sp>
          <p:nvSpPr>
            <p:cNvPr id="59397" name="AutoShape 5"/>
            <p:cNvSpPr>
              <a:spLocks noChangeAspect="1" noChangeArrowheads="1"/>
            </p:cNvSpPr>
            <p:nvPr/>
          </p:nvSpPr>
          <p:spPr bwMode="auto">
            <a:xfrm>
              <a:off x="228600" y="0"/>
              <a:ext cx="8686800" cy="6648450"/>
            </a:xfrm>
            <a:prstGeom prst="rect">
              <a:avLst/>
            </a:prstGeom>
            <a:noFill/>
            <a:ln w="31750" cmpd="dbl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s-ES_tradnl"/>
            </a:p>
          </p:txBody>
        </p:sp>
        <p:sp>
          <p:nvSpPr>
            <p:cNvPr id="59399" name="Rectangle 7"/>
            <p:cNvSpPr>
              <a:spLocks noChangeArrowheads="1"/>
            </p:cNvSpPr>
            <p:nvPr/>
          </p:nvSpPr>
          <p:spPr bwMode="auto">
            <a:xfrm>
              <a:off x="1017588" y="1728788"/>
              <a:ext cx="2482850" cy="665163"/>
            </a:xfrm>
            <a:prstGeom prst="rect">
              <a:avLst/>
            </a:prstGeom>
            <a:gradFill rotWithShape="1">
              <a:gsLst>
                <a:gs pos="0">
                  <a:srgbClr val="E5FFE5"/>
                </a:gs>
                <a:gs pos="50000">
                  <a:srgbClr val="FFFFFF"/>
                </a:gs>
                <a:gs pos="100000">
                  <a:srgbClr val="E5FFE5"/>
                </a:gs>
              </a:gsLst>
              <a:lin ang="5400000" scaled="1"/>
            </a:gradFill>
            <a:ln w="19050" cmpd="dbl">
              <a:solidFill>
                <a:srgbClr val="339966"/>
              </a:solidFill>
              <a:miter lim="800000"/>
              <a:headEnd/>
              <a:tailEnd/>
            </a:ln>
          </p:spPr>
          <p:txBody>
            <a:bodyPr/>
            <a:lstStyle/>
            <a:p>
              <a:pPr marL="342900" indent="-342900"/>
              <a:endParaRPr lang="es-ES" altLang="zh-CN" sz="1400" b="0">
                <a:solidFill>
                  <a:schemeClr val="tx1"/>
                </a:solidFill>
                <a:latin typeface="Eras Demi ITC" pitchFamily="34" charset="0"/>
                <a:ea typeface="宋体" charset="-122"/>
              </a:endParaRPr>
            </a:p>
            <a:p>
              <a:pPr marL="342900" indent="-342900"/>
              <a:r>
                <a:rPr lang="es-ES" altLang="zh-CN" sz="1400" b="0">
                  <a:solidFill>
                    <a:schemeClr val="tx1"/>
                  </a:solidFill>
                  <a:latin typeface="Eras Demi ITC" pitchFamily="34" charset="0"/>
                  <a:ea typeface="宋体" charset="-122"/>
                </a:rPr>
                <a:t>5.   SIG</a:t>
              </a:r>
              <a:endParaRPr lang="es-ES" sz="1400">
                <a:solidFill>
                  <a:schemeClr val="tx1"/>
                </a:solidFill>
              </a:endParaRPr>
            </a:p>
          </p:txBody>
        </p:sp>
        <p:sp>
          <p:nvSpPr>
            <p:cNvPr id="59400" name="Rectangle 8"/>
            <p:cNvSpPr>
              <a:spLocks noChangeArrowheads="1"/>
            </p:cNvSpPr>
            <p:nvPr/>
          </p:nvSpPr>
          <p:spPr bwMode="auto">
            <a:xfrm>
              <a:off x="3838575" y="1730375"/>
              <a:ext cx="4738688" cy="396875"/>
            </a:xfrm>
            <a:prstGeom prst="rect">
              <a:avLst/>
            </a:prstGeom>
            <a:gradFill rotWithShape="1">
              <a:gsLst>
                <a:gs pos="0">
                  <a:srgbClr val="FFF3F3"/>
                </a:gs>
                <a:gs pos="50000">
                  <a:srgbClr val="FFFFFF"/>
                </a:gs>
                <a:gs pos="100000">
                  <a:srgbClr val="FFF3F3"/>
                </a:gs>
              </a:gsLst>
              <a:lin ang="0" scaled="1"/>
            </a:gradFill>
            <a:ln w="635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marL="342900" indent="-342900" algn="l"/>
              <a:r>
                <a:rPr lang="es-ES" altLang="zh-CN" sz="1100" b="0">
                  <a:solidFill>
                    <a:schemeClr val="tx1"/>
                  </a:solidFill>
                  <a:latin typeface="Arial" charset="0"/>
                  <a:ea typeface="宋体" charset="-122"/>
                </a:rPr>
                <a:t>5.1 INSERCIÓN AL SISTEMA SIG DEL SIGAM MEDELLÍN</a:t>
              </a:r>
              <a:endParaRPr lang="es-ES" sz="1100">
                <a:solidFill>
                  <a:schemeClr val="tx1"/>
                </a:solidFill>
              </a:endParaRPr>
            </a:p>
          </p:txBody>
        </p:sp>
        <p:sp>
          <p:nvSpPr>
            <p:cNvPr id="59401" name="Rectangle 9"/>
            <p:cNvSpPr>
              <a:spLocks noChangeArrowheads="1"/>
            </p:cNvSpPr>
            <p:nvPr/>
          </p:nvSpPr>
          <p:spPr bwMode="auto">
            <a:xfrm>
              <a:off x="792163" y="2925763"/>
              <a:ext cx="2708275" cy="1462088"/>
            </a:xfrm>
            <a:prstGeom prst="rect">
              <a:avLst/>
            </a:prstGeom>
            <a:gradFill rotWithShape="1">
              <a:gsLst>
                <a:gs pos="0">
                  <a:srgbClr val="E5FFE5"/>
                </a:gs>
                <a:gs pos="50000">
                  <a:srgbClr val="FFFFFF"/>
                </a:gs>
                <a:gs pos="100000">
                  <a:srgbClr val="E5FFE5"/>
                </a:gs>
              </a:gsLst>
              <a:lin ang="5400000" scaled="1"/>
            </a:gradFill>
            <a:ln w="19050" cmpd="dbl">
              <a:solidFill>
                <a:srgbClr val="339966"/>
              </a:solidFill>
              <a:miter lim="800000"/>
              <a:headEnd/>
              <a:tailEnd/>
            </a:ln>
          </p:spPr>
          <p:txBody>
            <a:bodyPr/>
            <a:lstStyle/>
            <a:p>
              <a:pPr marL="342900" indent="-342900"/>
              <a:endParaRPr lang="es-ES" altLang="zh-CN" sz="1400" b="0">
                <a:solidFill>
                  <a:schemeClr val="tx1"/>
                </a:solidFill>
                <a:latin typeface="Eras Demi ITC" pitchFamily="34" charset="0"/>
                <a:ea typeface="宋体" charset="-122"/>
              </a:endParaRPr>
            </a:p>
            <a:p>
              <a:pPr marL="342900" indent="-342900"/>
              <a:r>
                <a:rPr lang="es-ES" altLang="zh-CN" sz="1400" b="0">
                  <a:solidFill>
                    <a:schemeClr val="tx1"/>
                  </a:solidFill>
                  <a:latin typeface="Eras Demi ITC" pitchFamily="34" charset="0"/>
                  <a:ea typeface="宋体" charset="-122"/>
                </a:rPr>
                <a:t>6.</a:t>
              </a:r>
              <a:r>
                <a:rPr lang="es-ES" altLang="zh-CN" sz="1400" b="0">
                  <a:solidFill>
                    <a:schemeClr val="tx1"/>
                  </a:solidFill>
                  <a:latin typeface="Times New Roman" pitchFamily="18" charset="0"/>
                  <a:ea typeface="宋体" charset="-122"/>
                </a:rPr>
                <a:t>   </a:t>
              </a:r>
              <a:r>
                <a:rPr lang="es-ES" altLang="zh-CN" sz="1400" b="0">
                  <a:solidFill>
                    <a:schemeClr val="tx1"/>
                  </a:solidFill>
                  <a:latin typeface="Eras Demi ITC" pitchFamily="34" charset="0"/>
                  <a:ea typeface="宋体" charset="-122"/>
                </a:rPr>
                <a:t>OCUPACIÓN DEL ESPACIO Y PLANEACIÓN AMBIENTAL  (ÉNFASIS EN ORDENAMIENTO TERRITORIAL)</a:t>
              </a:r>
              <a:endParaRPr lang="es-ES" sz="1400">
                <a:solidFill>
                  <a:schemeClr val="tx1"/>
                </a:solidFill>
              </a:endParaRPr>
            </a:p>
          </p:txBody>
        </p:sp>
        <p:sp>
          <p:nvSpPr>
            <p:cNvPr id="59402" name="Rectangle 10"/>
            <p:cNvSpPr>
              <a:spLocks noChangeArrowheads="1"/>
            </p:cNvSpPr>
            <p:nvPr/>
          </p:nvSpPr>
          <p:spPr bwMode="auto">
            <a:xfrm>
              <a:off x="3838575" y="2525713"/>
              <a:ext cx="4738688" cy="531813"/>
            </a:xfrm>
            <a:prstGeom prst="rect">
              <a:avLst/>
            </a:prstGeom>
            <a:gradFill rotWithShape="1">
              <a:gsLst>
                <a:gs pos="0">
                  <a:srgbClr val="FFF3F3"/>
                </a:gs>
                <a:gs pos="50000">
                  <a:srgbClr val="FFFFFF"/>
                </a:gs>
                <a:gs pos="100000">
                  <a:srgbClr val="FFF3F3"/>
                </a:gs>
              </a:gsLst>
              <a:lin ang="0" scaled="1"/>
            </a:gradFill>
            <a:ln w="635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marL="342900" indent="-342900" algn="l"/>
              <a:r>
                <a:rPr lang="es-ES" altLang="zh-CN" sz="1100" b="0">
                  <a:solidFill>
                    <a:schemeClr val="tx1"/>
                  </a:solidFill>
                  <a:latin typeface="Arial" charset="0"/>
                  <a:ea typeface="宋体" charset="-122"/>
                </a:rPr>
                <a:t>6.1 CREACIÓN, RECUPERACIÓN  Y CONSOLIDACIÓN DE ESPACIOS PÚBLICOS PARA LA RECREACIÓN Y LA HABITABILIDAD</a:t>
              </a:r>
              <a:endParaRPr lang="es-ES" sz="1100">
                <a:solidFill>
                  <a:schemeClr val="tx1"/>
                </a:solidFill>
              </a:endParaRPr>
            </a:p>
          </p:txBody>
        </p:sp>
        <p:sp>
          <p:nvSpPr>
            <p:cNvPr id="59403" name="Rectangle 11"/>
            <p:cNvSpPr>
              <a:spLocks noChangeArrowheads="1"/>
            </p:cNvSpPr>
            <p:nvPr/>
          </p:nvSpPr>
          <p:spPr bwMode="auto">
            <a:xfrm>
              <a:off x="3838575" y="3057525"/>
              <a:ext cx="4738688" cy="266700"/>
            </a:xfrm>
            <a:prstGeom prst="rect">
              <a:avLst/>
            </a:prstGeom>
            <a:gradFill rotWithShape="1">
              <a:gsLst>
                <a:gs pos="0">
                  <a:srgbClr val="FFF3F3"/>
                </a:gs>
                <a:gs pos="50000">
                  <a:srgbClr val="FFFFFF"/>
                </a:gs>
                <a:gs pos="100000">
                  <a:srgbClr val="FFF3F3"/>
                </a:gs>
              </a:gsLst>
              <a:lin ang="0" scaled="1"/>
            </a:gradFill>
            <a:ln w="635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marL="342900" indent="-342900" algn="l"/>
              <a:r>
                <a:rPr lang="es-ES" altLang="zh-CN" sz="1100" b="0">
                  <a:solidFill>
                    <a:schemeClr val="tx1"/>
                  </a:solidFill>
                  <a:latin typeface="Arial" charset="0"/>
                  <a:ea typeface="宋体" charset="-122"/>
                </a:rPr>
                <a:t>6.2  PARQUE DE OCCIDENTE</a:t>
              </a:r>
              <a:endParaRPr lang="es-ES" sz="1100">
                <a:solidFill>
                  <a:schemeClr val="tx1"/>
                </a:solidFill>
              </a:endParaRPr>
            </a:p>
          </p:txBody>
        </p:sp>
        <p:sp>
          <p:nvSpPr>
            <p:cNvPr id="59404" name="Rectangle 12"/>
            <p:cNvSpPr>
              <a:spLocks noChangeArrowheads="1"/>
            </p:cNvSpPr>
            <p:nvPr/>
          </p:nvSpPr>
          <p:spPr bwMode="auto">
            <a:xfrm>
              <a:off x="3838575" y="2127250"/>
              <a:ext cx="4738688" cy="266700"/>
            </a:xfrm>
            <a:prstGeom prst="rect">
              <a:avLst/>
            </a:prstGeom>
            <a:gradFill rotWithShape="1">
              <a:gsLst>
                <a:gs pos="0">
                  <a:srgbClr val="FFF3F3"/>
                </a:gs>
                <a:gs pos="50000">
                  <a:srgbClr val="FFFFFF"/>
                </a:gs>
                <a:gs pos="100000">
                  <a:srgbClr val="FFF3F3"/>
                </a:gs>
              </a:gsLst>
              <a:lin ang="0" scaled="1"/>
            </a:gradFill>
            <a:ln w="635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marL="342900" indent="-342900" algn="l"/>
              <a:r>
                <a:rPr lang="es-ES" altLang="zh-CN" sz="1100" b="0">
                  <a:solidFill>
                    <a:schemeClr val="tx1"/>
                  </a:solidFill>
                  <a:latin typeface="Arial" charset="0"/>
                  <a:ea typeface="宋体" charset="-122"/>
                </a:rPr>
                <a:t>5.2 PLANEACIÓN SIG PARTICIPATIVA</a:t>
              </a:r>
              <a:endParaRPr lang="es-ES" sz="1100">
                <a:solidFill>
                  <a:schemeClr val="tx1"/>
                </a:solidFill>
              </a:endParaRPr>
            </a:p>
          </p:txBody>
        </p:sp>
        <p:sp>
          <p:nvSpPr>
            <p:cNvPr id="59405" name="Rectangle 13"/>
            <p:cNvSpPr>
              <a:spLocks noChangeArrowheads="1"/>
            </p:cNvSpPr>
            <p:nvPr/>
          </p:nvSpPr>
          <p:spPr bwMode="auto">
            <a:xfrm>
              <a:off x="454025" y="133350"/>
              <a:ext cx="8235950" cy="531813"/>
            </a:xfrm>
            <a:prstGeom prst="rect">
              <a:avLst/>
            </a:prstGeom>
            <a:gradFill rotWithShape="1">
              <a:gsLst>
                <a:gs pos="0">
                  <a:srgbClr val="FFDF9F"/>
                </a:gs>
                <a:gs pos="50000">
                  <a:srgbClr val="FFFFFF"/>
                </a:gs>
                <a:gs pos="100000">
                  <a:srgbClr val="FFDF9F"/>
                </a:gs>
              </a:gsLst>
              <a:lin ang="5400000" scaled="1"/>
            </a:gradFill>
            <a:ln w="9525">
              <a:solidFill>
                <a:srgbClr val="996633"/>
              </a:solidFill>
              <a:miter lim="800000"/>
              <a:headEnd/>
              <a:tailEnd/>
            </a:ln>
          </p:spPr>
          <p:txBody>
            <a:bodyPr/>
            <a:lstStyle/>
            <a:p>
              <a:pPr marL="342900" indent="-342900" algn="ctr"/>
              <a:r>
                <a:rPr lang="es-ES" altLang="zh-CN" sz="1400" b="0" dirty="0">
                  <a:solidFill>
                    <a:schemeClr val="tx1"/>
                  </a:solidFill>
                  <a:latin typeface="Eras Demi ITC" pitchFamily="34" charset="0"/>
                  <a:ea typeface="宋体" charset="-122"/>
                </a:rPr>
                <a:t>SISTEMA DE GESTIÓN AMBIENTAL DE MEDELLÍN</a:t>
              </a:r>
            </a:p>
            <a:p>
              <a:pPr marL="342900" indent="-342900" algn="ctr"/>
              <a:r>
                <a:rPr lang="es-ES" altLang="zh-CN" sz="1400" b="0" dirty="0">
                  <a:solidFill>
                    <a:schemeClr val="tx1"/>
                  </a:solidFill>
                  <a:latin typeface="Eras Demi ITC" pitchFamily="34" charset="0"/>
                  <a:ea typeface="宋体" charset="-122"/>
                </a:rPr>
                <a:t>PLAN DE ACCIÓN AMBIENTAL LOCAL  - SAN ANTONIO DE PRADO</a:t>
              </a:r>
              <a:endParaRPr lang="es-ES" sz="1400" dirty="0">
                <a:solidFill>
                  <a:schemeClr val="tx1"/>
                </a:solidFill>
              </a:endParaRPr>
            </a:p>
          </p:txBody>
        </p:sp>
        <p:sp>
          <p:nvSpPr>
            <p:cNvPr id="59408" name="Rectangle 16"/>
            <p:cNvSpPr>
              <a:spLocks noChangeArrowheads="1"/>
            </p:cNvSpPr>
            <p:nvPr/>
          </p:nvSpPr>
          <p:spPr bwMode="auto">
            <a:xfrm>
              <a:off x="3838575" y="3324225"/>
              <a:ext cx="4737100" cy="265113"/>
            </a:xfrm>
            <a:prstGeom prst="rect">
              <a:avLst/>
            </a:prstGeom>
            <a:gradFill rotWithShape="1">
              <a:gsLst>
                <a:gs pos="0">
                  <a:srgbClr val="FFF3F3"/>
                </a:gs>
                <a:gs pos="50000">
                  <a:srgbClr val="FFFFFF"/>
                </a:gs>
                <a:gs pos="100000">
                  <a:srgbClr val="FFF3F3"/>
                </a:gs>
              </a:gsLst>
              <a:lin ang="0" scaled="1"/>
            </a:gradFill>
            <a:ln w="635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marL="342900" indent="-342900" algn="l"/>
              <a:r>
                <a:rPr lang="es-ES" altLang="zh-CN" sz="1100" b="0">
                  <a:solidFill>
                    <a:schemeClr val="tx1"/>
                  </a:solidFill>
                  <a:latin typeface="Arial" charset="0"/>
                  <a:ea typeface="宋体" charset="-122"/>
                </a:rPr>
                <a:t>6.3  HÁBITAT RURAL</a:t>
              </a:r>
              <a:endParaRPr lang="es-ES" sz="1100">
                <a:solidFill>
                  <a:schemeClr val="tx1"/>
                </a:solidFill>
              </a:endParaRPr>
            </a:p>
          </p:txBody>
        </p:sp>
        <p:sp>
          <p:nvSpPr>
            <p:cNvPr id="59409" name="Rectangle 17"/>
            <p:cNvSpPr>
              <a:spLocks noChangeArrowheads="1"/>
            </p:cNvSpPr>
            <p:nvPr/>
          </p:nvSpPr>
          <p:spPr bwMode="auto">
            <a:xfrm>
              <a:off x="1017588" y="4919663"/>
              <a:ext cx="2481263" cy="663575"/>
            </a:xfrm>
            <a:prstGeom prst="rect">
              <a:avLst/>
            </a:prstGeom>
            <a:gradFill rotWithShape="1">
              <a:gsLst>
                <a:gs pos="0">
                  <a:srgbClr val="E5FFE5"/>
                </a:gs>
                <a:gs pos="50000">
                  <a:srgbClr val="FFFFFF"/>
                </a:gs>
                <a:gs pos="100000">
                  <a:srgbClr val="E5FFE5"/>
                </a:gs>
              </a:gsLst>
              <a:lin ang="5400000" scaled="1"/>
            </a:gradFill>
            <a:ln w="19050" cmpd="dbl">
              <a:solidFill>
                <a:srgbClr val="339966"/>
              </a:solidFill>
              <a:miter lim="800000"/>
              <a:headEnd/>
              <a:tailEnd/>
            </a:ln>
          </p:spPr>
          <p:txBody>
            <a:bodyPr/>
            <a:lstStyle/>
            <a:p>
              <a:pPr marL="342900" indent="-342900"/>
              <a:r>
                <a:rPr lang="es-ES" altLang="zh-CN" sz="1400" b="0">
                  <a:solidFill>
                    <a:schemeClr val="tx1"/>
                  </a:solidFill>
                  <a:latin typeface="Eras Demi ITC" pitchFamily="34" charset="0"/>
                  <a:ea typeface="宋体" charset="-122"/>
                </a:rPr>
                <a:t>7.   TECNOLOGÍA AMBIENTAL</a:t>
              </a:r>
              <a:endParaRPr lang="es-ES" sz="1400">
                <a:solidFill>
                  <a:schemeClr val="tx1"/>
                </a:solidFill>
              </a:endParaRPr>
            </a:p>
          </p:txBody>
        </p:sp>
        <p:sp>
          <p:nvSpPr>
            <p:cNvPr id="59410" name="Rectangle 18"/>
            <p:cNvSpPr>
              <a:spLocks noChangeArrowheads="1"/>
            </p:cNvSpPr>
            <p:nvPr/>
          </p:nvSpPr>
          <p:spPr bwMode="auto">
            <a:xfrm>
              <a:off x="3838575" y="4919663"/>
              <a:ext cx="4737100" cy="265113"/>
            </a:xfrm>
            <a:prstGeom prst="rect">
              <a:avLst/>
            </a:prstGeom>
            <a:gradFill rotWithShape="1">
              <a:gsLst>
                <a:gs pos="0">
                  <a:srgbClr val="FFF3F3"/>
                </a:gs>
                <a:gs pos="50000">
                  <a:srgbClr val="FFFFFF"/>
                </a:gs>
                <a:gs pos="100000">
                  <a:srgbClr val="FFF3F3"/>
                </a:gs>
              </a:gsLst>
              <a:lin ang="0" scaled="1"/>
            </a:gradFill>
            <a:ln w="635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marL="342900" indent="-342900" algn="l"/>
              <a:r>
                <a:rPr lang="es-ES" altLang="zh-CN" sz="1100" b="0">
                  <a:solidFill>
                    <a:schemeClr val="tx1"/>
                  </a:solidFill>
                  <a:latin typeface="Arial" charset="0"/>
                  <a:ea typeface="宋体" charset="-122"/>
                </a:rPr>
                <a:t>7.1 PRODUCCIÓN MÁS LIMPIA</a:t>
              </a:r>
              <a:endParaRPr lang="es-ES" sz="1100">
                <a:solidFill>
                  <a:schemeClr val="tx1"/>
                </a:solidFill>
              </a:endParaRPr>
            </a:p>
          </p:txBody>
        </p:sp>
        <p:sp>
          <p:nvSpPr>
            <p:cNvPr id="59411" name="Rectangle 19"/>
            <p:cNvSpPr>
              <a:spLocks noChangeArrowheads="1"/>
            </p:cNvSpPr>
            <p:nvPr/>
          </p:nvSpPr>
          <p:spPr bwMode="auto">
            <a:xfrm>
              <a:off x="3838575" y="5183188"/>
              <a:ext cx="4737100" cy="268288"/>
            </a:xfrm>
            <a:prstGeom prst="rect">
              <a:avLst/>
            </a:prstGeom>
            <a:gradFill rotWithShape="1">
              <a:gsLst>
                <a:gs pos="0">
                  <a:srgbClr val="FFF3F3"/>
                </a:gs>
                <a:gs pos="50000">
                  <a:srgbClr val="FFFFFF"/>
                </a:gs>
                <a:gs pos="100000">
                  <a:srgbClr val="FFF3F3"/>
                </a:gs>
              </a:gsLst>
              <a:lin ang="0" scaled="1"/>
            </a:gradFill>
            <a:ln w="635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marL="342900" indent="-342900" algn="l"/>
              <a:r>
                <a:rPr lang="es-ES" altLang="zh-CN" sz="1100" b="0">
                  <a:solidFill>
                    <a:schemeClr val="tx1"/>
                  </a:solidFill>
                  <a:latin typeface="Arial" charset="0"/>
                  <a:ea typeface="宋体" charset="-122"/>
                </a:rPr>
                <a:t>7.2 INVESTIGACIÓN PARA EL ECODESARROLLO</a:t>
              </a:r>
              <a:endParaRPr lang="es-ES" sz="1100">
                <a:solidFill>
                  <a:schemeClr val="tx1"/>
                </a:solidFill>
              </a:endParaRPr>
            </a:p>
          </p:txBody>
        </p:sp>
        <p:sp>
          <p:nvSpPr>
            <p:cNvPr id="59412" name="Rectangle 20"/>
            <p:cNvSpPr>
              <a:spLocks noChangeArrowheads="1"/>
            </p:cNvSpPr>
            <p:nvPr/>
          </p:nvSpPr>
          <p:spPr bwMode="auto">
            <a:xfrm>
              <a:off x="1017588" y="5716588"/>
              <a:ext cx="2481263" cy="665163"/>
            </a:xfrm>
            <a:prstGeom prst="rect">
              <a:avLst/>
            </a:prstGeom>
            <a:gradFill rotWithShape="1">
              <a:gsLst>
                <a:gs pos="0">
                  <a:srgbClr val="E5FFE5"/>
                </a:gs>
                <a:gs pos="50000">
                  <a:srgbClr val="FFFFFF"/>
                </a:gs>
                <a:gs pos="100000">
                  <a:srgbClr val="E5FFE5"/>
                </a:gs>
              </a:gsLst>
              <a:lin ang="5400000" scaled="1"/>
            </a:gradFill>
            <a:ln w="19050" cmpd="dbl">
              <a:solidFill>
                <a:srgbClr val="339966"/>
              </a:solidFill>
              <a:miter lim="800000"/>
              <a:headEnd/>
              <a:tailEnd/>
            </a:ln>
          </p:spPr>
          <p:txBody>
            <a:bodyPr/>
            <a:lstStyle/>
            <a:p>
              <a:pPr marL="342900" indent="-342900"/>
              <a:endParaRPr lang="es-ES" altLang="zh-CN" sz="1400" b="0">
                <a:solidFill>
                  <a:schemeClr val="tx1"/>
                </a:solidFill>
                <a:latin typeface="Eras Demi ITC" pitchFamily="34" charset="0"/>
                <a:ea typeface="宋体" charset="-122"/>
              </a:endParaRPr>
            </a:p>
            <a:p>
              <a:pPr marL="342900" indent="-342900"/>
              <a:r>
                <a:rPr lang="es-ES" altLang="zh-CN" sz="1400" b="0">
                  <a:solidFill>
                    <a:schemeClr val="tx1"/>
                  </a:solidFill>
                  <a:latin typeface="Eras Demi ITC" pitchFamily="34" charset="0"/>
                  <a:ea typeface="宋体" charset="-122"/>
                </a:rPr>
                <a:t>8.    AIRE</a:t>
              </a:r>
              <a:endParaRPr lang="es-ES" sz="1400">
                <a:solidFill>
                  <a:schemeClr val="tx1"/>
                </a:solidFill>
              </a:endParaRPr>
            </a:p>
          </p:txBody>
        </p:sp>
        <p:sp>
          <p:nvSpPr>
            <p:cNvPr id="59413" name="Rectangle 21"/>
            <p:cNvSpPr>
              <a:spLocks noChangeArrowheads="1"/>
            </p:cNvSpPr>
            <p:nvPr/>
          </p:nvSpPr>
          <p:spPr bwMode="auto">
            <a:xfrm>
              <a:off x="3838575" y="5716588"/>
              <a:ext cx="4738688" cy="400050"/>
            </a:xfrm>
            <a:prstGeom prst="rect">
              <a:avLst/>
            </a:prstGeom>
            <a:gradFill rotWithShape="1">
              <a:gsLst>
                <a:gs pos="0">
                  <a:srgbClr val="FFF3F3"/>
                </a:gs>
                <a:gs pos="50000">
                  <a:srgbClr val="FFFFFF"/>
                </a:gs>
                <a:gs pos="100000">
                  <a:srgbClr val="FFF3F3"/>
                </a:gs>
              </a:gsLst>
              <a:lin ang="0" scaled="1"/>
            </a:gradFill>
            <a:ln w="635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marL="342900" indent="-342900" algn="l"/>
              <a:r>
                <a:rPr lang="es-ES" altLang="zh-CN" sz="1100" b="0">
                  <a:solidFill>
                    <a:schemeClr val="tx1"/>
                  </a:solidFill>
                  <a:latin typeface="Arial" charset="0"/>
                  <a:ea typeface="宋体" charset="-122"/>
                </a:rPr>
                <a:t>8.1 MONITOREO Y CONTROL DE FUENTES DE CONTAMINACIÓN DEL RECURSO AIRE</a:t>
              </a:r>
              <a:endParaRPr lang="es-ES" sz="1100">
                <a:solidFill>
                  <a:schemeClr val="tx1"/>
                </a:solidFill>
              </a:endParaRPr>
            </a:p>
          </p:txBody>
        </p:sp>
        <p:sp>
          <p:nvSpPr>
            <p:cNvPr id="59414" name="Rectangle 22"/>
            <p:cNvSpPr>
              <a:spLocks noChangeArrowheads="1"/>
            </p:cNvSpPr>
            <p:nvPr/>
          </p:nvSpPr>
          <p:spPr bwMode="auto">
            <a:xfrm>
              <a:off x="3838575" y="6116638"/>
              <a:ext cx="4738688" cy="265113"/>
            </a:xfrm>
            <a:prstGeom prst="rect">
              <a:avLst/>
            </a:prstGeom>
            <a:gradFill rotWithShape="1">
              <a:gsLst>
                <a:gs pos="0">
                  <a:srgbClr val="FFF3F3"/>
                </a:gs>
                <a:gs pos="50000">
                  <a:srgbClr val="FFFFFF"/>
                </a:gs>
                <a:gs pos="100000">
                  <a:srgbClr val="FFF3F3"/>
                </a:gs>
              </a:gsLst>
              <a:lin ang="0" scaled="1"/>
            </a:gradFill>
            <a:ln w="635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marL="342900" indent="-342900" algn="l"/>
              <a:r>
                <a:rPr lang="es-ES" altLang="zh-CN" sz="1100" b="0">
                  <a:solidFill>
                    <a:schemeClr val="tx1"/>
                  </a:solidFill>
                  <a:latin typeface="Arial" charset="0"/>
                  <a:ea typeface="宋体" charset="-122"/>
                </a:rPr>
                <a:t>8.2 MONITOREO DEL CLIMA Y DISPERSIÓN DE LOS VIENTOS</a:t>
              </a:r>
              <a:endParaRPr lang="es-ES" sz="1100">
                <a:solidFill>
                  <a:schemeClr val="tx1"/>
                </a:solidFill>
              </a:endParaRPr>
            </a:p>
          </p:txBody>
        </p:sp>
        <p:sp>
          <p:nvSpPr>
            <p:cNvPr id="59415" name="Rectangle 23"/>
            <p:cNvSpPr>
              <a:spLocks noChangeArrowheads="1"/>
            </p:cNvSpPr>
            <p:nvPr/>
          </p:nvSpPr>
          <p:spPr bwMode="auto">
            <a:xfrm>
              <a:off x="3838575" y="3589338"/>
              <a:ext cx="4738688" cy="266700"/>
            </a:xfrm>
            <a:prstGeom prst="rect">
              <a:avLst/>
            </a:prstGeom>
            <a:gradFill rotWithShape="1">
              <a:gsLst>
                <a:gs pos="0">
                  <a:srgbClr val="FFF3F3"/>
                </a:gs>
                <a:gs pos="50000">
                  <a:srgbClr val="FFFFFF"/>
                </a:gs>
                <a:gs pos="100000">
                  <a:srgbClr val="FFF3F3"/>
                </a:gs>
              </a:gsLst>
              <a:lin ang="0" scaled="1"/>
            </a:gradFill>
            <a:ln w="635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marL="342900" indent="-342900" algn="l"/>
              <a:r>
                <a:rPr lang="es-ES" altLang="zh-CN" sz="1100" b="0">
                  <a:solidFill>
                    <a:schemeClr val="tx1"/>
                  </a:solidFill>
                  <a:latin typeface="Arial" charset="0"/>
                  <a:ea typeface="宋体" charset="-122"/>
                </a:rPr>
                <a:t>6.4 DISTRITO AGRARIO</a:t>
              </a:r>
              <a:endParaRPr lang="es-ES" sz="1100">
                <a:solidFill>
                  <a:schemeClr val="tx1"/>
                </a:solidFill>
              </a:endParaRPr>
            </a:p>
          </p:txBody>
        </p:sp>
        <p:sp>
          <p:nvSpPr>
            <p:cNvPr id="59416" name="Rectangle 24"/>
            <p:cNvSpPr>
              <a:spLocks noChangeArrowheads="1"/>
            </p:cNvSpPr>
            <p:nvPr/>
          </p:nvSpPr>
          <p:spPr bwMode="auto">
            <a:xfrm>
              <a:off x="3838575" y="3856038"/>
              <a:ext cx="4738688" cy="265113"/>
            </a:xfrm>
            <a:prstGeom prst="rect">
              <a:avLst/>
            </a:prstGeom>
            <a:gradFill rotWithShape="1">
              <a:gsLst>
                <a:gs pos="0">
                  <a:srgbClr val="FFF3F3"/>
                </a:gs>
                <a:gs pos="50000">
                  <a:srgbClr val="FFFFFF"/>
                </a:gs>
                <a:gs pos="100000">
                  <a:srgbClr val="FFF3F3"/>
                </a:gs>
              </a:gsLst>
              <a:lin ang="0" scaled="1"/>
            </a:gradFill>
            <a:ln w="635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marL="342900" indent="-342900" algn="l"/>
              <a:r>
                <a:rPr lang="es-ES" altLang="zh-CN" sz="1100" b="0">
                  <a:solidFill>
                    <a:schemeClr val="tx1"/>
                  </a:solidFill>
                  <a:latin typeface="Arial" charset="0"/>
                  <a:ea typeface="宋体" charset="-122"/>
                </a:rPr>
                <a:t>6.5  MOVILIDAD AMBIENTAL</a:t>
              </a:r>
              <a:endParaRPr lang="es-ES" sz="1100">
                <a:solidFill>
                  <a:schemeClr val="tx1"/>
                </a:solidFill>
              </a:endParaRPr>
            </a:p>
          </p:txBody>
        </p:sp>
        <p:sp>
          <p:nvSpPr>
            <p:cNvPr id="59417" name="Rectangle 25"/>
            <p:cNvSpPr>
              <a:spLocks noChangeArrowheads="1"/>
            </p:cNvSpPr>
            <p:nvPr/>
          </p:nvSpPr>
          <p:spPr bwMode="auto">
            <a:xfrm>
              <a:off x="3838575" y="4121150"/>
              <a:ext cx="4738688" cy="400050"/>
            </a:xfrm>
            <a:prstGeom prst="rect">
              <a:avLst/>
            </a:prstGeom>
            <a:gradFill rotWithShape="1">
              <a:gsLst>
                <a:gs pos="0">
                  <a:srgbClr val="FFF3F3"/>
                </a:gs>
                <a:gs pos="50000">
                  <a:srgbClr val="FFFFFF"/>
                </a:gs>
                <a:gs pos="100000">
                  <a:srgbClr val="FFF3F3"/>
                </a:gs>
              </a:gsLst>
              <a:lin ang="0" scaled="1"/>
            </a:gradFill>
            <a:ln w="635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marL="342900" indent="-342900" algn="l"/>
              <a:r>
                <a:rPr lang="es-ES" altLang="zh-CN" sz="1100" b="0">
                  <a:solidFill>
                    <a:schemeClr val="tx1"/>
                  </a:solidFill>
                  <a:latin typeface="Arial" charset="0"/>
                  <a:ea typeface="宋体" charset="-122"/>
                </a:rPr>
                <a:t>6.6  PLANES DE ORDENAMIENTO Y MANEJO DE MICROCUENCAS</a:t>
              </a:r>
              <a:endParaRPr lang="es-ES" sz="1100">
                <a:solidFill>
                  <a:schemeClr val="tx1"/>
                </a:solidFill>
              </a:endParaRPr>
            </a:p>
          </p:txBody>
        </p:sp>
        <p:sp>
          <p:nvSpPr>
            <p:cNvPr id="59418" name="Rectangle 26"/>
            <p:cNvSpPr>
              <a:spLocks noChangeArrowheads="1"/>
            </p:cNvSpPr>
            <p:nvPr/>
          </p:nvSpPr>
          <p:spPr bwMode="auto">
            <a:xfrm>
              <a:off x="3838575" y="4521200"/>
              <a:ext cx="4738688" cy="265113"/>
            </a:xfrm>
            <a:prstGeom prst="rect">
              <a:avLst/>
            </a:prstGeom>
            <a:gradFill rotWithShape="1">
              <a:gsLst>
                <a:gs pos="0">
                  <a:srgbClr val="FFF3F3"/>
                </a:gs>
                <a:gs pos="50000">
                  <a:srgbClr val="FFFFFF"/>
                </a:gs>
                <a:gs pos="100000">
                  <a:srgbClr val="FFF3F3"/>
                </a:gs>
              </a:gsLst>
              <a:lin ang="0" scaled="1"/>
            </a:gradFill>
            <a:ln w="635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marL="342900" indent="-342900" algn="l"/>
              <a:r>
                <a:rPr lang="es-ES" altLang="zh-CN" sz="1100" b="0">
                  <a:solidFill>
                    <a:schemeClr val="tx1"/>
                  </a:solidFill>
                  <a:latin typeface="Arial" charset="0"/>
                  <a:ea typeface="宋体" charset="-122"/>
                </a:rPr>
                <a:t>6.7  INDICADORES AMBIENTALES</a:t>
              </a:r>
              <a:endParaRPr lang="es-ES" sz="1100">
                <a:solidFill>
                  <a:schemeClr val="tx1"/>
                </a:solidFill>
              </a:endParaRPr>
            </a:p>
          </p:txBody>
        </p:sp>
        <p:sp>
          <p:nvSpPr>
            <p:cNvPr id="59419" name="Line 27"/>
            <p:cNvSpPr>
              <a:spLocks noChangeShapeType="1"/>
            </p:cNvSpPr>
            <p:nvPr/>
          </p:nvSpPr>
          <p:spPr bwMode="auto">
            <a:xfrm flipV="1">
              <a:off x="3500438" y="1993900"/>
              <a:ext cx="338138" cy="13335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s-ES_tradnl"/>
            </a:p>
          </p:txBody>
        </p:sp>
        <p:sp>
          <p:nvSpPr>
            <p:cNvPr id="59420" name="Line 28"/>
            <p:cNvSpPr>
              <a:spLocks noChangeShapeType="1"/>
            </p:cNvSpPr>
            <p:nvPr/>
          </p:nvSpPr>
          <p:spPr bwMode="auto">
            <a:xfrm>
              <a:off x="3500438" y="2127250"/>
              <a:ext cx="338138" cy="13335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s-ES_tradnl"/>
            </a:p>
          </p:txBody>
        </p:sp>
        <p:sp>
          <p:nvSpPr>
            <p:cNvPr id="59421" name="Line 29"/>
            <p:cNvSpPr>
              <a:spLocks noChangeShapeType="1"/>
            </p:cNvSpPr>
            <p:nvPr/>
          </p:nvSpPr>
          <p:spPr bwMode="auto">
            <a:xfrm flipV="1">
              <a:off x="3500438" y="2792413"/>
              <a:ext cx="338138" cy="796925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s-ES_tradnl"/>
            </a:p>
          </p:txBody>
        </p:sp>
        <p:sp>
          <p:nvSpPr>
            <p:cNvPr id="59422" name="Line 30"/>
            <p:cNvSpPr>
              <a:spLocks noChangeShapeType="1"/>
            </p:cNvSpPr>
            <p:nvPr/>
          </p:nvSpPr>
          <p:spPr bwMode="auto">
            <a:xfrm flipV="1">
              <a:off x="3500438" y="3190875"/>
              <a:ext cx="338138" cy="398463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s-ES_tradnl"/>
            </a:p>
          </p:txBody>
        </p:sp>
        <p:sp>
          <p:nvSpPr>
            <p:cNvPr id="59423" name="Line 31"/>
            <p:cNvSpPr>
              <a:spLocks noChangeShapeType="1"/>
            </p:cNvSpPr>
            <p:nvPr/>
          </p:nvSpPr>
          <p:spPr bwMode="auto">
            <a:xfrm flipV="1">
              <a:off x="3500438" y="3457575"/>
              <a:ext cx="338138" cy="131763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s-ES_tradnl"/>
            </a:p>
          </p:txBody>
        </p:sp>
        <p:sp>
          <p:nvSpPr>
            <p:cNvPr id="59424" name="Line 32"/>
            <p:cNvSpPr>
              <a:spLocks noChangeShapeType="1"/>
            </p:cNvSpPr>
            <p:nvPr/>
          </p:nvSpPr>
          <p:spPr bwMode="auto">
            <a:xfrm>
              <a:off x="3500438" y="3589338"/>
              <a:ext cx="338138" cy="13335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s-ES_tradnl"/>
            </a:p>
          </p:txBody>
        </p:sp>
        <p:sp>
          <p:nvSpPr>
            <p:cNvPr id="59425" name="Line 33"/>
            <p:cNvSpPr>
              <a:spLocks noChangeShapeType="1"/>
            </p:cNvSpPr>
            <p:nvPr/>
          </p:nvSpPr>
          <p:spPr bwMode="auto">
            <a:xfrm>
              <a:off x="3500438" y="3589338"/>
              <a:ext cx="338138" cy="40005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s-ES_tradnl"/>
            </a:p>
          </p:txBody>
        </p:sp>
        <p:sp>
          <p:nvSpPr>
            <p:cNvPr id="59426" name="Line 34"/>
            <p:cNvSpPr>
              <a:spLocks noChangeShapeType="1"/>
            </p:cNvSpPr>
            <p:nvPr/>
          </p:nvSpPr>
          <p:spPr bwMode="auto">
            <a:xfrm>
              <a:off x="3500438" y="3589338"/>
              <a:ext cx="338138" cy="665163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s-ES_tradnl"/>
            </a:p>
          </p:txBody>
        </p:sp>
        <p:sp>
          <p:nvSpPr>
            <p:cNvPr id="59427" name="Line 35"/>
            <p:cNvSpPr>
              <a:spLocks noChangeShapeType="1"/>
            </p:cNvSpPr>
            <p:nvPr/>
          </p:nvSpPr>
          <p:spPr bwMode="auto">
            <a:xfrm>
              <a:off x="3500438" y="3589338"/>
              <a:ext cx="338138" cy="1063625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s-ES_tradnl"/>
            </a:p>
          </p:txBody>
        </p:sp>
        <p:sp>
          <p:nvSpPr>
            <p:cNvPr id="59428" name="Line 36"/>
            <p:cNvSpPr>
              <a:spLocks noChangeShapeType="1"/>
            </p:cNvSpPr>
            <p:nvPr/>
          </p:nvSpPr>
          <p:spPr bwMode="auto">
            <a:xfrm flipV="1">
              <a:off x="3500438" y="5053013"/>
              <a:ext cx="338138" cy="131763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s-ES_tradnl"/>
            </a:p>
          </p:txBody>
        </p:sp>
        <p:sp>
          <p:nvSpPr>
            <p:cNvPr id="59429" name="Line 37"/>
            <p:cNvSpPr>
              <a:spLocks noChangeShapeType="1"/>
            </p:cNvSpPr>
            <p:nvPr/>
          </p:nvSpPr>
          <p:spPr bwMode="auto">
            <a:xfrm>
              <a:off x="3500438" y="5184775"/>
              <a:ext cx="338138" cy="13493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s-ES_tradnl"/>
            </a:p>
          </p:txBody>
        </p:sp>
        <p:sp>
          <p:nvSpPr>
            <p:cNvPr id="59430" name="Line 38"/>
            <p:cNvSpPr>
              <a:spLocks noChangeShapeType="1"/>
            </p:cNvSpPr>
            <p:nvPr/>
          </p:nvSpPr>
          <p:spPr bwMode="auto">
            <a:xfrm flipV="1">
              <a:off x="3500438" y="5849938"/>
              <a:ext cx="338138" cy="13335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s-ES_tradnl"/>
            </a:p>
          </p:txBody>
        </p:sp>
        <p:sp>
          <p:nvSpPr>
            <p:cNvPr id="59431" name="Line 39"/>
            <p:cNvSpPr>
              <a:spLocks noChangeShapeType="1"/>
            </p:cNvSpPr>
            <p:nvPr/>
          </p:nvSpPr>
          <p:spPr bwMode="auto">
            <a:xfrm>
              <a:off x="3500438" y="6116638"/>
              <a:ext cx="338138" cy="131763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s-ES_tradnl"/>
            </a:p>
          </p:txBody>
        </p:sp>
        <p:sp>
          <p:nvSpPr>
            <p:cNvPr id="59474" name="AutoShape 82"/>
            <p:cNvSpPr>
              <a:spLocks noChangeArrowheads="1"/>
            </p:cNvSpPr>
            <p:nvPr/>
          </p:nvSpPr>
          <p:spPr bwMode="auto">
            <a:xfrm rot="5400000">
              <a:off x="2041525" y="-520700"/>
              <a:ext cx="685800" cy="3114675"/>
            </a:xfrm>
            <a:prstGeom prst="notchedRightArrow">
              <a:avLst>
                <a:gd name="adj1" fmla="val 50000"/>
                <a:gd name="adj2" fmla="val 47917"/>
              </a:avLst>
            </a:prstGeom>
            <a:gradFill rotWithShape="1">
              <a:gsLst>
                <a:gs pos="0">
                  <a:srgbClr val="FFDF9F"/>
                </a:gs>
                <a:gs pos="50000">
                  <a:srgbClr val="FFFFFF"/>
                </a:gs>
                <a:gs pos="100000">
                  <a:srgbClr val="FFDF9F"/>
                </a:gs>
              </a:gsLst>
              <a:lin ang="5400000" scaled="1"/>
            </a:gradFill>
            <a:ln w="9525">
              <a:solidFill>
                <a:srgbClr val="996633"/>
              </a:solidFill>
              <a:miter lim="800000"/>
              <a:headEnd/>
              <a:tailEnd/>
            </a:ln>
          </p:spPr>
          <p:txBody>
            <a:bodyPr rot="10800000" vert="eaVert"/>
            <a:lstStyle/>
            <a:p>
              <a:pPr marL="342900" indent="-342900" algn="ctr"/>
              <a:r>
                <a:rPr lang="es-ES" altLang="zh-CN" sz="1200">
                  <a:solidFill>
                    <a:schemeClr val="tx1"/>
                  </a:solidFill>
                  <a:latin typeface="Arial Rounded MT Bold" pitchFamily="34" charset="0"/>
                  <a:ea typeface="宋体" charset="-122"/>
                </a:rPr>
                <a:t>LÍNEAS </a:t>
              </a:r>
            </a:p>
            <a:p>
              <a:pPr marL="342900" indent="-342900" algn="ctr"/>
              <a:r>
                <a:rPr lang="es-ES" altLang="zh-CN" sz="1200">
                  <a:solidFill>
                    <a:schemeClr val="tx1"/>
                  </a:solidFill>
                  <a:latin typeface="Arial Rounded MT Bold" pitchFamily="34" charset="0"/>
                  <a:ea typeface="宋体" charset="-122"/>
                </a:rPr>
                <a:t>ESTRATÉGICAS</a:t>
              </a:r>
              <a:r>
                <a:rPr lang="es-ES" sz="1200">
                  <a:solidFill>
                    <a:schemeClr val="tx1"/>
                  </a:solidFill>
                  <a:latin typeface="Arial Rounded MT Bold" pitchFamily="34" charset="0"/>
                </a:rPr>
                <a:t> </a:t>
              </a:r>
            </a:p>
          </p:txBody>
        </p:sp>
        <p:sp>
          <p:nvSpPr>
            <p:cNvPr id="59475" name="AutoShape 83"/>
            <p:cNvSpPr>
              <a:spLocks noChangeArrowheads="1"/>
            </p:cNvSpPr>
            <p:nvPr/>
          </p:nvSpPr>
          <p:spPr bwMode="auto">
            <a:xfrm rot="5400000">
              <a:off x="6243638" y="-528638"/>
              <a:ext cx="685800" cy="3114675"/>
            </a:xfrm>
            <a:prstGeom prst="notchedRightArrow">
              <a:avLst>
                <a:gd name="adj1" fmla="val 50000"/>
                <a:gd name="adj2" fmla="val 47917"/>
              </a:avLst>
            </a:prstGeom>
            <a:gradFill rotWithShape="1">
              <a:gsLst>
                <a:gs pos="0">
                  <a:srgbClr val="FFDF9F"/>
                </a:gs>
                <a:gs pos="50000">
                  <a:srgbClr val="FFFFFF"/>
                </a:gs>
                <a:gs pos="100000">
                  <a:srgbClr val="FFDF9F"/>
                </a:gs>
              </a:gsLst>
              <a:lin ang="5400000" scaled="1"/>
            </a:gradFill>
            <a:ln w="9525">
              <a:solidFill>
                <a:srgbClr val="996633"/>
              </a:solidFill>
              <a:miter lim="800000"/>
              <a:headEnd/>
              <a:tailEnd/>
            </a:ln>
          </p:spPr>
          <p:txBody>
            <a:bodyPr rot="10800000" vert="eaVert"/>
            <a:lstStyle/>
            <a:p>
              <a:pPr marL="342900" indent="-342900" algn="ctr"/>
              <a:r>
                <a:rPr lang="es-ES" altLang="zh-CN" sz="1200">
                  <a:solidFill>
                    <a:schemeClr val="tx1"/>
                  </a:solidFill>
                  <a:latin typeface="Arial Rounded MT Bold" pitchFamily="34" charset="0"/>
                  <a:ea typeface="宋体" charset="-122"/>
                </a:rPr>
                <a:t>PROGRAMAS</a:t>
              </a:r>
              <a:r>
                <a:rPr lang="es-ES" sz="1200">
                  <a:solidFill>
                    <a:schemeClr val="tx1"/>
                  </a:solidFill>
                  <a:latin typeface="Arial Rounded MT Bold" pitchFamily="34" charset="0"/>
                </a:rPr>
                <a:t> 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8" name="Text Box 4" descr="2005_0108Imagen0035"/>
          <p:cNvSpPr txBox="1"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blipFill dpi="0" rotWithShape="0">
            <a:blip r:embed="rId2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ctr">
              <a:lnSpc>
                <a:spcPct val="100000"/>
              </a:lnSpc>
              <a:spcBef>
                <a:spcPct val="0"/>
              </a:spcBef>
            </a:pPr>
            <a:endParaRPr lang="es-ES" sz="2400" b="1" dirty="0"/>
          </a:p>
          <a:p>
            <a:pPr algn="ctr">
              <a:lnSpc>
                <a:spcPct val="100000"/>
              </a:lnSpc>
              <a:spcBef>
                <a:spcPct val="0"/>
              </a:spcBef>
            </a:pPr>
            <a:endParaRPr lang="es-ES" sz="2400" b="1" dirty="0"/>
          </a:p>
          <a:p>
            <a:pPr algn="ctr">
              <a:lnSpc>
                <a:spcPct val="100000"/>
              </a:lnSpc>
              <a:spcBef>
                <a:spcPct val="0"/>
              </a:spcBef>
            </a:pPr>
            <a:endParaRPr lang="es-ES" sz="2400" b="1" dirty="0"/>
          </a:p>
          <a:p>
            <a:pPr algn="ctr">
              <a:lnSpc>
                <a:spcPct val="100000"/>
              </a:lnSpc>
              <a:spcBef>
                <a:spcPct val="0"/>
              </a:spcBef>
            </a:pPr>
            <a:r>
              <a:rPr lang="es-ES" sz="4800" b="1" dirty="0">
                <a:solidFill>
                  <a:srgbClr val="CCFF99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AVANCES EN LA IMPLEMENTACIÓN DEL </a:t>
            </a:r>
            <a:r>
              <a:rPr lang="es-ES" sz="4800" b="1" dirty="0" err="1" smtClean="0">
                <a:solidFill>
                  <a:srgbClr val="CCFF99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PAAL</a:t>
            </a:r>
            <a:r>
              <a:rPr lang="es-ES" sz="4800" b="1" dirty="0" smtClean="0">
                <a:solidFill>
                  <a:srgbClr val="CCFF99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s-ES" sz="4800" b="1" dirty="0" err="1" smtClean="0">
                <a:solidFill>
                  <a:srgbClr val="CCFF99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SADEP</a:t>
            </a:r>
            <a:r>
              <a:rPr lang="es-ES" sz="4800" b="1" dirty="0" smtClean="0">
                <a:solidFill>
                  <a:srgbClr val="CCFF99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2007 -2019</a:t>
            </a:r>
          </a:p>
          <a:p>
            <a:pPr algn="ctr">
              <a:lnSpc>
                <a:spcPct val="100000"/>
              </a:lnSpc>
              <a:spcBef>
                <a:spcPct val="0"/>
              </a:spcBef>
            </a:pPr>
            <a:endParaRPr lang="es-ES" sz="4800" b="1" dirty="0" smtClean="0">
              <a:solidFill>
                <a:srgbClr val="CCFF99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algn="ctr">
              <a:lnSpc>
                <a:spcPct val="100000"/>
              </a:lnSpc>
              <a:spcBef>
                <a:spcPct val="0"/>
              </a:spcBef>
            </a:pPr>
            <a:r>
              <a:rPr lang="es-ES" sz="2000" b="1" u="sng" dirty="0" smtClean="0">
                <a:solidFill>
                  <a:srgbClr val="CCFF99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PROGRAMAS Y PROYECTOS  INICIADOS HASTA AHORA</a:t>
            </a:r>
          </a:p>
          <a:p>
            <a:pPr algn="ctr">
              <a:lnSpc>
                <a:spcPct val="100000"/>
              </a:lnSpc>
              <a:spcBef>
                <a:spcPct val="0"/>
              </a:spcBef>
            </a:pPr>
            <a:endParaRPr lang="es-ES" sz="4800" b="1" dirty="0" smtClean="0">
              <a:solidFill>
                <a:srgbClr val="CCFF99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algn="ctr">
              <a:lnSpc>
                <a:spcPct val="100000"/>
              </a:lnSpc>
              <a:spcBef>
                <a:spcPct val="0"/>
              </a:spcBef>
            </a:pPr>
            <a:endParaRPr lang="es-ES" sz="4800" b="1" dirty="0" smtClean="0">
              <a:solidFill>
                <a:srgbClr val="CCFF99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algn="ctr">
              <a:lnSpc>
                <a:spcPct val="100000"/>
              </a:lnSpc>
              <a:spcBef>
                <a:spcPct val="0"/>
              </a:spcBef>
            </a:pPr>
            <a:endParaRPr lang="es-ES" sz="1600" b="1" dirty="0" smtClean="0">
              <a:solidFill>
                <a:srgbClr val="CCFF99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algn="ctr">
              <a:lnSpc>
                <a:spcPct val="100000"/>
              </a:lnSpc>
              <a:spcBef>
                <a:spcPct val="0"/>
              </a:spcBef>
            </a:pPr>
            <a:endParaRPr lang="es-ES" sz="4800" b="1" dirty="0" smtClean="0">
              <a:solidFill>
                <a:srgbClr val="CCFF99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algn="ctr">
              <a:lnSpc>
                <a:spcPct val="100000"/>
              </a:lnSpc>
              <a:spcBef>
                <a:spcPct val="0"/>
              </a:spcBef>
            </a:pPr>
            <a:endParaRPr lang="es-ES" b="1" dirty="0">
              <a:solidFill>
                <a:srgbClr val="CCFF99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grpSp>
        <p:nvGrpSpPr>
          <p:cNvPr id="4" name="5 Grupo"/>
          <p:cNvGrpSpPr/>
          <p:nvPr/>
        </p:nvGrpSpPr>
        <p:grpSpPr>
          <a:xfrm>
            <a:off x="0" y="5786454"/>
            <a:ext cx="9144000" cy="1071546"/>
            <a:chOff x="0" y="5786454"/>
            <a:chExt cx="9144000" cy="1071546"/>
          </a:xfrm>
        </p:grpSpPr>
        <p:sp>
          <p:nvSpPr>
            <p:cNvPr id="5" name="4 Cinta perforada"/>
            <p:cNvSpPr/>
            <p:nvPr/>
          </p:nvSpPr>
          <p:spPr>
            <a:xfrm>
              <a:off x="0" y="5786454"/>
              <a:ext cx="9144000" cy="1071546"/>
            </a:xfrm>
            <a:prstGeom prst="flowChartPunchedTape">
              <a:avLst/>
            </a:prstGeom>
            <a:solidFill>
              <a:srgbClr val="FFFFFF">
                <a:alpha val="0"/>
              </a:srgbClr>
            </a:solidFill>
            <a:ln w="38100">
              <a:solidFill>
                <a:schemeClr val="accent3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_tradnl" dirty="0">
                <a:solidFill>
                  <a:schemeClr val="bg1">
                    <a:lumMod val="95000"/>
                  </a:schemeClr>
                </a:solidFill>
              </a:endParaRPr>
            </a:p>
          </p:txBody>
        </p:sp>
        <p:pic>
          <p:nvPicPr>
            <p:cNvPr id="6" name="5 Imagen" descr="logo mesa ambiental (DEF).jp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23401" y="6061189"/>
              <a:ext cx="1491079" cy="722567"/>
            </a:xfrm>
            <a:prstGeom prst="rect">
              <a:avLst/>
            </a:prstGeom>
          </p:spPr>
        </p:pic>
      </p:grpSp>
      <p:sp>
        <p:nvSpPr>
          <p:cNvPr id="7" name="1 Título"/>
          <p:cNvSpPr txBox="1">
            <a:spLocks/>
          </p:cNvSpPr>
          <p:nvPr/>
        </p:nvSpPr>
        <p:spPr>
          <a:xfrm>
            <a:off x="4143372" y="6215082"/>
            <a:ext cx="4929222" cy="4286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/>
          <a:p>
            <a:pPr lvl="0" algn="ctr">
              <a:spcBef>
                <a:spcPct val="0"/>
              </a:spcBef>
            </a:pPr>
            <a:r>
              <a:rPr lang="es-ES" sz="1200" b="1" dirty="0" smtClean="0">
                <a:solidFill>
                  <a:schemeClr val="bg1"/>
                </a:solidFill>
              </a:rPr>
              <a:t>ESTADO AMBIENTAL DEL SUELO Y AGUA EN EL  CORREGIMIENTO  SAN ANTONIO DE PRADO - MUNICIPIO DE MEDELLÍN</a:t>
            </a:r>
            <a:endParaRPr kumimoji="0" lang="es-ES_tradnl" sz="12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" name="24 Grupo"/>
          <p:cNvGrpSpPr/>
          <p:nvPr/>
        </p:nvGrpSpPr>
        <p:grpSpPr>
          <a:xfrm>
            <a:off x="0" y="122238"/>
            <a:ext cx="8991600" cy="6743700"/>
            <a:chOff x="0" y="122238"/>
            <a:chExt cx="8991600" cy="6743700"/>
          </a:xfrm>
        </p:grpSpPr>
        <p:sp>
          <p:nvSpPr>
            <p:cNvPr id="16387" name="AutoShape 3"/>
            <p:cNvSpPr>
              <a:spLocks noChangeAspect="1" noChangeArrowheads="1"/>
            </p:cNvSpPr>
            <p:nvPr/>
          </p:nvSpPr>
          <p:spPr bwMode="auto">
            <a:xfrm>
              <a:off x="0" y="122238"/>
              <a:ext cx="8991600" cy="6743700"/>
            </a:xfrm>
            <a:prstGeom prst="rect">
              <a:avLst/>
            </a:prstGeom>
            <a:noFill/>
            <a:ln w="31750" cmpd="dbl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s-ES_tradnl"/>
            </a:p>
          </p:txBody>
        </p:sp>
        <p:grpSp>
          <p:nvGrpSpPr>
            <p:cNvPr id="2" name="Group 66"/>
            <p:cNvGrpSpPr>
              <a:grpSpLocks/>
            </p:cNvGrpSpPr>
            <p:nvPr/>
          </p:nvGrpSpPr>
          <p:grpSpPr bwMode="auto">
            <a:xfrm>
              <a:off x="223838" y="236538"/>
              <a:ext cx="8691562" cy="6192837"/>
              <a:chOff x="141" y="149"/>
              <a:chExt cx="5475" cy="3901"/>
            </a:xfrm>
          </p:grpSpPr>
          <p:sp>
            <p:nvSpPr>
              <p:cNvPr id="16390" name="Rectangle 6"/>
              <p:cNvSpPr>
                <a:spLocks noChangeArrowheads="1"/>
              </p:cNvSpPr>
              <p:nvPr/>
            </p:nvSpPr>
            <p:spPr bwMode="auto">
              <a:xfrm>
                <a:off x="144" y="960"/>
                <a:ext cx="2016" cy="432"/>
              </a:xfrm>
              <a:prstGeom prst="rect">
                <a:avLst/>
              </a:prstGeom>
              <a:gradFill rotWithShape="1">
                <a:gsLst>
                  <a:gs pos="0">
                    <a:srgbClr val="FFF3F3"/>
                  </a:gs>
                  <a:gs pos="50000">
                    <a:srgbClr val="FFFFFF"/>
                  </a:gs>
                  <a:gs pos="100000">
                    <a:srgbClr val="FFF3F3"/>
                  </a:gs>
                </a:gsLst>
                <a:lin ang="0" scaled="1"/>
              </a:gradFill>
              <a:ln w="635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marL="174625" indent="-174625"/>
                <a:r>
                  <a:rPr lang="es-ES" altLang="zh-CN" sz="1200">
                    <a:ea typeface="宋体" charset="-122"/>
                  </a:rPr>
                  <a:t>1.1 RECUPERACIÓN AMBIENTAL DEL AGUA EN QUEBRADAS URBANAS Y PROVEEDORAS DE AGUA PARA ACUEDUCTOS</a:t>
                </a:r>
                <a:endParaRPr lang="es-ES" sz="1200" b="1">
                  <a:latin typeface="Copperplate Gothic Bold" pitchFamily="34" charset="0"/>
                </a:endParaRPr>
              </a:p>
            </p:txBody>
          </p:sp>
          <p:sp>
            <p:nvSpPr>
              <p:cNvPr id="16391" name="Rectangle 7"/>
              <p:cNvSpPr>
                <a:spLocks noChangeArrowheads="1"/>
              </p:cNvSpPr>
              <p:nvPr/>
            </p:nvSpPr>
            <p:spPr bwMode="auto">
              <a:xfrm>
                <a:off x="144" y="2142"/>
                <a:ext cx="2016" cy="384"/>
              </a:xfrm>
              <a:prstGeom prst="rect">
                <a:avLst/>
              </a:prstGeom>
              <a:gradFill rotWithShape="1">
                <a:gsLst>
                  <a:gs pos="0">
                    <a:srgbClr val="FFF3F3"/>
                  </a:gs>
                  <a:gs pos="50000">
                    <a:srgbClr val="FFFFFF"/>
                  </a:gs>
                  <a:gs pos="100000">
                    <a:srgbClr val="FFF3F3"/>
                  </a:gs>
                </a:gsLst>
                <a:lin ang="0" scaled="1"/>
              </a:gradFill>
              <a:ln w="635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marL="342900" indent="-342900"/>
                <a:r>
                  <a:rPr lang="es-ES" altLang="zh-CN" sz="1200">
                    <a:ea typeface="宋体" charset="-122"/>
                  </a:rPr>
                  <a:t>1.3 EDUCACIÓN AMBIENTAL PARA EL MANEJO SOSTENIBLE DE LOS RECURSOS NATURALES - AGUA</a:t>
                </a:r>
                <a:endParaRPr lang="es-ES" sz="1200" b="1">
                  <a:latin typeface="Copperplate Gothic Bold" pitchFamily="34" charset="0"/>
                </a:endParaRPr>
              </a:p>
            </p:txBody>
          </p:sp>
          <p:sp>
            <p:nvSpPr>
              <p:cNvPr id="16393" name="Rectangle 9"/>
              <p:cNvSpPr>
                <a:spLocks noChangeArrowheads="1"/>
              </p:cNvSpPr>
              <p:nvPr/>
            </p:nvSpPr>
            <p:spPr bwMode="auto">
              <a:xfrm>
                <a:off x="144" y="3111"/>
                <a:ext cx="2016" cy="288"/>
              </a:xfrm>
              <a:prstGeom prst="rect">
                <a:avLst/>
              </a:prstGeom>
              <a:gradFill rotWithShape="1">
                <a:gsLst>
                  <a:gs pos="0">
                    <a:srgbClr val="FFF3F3"/>
                  </a:gs>
                  <a:gs pos="50000">
                    <a:srgbClr val="FFFFFF"/>
                  </a:gs>
                  <a:gs pos="100000">
                    <a:srgbClr val="FFF3F3"/>
                  </a:gs>
                </a:gsLst>
                <a:lin ang="0" scaled="1"/>
              </a:gradFill>
              <a:ln w="635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marL="342900" indent="-342900"/>
                <a:r>
                  <a:rPr lang="es-ES" altLang="zh-CN" sz="1200">
                    <a:ea typeface="宋体" charset="-122"/>
                  </a:rPr>
                  <a:t>2.1 MANEJO INTEGRAL Y SOSTENIBLE DEL RECURSO SUELO</a:t>
                </a:r>
                <a:endParaRPr lang="es-ES" sz="1200" b="1">
                  <a:latin typeface="Copperplate Gothic Bold" pitchFamily="34" charset="0"/>
                </a:endParaRPr>
              </a:p>
            </p:txBody>
          </p:sp>
          <p:sp>
            <p:nvSpPr>
              <p:cNvPr id="16394" name="Rectangle 10"/>
              <p:cNvSpPr>
                <a:spLocks noChangeArrowheads="1"/>
              </p:cNvSpPr>
              <p:nvPr/>
            </p:nvSpPr>
            <p:spPr bwMode="auto">
              <a:xfrm>
                <a:off x="141" y="3645"/>
                <a:ext cx="2016" cy="291"/>
              </a:xfrm>
              <a:prstGeom prst="rect">
                <a:avLst/>
              </a:prstGeom>
              <a:gradFill rotWithShape="1">
                <a:gsLst>
                  <a:gs pos="0">
                    <a:srgbClr val="FFF3F3"/>
                  </a:gs>
                  <a:gs pos="50000">
                    <a:srgbClr val="FFFFFF"/>
                  </a:gs>
                  <a:gs pos="100000">
                    <a:srgbClr val="FFF3F3"/>
                  </a:gs>
                </a:gsLst>
                <a:lin ang="0" scaled="1"/>
              </a:gradFill>
              <a:ln w="635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marL="342900" indent="-342900"/>
                <a:r>
                  <a:rPr lang="es-ES" altLang="zh-CN" sz="1200" dirty="0">
                    <a:ea typeface="宋体" charset="-122"/>
                  </a:rPr>
                  <a:t>2.2 RECUPERACIÓN AMBIENTAL DE ÁREAS DE EROSIÓN INTENSA</a:t>
                </a:r>
                <a:endParaRPr lang="es-ES" sz="1200" b="1" dirty="0">
                  <a:latin typeface="Copperplate Gothic Bold" pitchFamily="34" charset="0"/>
                </a:endParaRPr>
              </a:p>
            </p:txBody>
          </p:sp>
          <p:sp>
            <p:nvSpPr>
              <p:cNvPr id="16395" name="Rectangle 11"/>
              <p:cNvSpPr>
                <a:spLocks noChangeArrowheads="1"/>
              </p:cNvSpPr>
              <p:nvPr/>
            </p:nvSpPr>
            <p:spPr bwMode="auto">
              <a:xfrm>
                <a:off x="144" y="1680"/>
                <a:ext cx="2016" cy="336"/>
              </a:xfrm>
              <a:prstGeom prst="rect">
                <a:avLst/>
              </a:prstGeom>
              <a:gradFill rotWithShape="1">
                <a:gsLst>
                  <a:gs pos="0">
                    <a:srgbClr val="FFF3F3"/>
                  </a:gs>
                  <a:gs pos="50000">
                    <a:srgbClr val="FFFFFF"/>
                  </a:gs>
                  <a:gs pos="100000">
                    <a:srgbClr val="FFF3F3"/>
                  </a:gs>
                </a:gsLst>
                <a:lin ang="0" scaled="1"/>
              </a:gradFill>
              <a:ln w="635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marL="342900" indent="-342900"/>
                <a:r>
                  <a:rPr lang="es-ES" altLang="zh-CN" sz="1200">
                    <a:ea typeface="宋体" charset="-122"/>
                  </a:rPr>
                  <a:t>1.2 MANEJO INTEGRAL Y SOSTENIBLE DEL RECURSO AGUA</a:t>
                </a:r>
                <a:endParaRPr lang="es-ES" sz="1200" b="1">
                  <a:latin typeface="Copperplate Gothic Bold" pitchFamily="34" charset="0"/>
                </a:endParaRPr>
              </a:p>
            </p:txBody>
          </p:sp>
          <p:sp>
            <p:nvSpPr>
              <p:cNvPr id="16396" name="Rectangle 12"/>
              <p:cNvSpPr>
                <a:spLocks noChangeArrowheads="1"/>
              </p:cNvSpPr>
              <p:nvPr/>
            </p:nvSpPr>
            <p:spPr bwMode="auto">
              <a:xfrm>
                <a:off x="192" y="149"/>
                <a:ext cx="5376" cy="289"/>
              </a:xfrm>
              <a:prstGeom prst="rect">
                <a:avLst/>
              </a:prstGeom>
              <a:gradFill rotWithShape="1">
                <a:gsLst>
                  <a:gs pos="0">
                    <a:srgbClr val="FFDF9F"/>
                  </a:gs>
                  <a:gs pos="50000">
                    <a:srgbClr val="FFFFFF"/>
                  </a:gs>
                  <a:gs pos="100000">
                    <a:srgbClr val="FFDF9F"/>
                  </a:gs>
                </a:gsLst>
                <a:lin ang="5400000" scaled="1"/>
              </a:gradFill>
              <a:ln w="9525">
                <a:solidFill>
                  <a:srgbClr val="996633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marL="342900" indent="-342900" algn="ctr"/>
                <a:r>
                  <a:rPr lang="es-ES" altLang="zh-CN" sz="1200" dirty="0">
                    <a:latin typeface="Eras Demi ITC" pitchFamily="34" charset="0"/>
                    <a:ea typeface="宋体" charset="-122"/>
                  </a:rPr>
                  <a:t>SISTEMA DE GESTIÓN AMBIENTAL DE MEDELLÍN</a:t>
                </a:r>
              </a:p>
              <a:p>
                <a:pPr marL="342900" indent="-342900" algn="ctr"/>
                <a:r>
                  <a:rPr lang="es-ES" altLang="zh-CN" sz="1200" dirty="0">
                    <a:latin typeface="Eras Demi ITC" pitchFamily="34" charset="0"/>
                    <a:ea typeface="宋体" charset="-122"/>
                  </a:rPr>
                  <a:t>PLAN DE ACCIÓN AMBIENTAL LOCAL  - SAN ANTONIO DE PRADO - AVANCES</a:t>
                </a:r>
                <a:endParaRPr lang="es-ES" sz="1200" b="1" dirty="0">
                  <a:latin typeface="Copperplate Gothic Bold" pitchFamily="34" charset="0"/>
                </a:endParaRPr>
              </a:p>
            </p:txBody>
          </p:sp>
          <p:sp>
            <p:nvSpPr>
              <p:cNvPr id="16397" name="AutoShape 13"/>
              <p:cNvSpPr>
                <a:spLocks noChangeArrowheads="1"/>
              </p:cNvSpPr>
              <p:nvPr/>
            </p:nvSpPr>
            <p:spPr bwMode="auto">
              <a:xfrm rot="5400000">
                <a:off x="1005" y="-328"/>
                <a:ext cx="432" cy="1962"/>
              </a:xfrm>
              <a:prstGeom prst="notchedRightArrow">
                <a:avLst>
                  <a:gd name="adj1" fmla="val 50000"/>
                  <a:gd name="adj2" fmla="val 47917"/>
                </a:avLst>
              </a:prstGeom>
              <a:gradFill rotWithShape="1">
                <a:gsLst>
                  <a:gs pos="0">
                    <a:srgbClr val="FFDF9F"/>
                  </a:gs>
                  <a:gs pos="50000">
                    <a:srgbClr val="FFFFFF"/>
                  </a:gs>
                  <a:gs pos="100000">
                    <a:srgbClr val="FFDF9F"/>
                  </a:gs>
                </a:gsLst>
                <a:lin ang="5400000" scaled="1"/>
              </a:gradFill>
              <a:ln w="9525">
                <a:solidFill>
                  <a:srgbClr val="996633"/>
                </a:solidFill>
                <a:miter lim="800000"/>
                <a:headEnd/>
                <a:tailEnd/>
              </a:ln>
            </p:spPr>
            <p:txBody>
              <a:bodyPr rot="10800000" vert="eaVert"/>
              <a:lstStyle/>
              <a:p>
                <a:pPr marL="342900" indent="-342900" algn="ctr"/>
                <a:r>
                  <a:rPr lang="es-ES" altLang="zh-CN" sz="1200" b="1">
                    <a:latin typeface="Arial Rounded MT Bold" pitchFamily="34" charset="0"/>
                    <a:ea typeface="宋体" charset="-122"/>
                  </a:rPr>
                  <a:t>PROGRAMAS</a:t>
                </a:r>
                <a:r>
                  <a:rPr lang="es-ES" sz="1200" b="1">
                    <a:latin typeface="Arial Rounded MT Bold" pitchFamily="34" charset="0"/>
                  </a:rPr>
                  <a:t> </a:t>
                </a:r>
              </a:p>
            </p:txBody>
          </p:sp>
          <p:sp>
            <p:nvSpPr>
              <p:cNvPr id="16398" name="AutoShape 14"/>
              <p:cNvSpPr>
                <a:spLocks noChangeArrowheads="1"/>
              </p:cNvSpPr>
              <p:nvPr/>
            </p:nvSpPr>
            <p:spPr bwMode="auto">
              <a:xfrm rot="5400000">
                <a:off x="3897" y="-484"/>
                <a:ext cx="331" cy="2174"/>
              </a:xfrm>
              <a:prstGeom prst="notchedRightArrow">
                <a:avLst>
                  <a:gd name="adj1" fmla="val 50000"/>
                  <a:gd name="adj2" fmla="val 47917"/>
                </a:avLst>
              </a:prstGeom>
              <a:gradFill rotWithShape="1">
                <a:gsLst>
                  <a:gs pos="0">
                    <a:srgbClr val="FFDF9F"/>
                  </a:gs>
                  <a:gs pos="50000">
                    <a:srgbClr val="FFFFFF"/>
                  </a:gs>
                  <a:gs pos="100000">
                    <a:srgbClr val="FFDF9F"/>
                  </a:gs>
                </a:gsLst>
                <a:lin ang="5400000" scaled="1"/>
              </a:gradFill>
              <a:ln w="9525">
                <a:solidFill>
                  <a:srgbClr val="996633"/>
                </a:solidFill>
                <a:miter lim="800000"/>
                <a:headEnd/>
                <a:tailEnd/>
              </a:ln>
            </p:spPr>
            <p:txBody>
              <a:bodyPr rot="10800000" vert="eaVert"/>
              <a:lstStyle/>
              <a:p>
                <a:pPr marL="342900" indent="-342900" algn="ctr"/>
                <a:r>
                  <a:rPr lang="es-ES" altLang="zh-CN" sz="1200" b="1">
                    <a:latin typeface="Arial Rounded MT Bold" pitchFamily="34" charset="0"/>
                    <a:ea typeface="宋体" charset="-122"/>
                  </a:rPr>
                  <a:t>PROYECTOS</a:t>
                </a:r>
              </a:p>
            </p:txBody>
          </p:sp>
          <p:sp>
            <p:nvSpPr>
              <p:cNvPr id="16399" name="Rectangle 15"/>
              <p:cNvSpPr>
                <a:spLocks noChangeArrowheads="1"/>
              </p:cNvSpPr>
              <p:nvPr/>
            </p:nvSpPr>
            <p:spPr bwMode="auto">
              <a:xfrm>
                <a:off x="144" y="2592"/>
                <a:ext cx="2016" cy="336"/>
              </a:xfrm>
              <a:prstGeom prst="rect">
                <a:avLst/>
              </a:prstGeom>
              <a:gradFill rotWithShape="1">
                <a:gsLst>
                  <a:gs pos="0">
                    <a:srgbClr val="FFF3F3"/>
                  </a:gs>
                  <a:gs pos="50000">
                    <a:srgbClr val="FFFFFF"/>
                  </a:gs>
                  <a:gs pos="100000">
                    <a:srgbClr val="FFF3F3"/>
                  </a:gs>
                </a:gsLst>
                <a:lin ang="0" scaled="1"/>
              </a:gradFill>
              <a:ln w="635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marL="342900" indent="-342900"/>
                <a:r>
                  <a:rPr lang="es-ES" altLang="zh-CN" sz="1200">
                    <a:ea typeface="宋体" charset="-122"/>
                  </a:rPr>
                  <a:t>1.4 EVALUACIÓN Y MEJORAMIENTO DE LA DISPONIBILIDAD DEL RECURSO AGUA</a:t>
                </a:r>
                <a:endParaRPr lang="es-ES" sz="1200" b="1">
                  <a:latin typeface="Copperplate Gothic Bold" pitchFamily="34" charset="0"/>
                </a:endParaRPr>
              </a:p>
            </p:txBody>
          </p:sp>
          <p:sp>
            <p:nvSpPr>
              <p:cNvPr id="16428" name="Rectangle 44"/>
              <p:cNvSpPr>
                <a:spLocks noChangeArrowheads="1"/>
              </p:cNvSpPr>
              <p:nvPr/>
            </p:nvSpPr>
            <p:spPr bwMode="auto">
              <a:xfrm>
                <a:off x="2448" y="816"/>
                <a:ext cx="3168" cy="759"/>
              </a:xfrm>
              <a:prstGeom prst="rect">
                <a:avLst/>
              </a:prstGeom>
              <a:gradFill rotWithShape="1">
                <a:gsLst>
                  <a:gs pos="0">
                    <a:srgbClr val="E5FFE5"/>
                  </a:gs>
                  <a:gs pos="50000">
                    <a:srgbClr val="FFFFFF"/>
                  </a:gs>
                  <a:gs pos="100000">
                    <a:srgbClr val="E5FFE5"/>
                  </a:gs>
                </a:gsLst>
                <a:lin ang="0" scaled="1"/>
              </a:gradFill>
              <a:ln w="635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marL="342900" indent="-342900"/>
                <a:r>
                  <a:rPr lang="es-ES" sz="1200" b="1" dirty="0"/>
                  <a:t>ARM-1: Monitoreo de la calidad del agua en quebradas</a:t>
                </a:r>
              </a:p>
              <a:p>
                <a:pPr marL="342900" indent="-342900"/>
                <a:r>
                  <a:rPr lang="es-ES" sz="1200" b="1" dirty="0"/>
                  <a:t>ARM-2: Monitoreo del estado de los retiros de quebradas</a:t>
                </a:r>
              </a:p>
              <a:p>
                <a:pPr marL="342900" indent="-342900"/>
                <a:r>
                  <a:rPr lang="es-ES" altLang="zh-CN" sz="1200" b="1" dirty="0">
                    <a:ea typeface="宋体" charset="-122"/>
                  </a:rPr>
                  <a:t>ARR-1</a:t>
                </a:r>
                <a:r>
                  <a:rPr lang="es-ES" altLang="zh-CN" sz="1200" dirty="0">
                    <a:ea typeface="宋体" charset="-122"/>
                  </a:rPr>
                  <a:t> : Gestión </a:t>
                </a:r>
                <a:r>
                  <a:rPr lang="es-ES" altLang="zh-CN" sz="1200" dirty="0" err="1">
                    <a:ea typeface="宋体" charset="-122"/>
                  </a:rPr>
                  <a:t>Socioambiental</a:t>
                </a:r>
                <a:r>
                  <a:rPr lang="es-ES" altLang="zh-CN" sz="1200" dirty="0">
                    <a:ea typeface="宋体" charset="-122"/>
                  </a:rPr>
                  <a:t> en quebradas con metodologías participativas </a:t>
                </a:r>
                <a:endParaRPr lang="es-ES" sz="1200" b="1" dirty="0"/>
              </a:p>
              <a:p>
                <a:pPr marL="342900" indent="-342900"/>
                <a:r>
                  <a:rPr lang="es-ES" sz="1200" b="1" dirty="0"/>
                  <a:t>ADE-1: </a:t>
                </a:r>
                <a:r>
                  <a:rPr lang="es-ES" sz="1200" dirty="0"/>
                  <a:t>Monitoreo de la disponibilidad total y utilizable del recurso agua en San Antonio de Prado</a:t>
                </a:r>
              </a:p>
            </p:txBody>
          </p:sp>
          <p:sp>
            <p:nvSpPr>
              <p:cNvPr id="16430" name="Rectangle 46"/>
              <p:cNvSpPr>
                <a:spLocks noChangeArrowheads="1"/>
              </p:cNvSpPr>
              <p:nvPr/>
            </p:nvSpPr>
            <p:spPr bwMode="auto">
              <a:xfrm>
                <a:off x="2448" y="1632"/>
                <a:ext cx="3168" cy="438"/>
              </a:xfrm>
              <a:prstGeom prst="rect">
                <a:avLst/>
              </a:prstGeom>
              <a:gradFill rotWithShape="1">
                <a:gsLst>
                  <a:gs pos="0">
                    <a:srgbClr val="E5FFE5"/>
                  </a:gs>
                  <a:gs pos="50000">
                    <a:srgbClr val="FFFFFF"/>
                  </a:gs>
                  <a:gs pos="100000">
                    <a:srgbClr val="E5FFE5"/>
                  </a:gs>
                </a:gsLst>
                <a:lin ang="0" scaled="1"/>
              </a:gradFill>
              <a:ln w="635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marL="342900" indent="-342900"/>
                <a:r>
                  <a:rPr lang="es-ES" altLang="zh-CN" sz="1200" b="1">
                    <a:ea typeface="宋体" charset="-122"/>
                  </a:rPr>
                  <a:t>AMR-1</a:t>
                </a:r>
                <a:r>
                  <a:rPr lang="es-ES" altLang="zh-CN" sz="1200">
                    <a:ea typeface="宋体" charset="-122"/>
                  </a:rPr>
                  <a:t>: Apoyo a la reconversión de prácticas y tecnologías agropecuarias, agroindustriales e industriales no sostenibles </a:t>
                </a:r>
              </a:p>
              <a:p>
                <a:pPr marL="342900" indent="-342900"/>
                <a:r>
                  <a:rPr lang="es-ES" altLang="zh-CN" sz="1200" b="1">
                    <a:ea typeface="宋体" charset="-122"/>
                  </a:rPr>
                  <a:t>AMR-2 : </a:t>
                </a:r>
                <a:r>
                  <a:rPr lang="es-ES" altLang="zh-CN" sz="1200">
                    <a:ea typeface="宋体" charset="-122"/>
                  </a:rPr>
                  <a:t>Construcción de biodigestores asociados a establos y porquerizas </a:t>
                </a:r>
                <a:endParaRPr lang="es-ES" sz="1200"/>
              </a:p>
            </p:txBody>
          </p:sp>
          <p:sp>
            <p:nvSpPr>
              <p:cNvPr id="16435" name="Rectangle 51"/>
              <p:cNvSpPr>
                <a:spLocks noChangeArrowheads="1"/>
              </p:cNvSpPr>
              <p:nvPr/>
            </p:nvSpPr>
            <p:spPr bwMode="auto">
              <a:xfrm>
                <a:off x="2448" y="2115"/>
                <a:ext cx="3168" cy="405"/>
              </a:xfrm>
              <a:prstGeom prst="rect">
                <a:avLst/>
              </a:prstGeom>
              <a:gradFill rotWithShape="1">
                <a:gsLst>
                  <a:gs pos="0">
                    <a:srgbClr val="E5FFE5"/>
                  </a:gs>
                  <a:gs pos="50000">
                    <a:srgbClr val="FFFFFF"/>
                  </a:gs>
                  <a:gs pos="100000">
                    <a:srgbClr val="E5FFE5"/>
                  </a:gs>
                </a:gsLst>
                <a:lin ang="0" scaled="1"/>
              </a:gradFill>
              <a:ln w="635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marL="342900" indent="-342900"/>
                <a:r>
                  <a:rPr lang="es-ES" altLang="zh-CN" sz="1200" b="1" dirty="0">
                    <a:ea typeface="宋体" charset="-122"/>
                  </a:rPr>
                  <a:t>AEA-1</a:t>
                </a:r>
                <a:r>
                  <a:rPr lang="es-ES" altLang="zh-CN" sz="1200" dirty="0">
                    <a:ea typeface="宋体" charset="-122"/>
                  </a:rPr>
                  <a:t> : Apoyo y fortalecimiento a </a:t>
                </a:r>
                <a:r>
                  <a:rPr lang="es-ES" altLang="zh-CN" sz="1200" dirty="0" err="1" smtClean="0">
                    <a:ea typeface="宋体" charset="-122"/>
                  </a:rPr>
                  <a:t>PRAEs</a:t>
                </a:r>
                <a:endParaRPr lang="es-ES" altLang="zh-CN" sz="1200" dirty="0" smtClean="0">
                  <a:ea typeface="宋体" charset="-122"/>
                </a:endParaRPr>
              </a:p>
              <a:p>
                <a:pPr marL="342900" indent="-342900"/>
                <a:r>
                  <a:rPr lang="es-ES" altLang="zh-CN" sz="1200" b="1" dirty="0" smtClean="0">
                    <a:ea typeface="宋体" charset="-122"/>
                  </a:rPr>
                  <a:t>AEA-2</a:t>
                </a:r>
                <a:r>
                  <a:rPr lang="es-ES" altLang="zh-CN" sz="1200" dirty="0" smtClean="0">
                    <a:ea typeface="宋体" charset="-122"/>
                  </a:rPr>
                  <a:t> : Apoyo y fortalecimiento de PROCEDAS </a:t>
                </a:r>
                <a:endParaRPr lang="es-ES" sz="1200" dirty="0"/>
              </a:p>
            </p:txBody>
          </p:sp>
          <p:sp>
            <p:nvSpPr>
              <p:cNvPr id="16436" name="Rectangle 52"/>
              <p:cNvSpPr>
                <a:spLocks noChangeArrowheads="1"/>
              </p:cNvSpPr>
              <p:nvPr/>
            </p:nvSpPr>
            <p:spPr bwMode="auto">
              <a:xfrm>
                <a:off x="2448" y="2565"/>
                <a:ext cx="3168" cy="285"/>
              </a:xfrm>
              <a:prstGeom prst="rect">
                <a:avLst/>
              </a:prstGeom>
              <a:gradFill rotWithShape="1">
                <a:gsLst>
                  <a:gs pos="0">
                    <a:srgbClr val="E5FFE5"/>
                  </a:gs>
                  <a:gs pos="50000">
                    <a:srgbClr val="FFFFFF"/>
                  </a:gs>
                  <a:gs pos="100000">
                    <a:srgbClr val="E5FFE5"/>
                  </a:gs>
                </a:gsLst>
                <a:lin ang="0" scaled="1"/>
              </a:gradFill>
              <a:ln w="635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marL="342900" indent="-342900"/>
                <a:r>
                  <a:rPr lang="es-ES" altLang="zh-CN" sz="1200" b="1" dirty="0">
                    <a:ea typeface="宋体" charset="-122"/>
                  </a:rPr>
                  <a:t>ADE-1</a:t>
                </a:r>
                <a:r>
                  <a:rPr lang="es-ES" altLang="zh-CN" sz="1200" dirty="0">
                    <a:ea typeface="宋体" charset="-122"/>
                  </a:rPr>
                  <a:t> : Monitoreo de la disponibilidad total y utilizable del recurso agua en San Antonio de Prado </a:t>
                </a:r>
                <a:endParaRPr lang="es-ES" sz="1200" dirty="0"/>
              </a:p>
            </p:txBody>
          </p:sp>
          <p:sp>
            <p:nvSpPr>
              <p:cNvPr id="16438" name="Rectangle 54"/>
              <p:cNvSpPr>
                <a:spLocks noChangeArrowheads="1"/>
              </p:cNvSpPr>
              <p:nvPr/>
            </p:nvSpPr>
            <p:spPr bwMode="auto">
              <a:xfrm>
                <a:off x="2448" y="2880"/>
                <a:ext cx="3168" cy="711"/>
              </a:xfrm>
              <a:prstGeom prst="rect">
                <a:avLst/>
              </a:prstGeom>
              <a:gradFill rotWithShape="1">
                <a:gsLst>
                  <a:gs pos="0">
                    <a:srgbClr val="E5FFE5"/>
                  </a:gs>
                  <a:gs pos="50000">
                    <a:srgbClr val="FFFFFF"/>
                  </a:gs>
                  <a:gs pos="100000">
                    <a:srgbClr val="E5FFE5"/>
                  </a:gs>
                </a:gsLst>
                <a:lin ang="0" scaled="1"/>
              </a:gradFill>
              <a:ln w="635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marL="342900" indent="-342900"/>
                <a:r>
                  <a:rPr lang="es-ES" altLang="zh-CN" sz="1200" b="1" dirty="0">
                    <a:ea typeface="宋体" charset="-122"/>
                  </a:rPr>
                  <a:t>SMM-1 : </a:t>
                </a:r>
                <a:r>
                  <a:rPr lang="es-ES" altLang="zh-CN" sz="1200" dirty="0">
                    <a:ea typeface="宋体" charset="-122"/>
                  </a:rPr>
                  <a:t>Monitoreo del estado de los suelos agropecuarios con base en su erosión histórica y activa</a:t>
                </a:r>
              </a:p>
              <a:p>
                <a:pPr marL="342900" indent="-342900"/>
                <a:r>
                  <a:rPr lang="es-ES" altLang="zh-CN" sz="1200" b="1" dirty="0">
                    <a:ea typeface="宋体" charset="-122"/>
                  </a:rPr>
                  <a:t>SMM-2 : </a:t>
                </a:r>
                <a:r>
                  <a:rPr lang="es-ES" altLang="zh-CN" sz="1200" dirty="0">
                    <a:ea typeface="宋体" charset="-122"/>
                  </a:rPr>
                  <a:t>Determinación cartográfica </a:t>
                </a:r>
                <a:r>
                  <a:rPr lang="es-ES" altLang="zh-CN" sz="1200" dirty="0" err="1">
                    <a:ea typeface="宋体" charset="-122"/>
                  </a:rPr>
                  <a:t>semidetallada</a:t>
                </a:r>
                <a:r>
                  <a:rPr lang="es-ES" altLang="zh-CN" sz="1200" dirty="0">
                    <a:ea typeface="宋体" charset="-122"/>
                  </a:rPr>
                  <a:t> de la erosión agropecuaria en el corregimiento </a:t>
                </a:r>
              </a:p>
              <a:p>
                <a:pPr marL="342900" indent="-342900"/>
                <a:r>
                  <a:rPr lang="es-ES" altLang="zh-CN" sz="1200" b="1" dirty="0">
                    <a:ea typeface="宋体" charset="-122"/>
                  </a:rPr>
                  <a:t>SMR-2:  </a:t>
                </a:r>
                <a:r>
                  <a:rPr lang="es-ES" altLang="zh-CN" sz="1200" dirty="0">
                    <a:ea typeface="宋体" charset="-122"/>
                  </a:rPr>
                  <a:t>Apoyo a la reconversión de prácticas y tecnologías agropecuarias y forestales no sostenibles </a:t>
                </a:r>
                <a:endParaRPr lang="es-ES" sz="1200" dirty="0"/>
              </a:p>
            </p:txBody>
          </p:sp>
          <p:sp>
            <p:nvSpPr>
              <p:cNvPr id="16439" name="Rectangle 55"/>
              <p:cNvSpPr>
                <a:spLocks noChangeArrowheads="1"/>
              </p:cNvSpPr>
              <p:nvPr/>
            </p:nvSpPr>
            <p:spPr bwMode="auto">
              <a:xfrm>
                <a:off x="2448" y="3696"/>
                <a:ext cx="3168" cy="354"/>
              </a:xfrm>
              <a:prstGeom prst="rect">
                <a:avLst/>
              </a:prstGeom>
              <a:gradFill rotWithShape="1">
                <a:gsLst>
                  <a:gs pos="0">
                    <a:srgbClr val="E5FFE5"/>
                  </a:gs>
                  <a:gs pos="50000">
                    <a:srgbClr val="FFFFFF"/>
                  </a:gs>
                  <a:gs pos="100000">
                    <a:srgbClr val="E5FFE5"/>
                  </a:gs>
                </a:gsLst>
                <a:lin ang="0" scaled="1"/>
              </a:gradFill>
              <a:ln w="635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marL="342900" indent="-342900"/>
                <a:r>
                  <a:rPr lang="es-ES" altLang="zh-CN" sz="1200" b="1" dirty="0">
                    <a:ea typeface="宋体" charset="-122"/>
                  </a:rPr>
                  <a:t>SRP-1 : </a:t>
                </a:r>
                <a:r>
                  <a:rPr lang="es-ES" altLang="zh-CN" sz="1200" dirty="0">
                    <a:ea typeface="宋体" charset="-122"/>
                  </a:rPr>
                  <a:t>Monitoreo y seguimiento a áreas con movimientos en masa y erosiones </a:t>
                </a:r>
                <a:r>
                  <a:rPr lang="es-ES" altLang="zh-CN" sz="1200" dirty="0" smtClean="0">
                    <a:ea typeface="宋体" charset="-122"/>
                  </a:rPr>
                  <a:t>concentradas</a:t>
                </a:r>
              </a:p>
              <a:p>
                <a:pPr marL="342900" indent="-342900"/>
                <a:endParaRPr lang="es-ES" sz="1200" dirty="0"/>
              </a:p>
            </p:txBody>
          </p:sp>
          <p:sp>
            <p:nvSpPr>
              <p:cNvPr id="16444" name="AutoShape 60"/>
              <p:cNvSpPr>
                <a:spLocks noChangeArrowheads="1"/>
              </p:cNvSpPr>
              <p:nvPr/>
            </p:nvSpPr>
            <p:spPr bwMode="auto">
              <a:xfrm>
                <a:off x="2160" y="1008"/>
                <a:ext cx="240" cy="336"/>
              </a:xfrm>
              <a:prstGeom prst="rightArrow">
                <a:avLst>
                  <a:gd name="adj1" fmla="val 50000"/>
                  <a:gd name="adj2" fmla="val 25000"/>
                </a:avLst>
              </a:prstGeom>
              <a:solidFill>
                <a:schemeClr val="folHlink"/>
              </a:solidFill>
              <a:ln w="6350" algn="ctr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s-ES_tradnl" sz="1200"/>
              </a:p>
            </p:txBody>
          </p:sp>
          <p:sp>
            <p:nvSpPr>
              <p:cNvPr id="16445" name="AutoShape 61"/>
              <p:cNvSpPr>
                <a:spLocks noChangeArrowheads="1"/>
              </p:cNvSpPr>
              <p:nvPr/>
            </p:nvSpPr>
            <p:spPr bwMode="auto">
              <a:xfrm>
                <a:off x="2160" y="1680"/>
                <a:ext cx="240" cy="336"/>
              </a:xfrm>
              <a:prstGeom prst="rightArrow">
                <a:avLst>
                  <a:gd name="adj1" fmla="val 50000"/>
                  <a:gd name="adj2" fmla="val 25000"/>
                </a:avLst>
              </a:prstGeom>
              <a:solidFill>
                <a:schemeClr val="folHlink"/>
              </a:solidFill>
              <a:ln w="6350" algn="ctr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s-ES_tradnl" sz="1200"/>
              </a:p>
            </p:txBody>
          </p:sp>
          <p:sp>
            <p:nvSpPr>
              <p:cNvPr id="16446" name="AutoShape 62"/>
              <p:cNvSpPr>
                <a:spLocks noChangeArrowheads="1"/>
              </p:cNvSpPr>
              <p:nvPr/>
            </p:nvSpPr>
            <p:spPr bwMode="auto">
              <a:xfrm>
                <a:off x="2160" y="2160"/>
                <a:ext cx="240" cy="336"/>
              </a:xfrm>
              <a:prstGeom prst="rightArrow">
                <a:avLst>
                  <a:gd name="adj1" fmla="val 50000"/>
                  <a:gd name="adj2" fmla="val 25000"/>
                </a:avLst>
              </a:prstGeom>
              <a:solidFill>
                <a:schemeClr val="folHlink"/>
              </a:solidFill>
              <a:ln w="6350" algn="ctr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s-ES_tradnl" sz="1200"/>
              </a:p>
            </p:txBody>
          </p:sp>
          <p:sp>
            <p:nvSpPr>
              <p:cNvPr id="16447" name="AutoShape 63"/>
              <p:cNvSpPr>
                <a:spLocks noChangeArrowheads="1"/>
              </p:cNvSpPr>
              <p:nvPr/>
            </p:nvSpPr>
            <p:spPr bwMode="auto">
              <a:xfrm>
                <a:off x="2160" y="2592"/>
                <a:ext cx="240" cy="336"/>
              </a:xfrm>
              <a:prstGeom prst="rightArrow">
                <a:avLst>
                  <a:gd name="adj1" fmla="val 50000"/>
                  <a:gd name="adj2" fmla="val 25000"/>
                </a:avLst>
              </a:prstGeom>
              <a:solidFill>
                <a:schemeClr val="folHlink"/>
              </a:solidFill>
              <a:ln w="6350" algn="ctr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s-ES_tradnl" sz="1200"/>
              </a:p>
            </p:txBody>
          </p:sp>
          <p:sp>
            <p:nvSpPr>
              <p:cNvPr id="16448" name="AutoShape 64"/>
              <p:cNvSpPr>
                <a:spLocks noChangeArrowheads="1"/>
              </p:cNvSpPr>
              <p:nvPr/>
            </p:nvSpPr>
            <p:spPr bwMode="auto">
              <a:xfrm>
                <a:off x="2160" y="3072"/>
                <a:ext cx="240" cy="336"/>
              </a:xfrm>
              <a:prstGeom prst="rightArrow">
                <a:avLst>
                  <a:gd name="adj1" fmla="val 50000"/>
                  <a:gd name="adj2" fmla="val 25000"/>
                </a:avLst>
              </a:prstGeom>
              <a:solidFill>
                <a:schemeClr val="folHlink"/>
              </a:solidFill>
              <a:ln w="6350" algn="ctr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s-ES_tradnl" sz="1200"/>
              </a:p>
            </p:txBody>
          </p:sp>
          <p:sp>
            <p:nvSpPr>
              <p:cNvPr id="16449" name="AutoShape 65"/>
              <p:cNvSpPr>
                <a:spLocks noChangeArrowheads="1"/>
              </p:cNvSpPr>
              <p:nvPr/>
            </p:nvSpPr>
            <p:spPr bwMode="auto">
              <a:xfrm>
                <a:off x="2160" y="3648"/>
                <a:ext cx="240" cy="336"/>
              </a:xfrm>
              <a:prstGeom prst="rightArrow">
                <a:avLst>
                  <a:gd name="adj1" fmla="val 50000"/>
                  <a:gd name="adj2" fmla="val 25000"/>
                </a:avLst>
              </a:prstGeom>
              <a:solidFill>
                <a:schemeClr val="folHlink"/>
              </a:solidFill>
              <a:ln w="6350" algn="ctr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s-ES_tradnl" sz="1200"/>
              </a:p>
            </p:txBody>
          </p:sp>
        </p:grp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38"/>
          <p:cNvGrpSpPr>
            <a:grpSpLocks/>
          </p:cNvGrpSpPr>
          <p:nvPr/>
        </p:nvGrpSpPr>
        <p:grpSpPr bwMode="auto">
          <a:xfrm>
            <a:off x="228600" y="236538"/>
            <a:ext cx="8686800" cy="6550155"/>
            <a:chOff x="144" y="149"/>
            <a:chExt cx="5472" cy="3479"/>
          </a:xfrm>
        </p:grpSpPr>
        <p:sp>
          <p:nvSpPr>
            <p:cNvPr id="13319" name="Rectangle 7"/>
            <p:cNvSpPr>
              <a:spLocks noChangeArrowheads="1"/>
            </p:cNvSpPr>
            <p:nvPr/>
          </p:nvSpPr>
          <p:spPr bwMode="auto">
            <a:xfrm>
              <a:off x="144" y="1503"/>
              <a:ext cx="2016" cy="445"/>
            </a:xfrm>
            <a:prstGeom prst="rect">
              <a:avLst/>
            </a:prstGeom>
            <a:gradFill rotWithShape="1">
              <a:gsLst>
                <a:gs pos="0">
                  <a:srgbClr val="FFF3F3"/>
                </a:gs>
                <a:gs pos="50000">
                  <a:srgbClr val="FFFFFF"/>
                </a:gs>
                <a:gs pos="100000">
                  <a:srgbClr val="FFF3F3"/>
                </a:gs>
              </a:gsLst>
              <a:lin ang="0" scaled="1"/>
            </a:gradFill>
            <a:ln w="635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marL="342900" indent="-342900"/>
              <a:r>
                <a:rPr lang="es-ES" altLang="zh-CN" sz="1400" dirty="0">
                  <a:ea typeface="宋体" charset="-122"/>
                </a:rPr>
                <a:t>4.1 EDUCACIÓN AMBIENTAL PARA EL MANEJO SOSTENIBLE DE LOS RECURSOS NATURALES - SOCIAL</a:t>
              </a:r>
              <a:endParaRPr lang="es-ES" sz="1400" b="1" dirty="0">
                <a:latin typeface="Copperplate Gothic Bold" pitchFamily="34" charset="0"/>
              </a:endParaRPr>
            </a:p>
          </p:txBody>
        </p:sp>
        <p:sp>
          <p:nvSpPr>
            <p:cNvPr id="13322" name="Rectangle 10"/>
            <p:cNvSpPr>
              <a:spLocks noChangeArrowheads="1"/>
            </p:cNvSpPr>
            <p:nvPr/>
          </p:nvSpPr>
          <p:spPr bwMode="auto">
            <a:xfrm>
              <a:off x="144" y="1996"/>
              <a:ext cx="2016" cy="288"/>
            </a:xfrm>
            <a:prstGeom prst="rect">
              <a:avLst/>
            </a:prstGeom>
            <a:gradFill rotWithShape="1">
              <a:gsLst>
                <a:gs pos="0">
                  <a:srgbClr val="FFF3F3"/>
                </a:gs>
                <a:gs pos="50000">
                  <a:srgbClr val="FFFFFF"/>
                </a:gs>
                <a:gs pos="100000">
                  <a:srgbClr val="FFF3F3"/>
                </a:gs>
              </a:gsLst>
              <a:lin ang="0" scaled="1"/>
            </a:gradFill>
            <a:ln w="635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marL="342900" indent="-342900"/>
              <a:r>
                <a:rPr lang="es-ES" altLang="zh-CN" sz="1400">
                  <a:ea typeface="宋体" charset="-122"/>
                </a:rPr>
                <a:t>4.4 PARTICIPACIÓN Y EDUCACIÓN SOCIAL</a:t>
              </a:r>
              <a:endParaRPr lang="es-ES" sz="1400" b="1">
                <a:latin typeface="Copperplate Gothic Bold" pitchFamily="34" charset="0"/>
              </a:endParaRPr>
            </a:p>
          </p:txBody>
        </p:sp>
        <p:sp>
          <p:nvSpPr>
            <p:cNvPr id="13324" name="Rectangle 12"/>
            <p:cNvSpPr>
              <a:spLocks noChangeArrowheads="1"/>
            </p:cNvSpPr>
            <p:nvPr/>
          </p:nvSpPr>
          <p:spPr bwMode="auto">
            <a:xfrm>
              <a:off x="144" y="2733"/>
              <a:ext cx="2016" cy="288"/>
            </a:xfrm>
            <a:prstGeom prst="rect">
              <a:avLst/>
            </a:prstGeom>
            <a:gradFill rotWithShape="1">
              <a:gsLst>
                <a:gs pos="0">
                  <a:srgbClr val="FFF3F3"/>
                </a:gs>
                <a:gs pos="50000">
                  <a:srgbClr val="FFFFFF"/>
                </a:gs>
                <a:gs pos="100000">
                  <a:srgbClr val="FFF3F3"/>
                </a:gs>
              </a:gsLst>
              <a:lin ang="0" scaled="1"/>
            </a:gradFill>
            <a:ln w="635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marL="342900" indent="-342900"/>
              <a:r>
                <a:rPr lang="es-ES" altLang="zh-CN" sz="1400">
                  <a:ea typeface="宋体" charset="-122"/>
                </a:rPr>
                <a:t>4.6 MIRS Y LÍQUIDOS (GIRS)</a:t>
              </a:r>
              <a:endParaRPr lang="es-ES" sz="1400" b="1">
                <a:latin typeface="Copperplate Gothic Bold" pitchFamily="34" charset="0"/>
              </a:endParaRPr>
            </a:p>
          </p:txBody>
        </p:sp>
        <p:sp>
          <p:nvSpPr>
            <p:cNvPr id="13328" name="Rectangle 16"/>
            <p:cNvSpPr>
              <a:spLocks noChangeArrowheads="1"/>
            </p:cNvSpPr>
            <p:nvPr/>
          </p:nvSpPr>
          <p:spPr bwMode="auto">
            <a:xfrm>
              <a:off x="2448" y="1617"/>
              <a:ext cx="3168" cy="288"/>
            </a:xfrm>
            <a:prstGeom prst="rect">
              <a:avLst/>
            </a:prstGeom>
            <a:gradFill rotWithShape="1">
              <a:gsLst>
                <a:gs pos="0">
                  <a:srgbClr val="E5FFE5"/>
                </a:gs>
                <a:gs pos="50000">
                  <a:srgbClr val="FFFFFF"/>
                </a:gs>
                <a:gs pos="100000">
                  <a:srgbClr val="E5FFE5"/>
                </a:gs>
              </a:gsLst>
              <a:lin ang="0" scaled="1"/>
            </a:gradFill>
            <a:ln w="635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marL="342900" indent="-342900"/>
              <a:r>
                <a:rPr lang="es-ES" altLang="zh-CN" sz="1400" b="1" dirty="0">
                  <a:ea typeface="宋体" charset="-122"/>
                </a:rPr>
                <a:t>SoCT-1: </a:t>
              </a:r>
              <a:r>
                <a:rPr lang="es-ES" altLang="zh-CN" sz="1400" dirty="0">
                  <a:ea typeface="宋体" charset="-122"/>
                </a:rPr>
                <a:t> Realización de  expediciones de reconocimiento, evaluación y planeación </a:t>
              </a:r>
              <a:endParaRPr lang="es-ES" sz="1400" dirty="0"/>
            </a:p>
          </p:txBody>
        </p:sp>
        <p:sp>
          <p:nvSpPr>
            <p:cNvPr id="13329" name="Rectangle 17"/>
            <p:cNvSpPr>
              <a:spLocks noChangeArrowheads="1"/>
            </p:cNvSpPr>
            <p:nvPr/>
          </p:nvSpPr>
          <p:spPr bwMode="auto">
            <a:xfrm>
              <a:off x="2448" y="1921"/>
              <a:ext cx="3168" cy="394"/>
            </a:xfrm>
            <a:prstGeom prst="rect">
              <a:avLst/>
            </a:prstGeom>
            <a:gradFill rotWithShape="1">
              <a:gsLst>
                <a:gs pos="0">
                  <a:srgbClr val="E5FFE5"/>
                </a:gs>
                <a:gs pos="50000">
                  <a:srgbClr val="FFFFFF"/>
                </a:gs>
                <a:gs pos="100000">
                  <a:srgbClr val="E5FFE5"/>
                </a:gs>
              </a:gsLst>
              <a:lin ang="0" scaled="1"/>
            </a:gradFill>
            <a:ln w="635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marL="342900" indent="-342900"/>
              <a:r>
                <a:rPr lang="es-ES" altLang="zh-CN" sz="1400" b="1">
                  <a:ea typeface="宋体" charset="-122"/>
                </a:rPr>
                <a:t>SoPP1</a:t>
              </a:r>
              <a:r>
                <a:rPr lang="es-ES" altLang="zh-CN" sz="1400">
                  <a:ea typeface="宋体" charset="-122"/>
                </a:rPr>
                <a:t> : Formulación e instalación de 5 nuevos PRAE </a:t>
              </a:r>
            </a:p>
            <a:p>
              <a:pPr marL="342900" indent="-342900"/>
              <a:r>
                <a:rPr lang="es-ES" altLang="zh-CN" sz="1400" b="1">
                  <a:ea typeface="宋体" charset="-122"/>
                </a:rPr>
                <a:t>SoPP-2 </a:t>
              </a:r>
              <a:r>
                <a:rPr lang="es-ES" altLang="zh-CN" sz="1400">
                  <a:ea typeface="宋体" charset="-122"/>
                </a:rPr>
                <a:t>: Fortalecimiento de 6 PRAE instalados </a:t>
              </a:r>
            </a:p>
            <a:p>
              <a:pPr marL="342900" indent="-342900"/>
              <a:r>
                <a:rPr lang="es-ES" altLang="zh-CN" sz="1400" b="1">
                  <a:ea typeface="宋体" charset="-122"/>
                </a:rPr>
                <a:t>SoPEC-1 </a:t>
              </a:r>
              <a:r>
                <a:rPr lang="es-ES" altLang="zh-CN" sz="1400">
                  <a:ea typeface="宋体" charset="-122"/>
                </a:rPr>
                <a:t>: Monitoreo y gestión del PAAL SADEP </a:t>
              </a:r>
            </a:p>
            <a:p>
              <a:pPr marL="342900" indent="-342900"/>
              <a:endParaRPr lang="es-ES" sz="1400"/>
            </a:p>
          </p:txBody>
        </p:sp>
        <p:sp>
          <p:nvSpPr>
            <p:cNvPr id="13330" name="Rectangle 18"/>
            <p:cNvSpPr>
              <a:spLocks noChangeArrowheads="1"/>
            </p:cNvSpPr>
            <p:nvPr/>
          </p:nvSpPr>
          <p:spPr bwMode="auto">
            <a:xfrm>
              <a:off x="2448" y="2576"/>
              <a:ext cx="3168" cy="749"/>
            </a:xfrm>
            <a:prstGeom prst="rect">
              <a:avLst/>
            </a:prstGeom>
            <a:gradFill rotWithShape="1">
              <a:gsLst>
                <a:gs pos="0">
                  <a:srgbClr val="E5FFE5"/>
                </a:gs>
                <a:gs pos="50000">
                  <a:srgbClr val="FFFFFF"/>
                </a:gs>
                <a:gs pos="100000">
                  <a:srgbClr val="E5FFE5"/>
                </a:gs>
              </a:gsLst>
              <a:lin ang="0" scaled="1"/>
            </a:gradFill>
            <a:ln w="635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marL="342900" indent="-342900"/>
              <a:r>
                <a:rPr lang="es-ES" altLang="zh-CN" sz="1400" b="1" dirty="0">
                  <a:ea typeface="宋体" charset="-122"/>
                </a:rPr>
                <a:t>SoMF-3</a:t>
              </a:r>
              <a:r>
                <a:rPr lang="es-ES" altLang="zh-CN" sz="1400" dirty="0">
                  <a:ea typeface="宋体" charset="-122"/>
                </a:rPr>
                <a:t> : Instauración de fases siguientes del proceso </a:t>
              </a:r>
              <a:r>
                <a:rPr lang="es-ES" altLang="zh-CN" sz="1400" dirty="0" err="1">
                  <a:ea typeface="宋体" charset="-122"/>
                </a:rPr>
                <a:t>GIRS</a:t>
              </a:r>
              <a:r>
                <a:rPr lang="es-ES" altLang="zh-CN" sz="1400" dirty="0">
                  <a:ea typeface="宋体" charset="-122"/>
                </a:rPr>
                <a:t> </a:t>
              </a:r>
              <a:r>
                <a:rPr lang="es-CO" altLang="zh-CN" sz="1400" dirty="0">
                  <a:ea typeface="宋体" charset="-122"/>
                </a:rPr>
                <a:t>corregimental</a:t>
              </a:r>
              <a:r>
                <a:rPr lang="es-ES" altLang="zh-CN" sz="1400" dirty="0">
                  <a:ea typeface="宋体" charset="-122"/>
                </a:rPr>
                <a:t> </a:t>
              </a:r>
            </a:p>
            <a:p>
              <a:pPr marL="342900" indent="-342900"/>
              <a:r>
                <a:rPr lang="es-ES" altLang="zh-CN" sz="1400" b="1" dirty="0">
                  <a:ea typeface="宋体" charset="-122"/>
                </a:rPr>
                <a:t>SoMCR-1</a:t>
              </a:r>
              <a:r>
                <a:rPr lang="es-ES" altLang="zh-CN" sz="1400" dirty="0">
                  <a:ea typeface="宋体" charset="-122"/>
                </a:rPr>
                <a:t> : Acompañamiento social al recuperador y organizaciones del sector </a:t>
              </a:r>
            </a:p>
            <a:p>
              <a:pPr marL="342900" indent="-342900"/>
              <a:r>
                <a:rPr lang="es-ES" altLang="zh-CN" sz="1400" b="1" dirty="0">
                  <a:ea typeface="宋体" charset="-122"/>
                </a:rPr>
                <a:t>SoMCC-1</a:t>
              </a:r>
              <a:r>
                <a:rPr lang="es-ES" altLang="zh-CN" sz="1400" dirty="0">
                  <a:ea typeface="宋体" charset="-122"/>
                </a:rPr>
                <a:t> : Fortalecimiento del predio piloto para compostaje en Prado (La Florida) </a:t>
              </a:r>
              <a:endParaRPr lang="es-ES" sz="1400" dirty="0"/>
            </a:p>
          </p:txBody>
        </p:sp>
        <p:sp>
          <p:nvSpPr>
            <p:cNvPr id="13331" name="Rectangle 19"/>
            <p:cNvSpPr>
              <a:spLocks noChangeArrowheads="1"/>
            </p:cNvSpPr>
            <p:nvPr/>
          </p:nvSpPr>
          <p:spPr bwMode="auto">
            <a:xfrm>
              <a:off x="2448" y="3358"/>
              <a:ext cx="3120" cy="270"/>
            </a:xfrm>
            <a:prstGeom prst="rect">
              <a:avLst/>
            </a:prstGeom>
            <a:gradFill rotWithShape="1">
              <a:gsLst>
                <a:gs pos="0">
                  <a:srgbClr val="E5FFE5"/>
                </a:gs>
                <a:gs pos="50000">
                  <a:srgbClr val="FFFFFF"/>
                </a:gs>
                <a:gs pos="100000">
                  <a:srgbClr val="E5FFE5"/>
                </a:gs>
              </a:gsLst>
              <a:lin ang="0" scaled="1"/>
            </a:gradFill>
            <a:ln w="635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marL="342900" indent="-342900"/>
              <a:r>
                <a:rPr lang="es-ES" altLang="zh-CN" sz="1400" b="1">
                  <a:ea typeface="宋体" charset="-122"/>
                </a:rPr>
                <a:t>SIG-I</a:t>
              </a:r>
              <a:r>
                <a:rPr lang="es-ES" altLang="zh-CN" sz="1400">
                  <a:ea typeface="宋体" charset="-122"/>
                </a:rPr>
                <a:t> : Levantamiento y actualización de la información SIG </a:t>
              </a:r>
              <a:endParaRPr lang="es-ES" sz="1400"/>
            </a:p>
          </p:txBody>
        </p:sp>
        <p:sp>
          <p:nvSpPr>
            <p:cNvPr id="13335" name="Rectangle 23"/>
            <p:cNvSpPr>
              <a:spLocks noChangeArrowheads="1"/>
            </p:cNvSpPr>
            <p:nvPr/>
          </p:nvSpPr>
          <p:spPr bwMode="auto">
            <a:xfrm>
              <a:off x="144" y="912"/>
              <a:ext cx="2016" cy="432"/>
            </a:xfrm>
            <a:prstGeom prst="rect">
              <a:avLst/>
            </a:prstGeom>
            <a:gradFill rotWithShape="1">
              <a:gsLst>
                <a:gs pos="0">
                  <a:srgbClr val="FFF3F3"/>
                </a:gs>
                <a:gs pos="50000">
                  <a:srgbClr val="FFFFFF"/>
                </a:gs>
                <a:gs pos="100000">
                  <a:srgbClr val="FFF3F3"/>
                </a:gs>
              </a:gsLst>
              <a:lin ang="0" scaled="1"/>
            </a:gradFill>
            <a:ln w="635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marL="174625" indent="-174625"/>
              <a:r>
                <a:rPr lang="es-ES" altLang="zh-CN" sz="1400">
                  <a:ea typeface="宋体" charset="-122"/>
                </a:rPr>
                <a:t>3.1 RECUPERACIÓN Y MANEJO SOCIAL  INTEGRAL DE ECOSISTEMAS BOSCOSOS Y ÁREAS DE RESERVA PÚBLICAS</a:t>
              </a:r>
              <a:endParaRPr lang="es-ES" sz="1400"/>
            </a:p>
          </p:txBody>
        </p:sp>
        <p:sp>
          <p:nvSpPr>
            <p:cNvPr id="13336" name="Rectangle 24"/>
            <p:cNvSpPr>
              <a:spLocks noChangeArrowheads="1"/>
            </p:cNvSpPr>
            <p:nvPr/>
          </p:nvSpPr>
          <p:spPr bwMode="auto">
            <a:xfrm>
              <a:off x="192" y="149"/>
              <a:ext cx="5376" cy="289"/>
            </a:xfrm>
            <a:prstGeom prst="rect">
              <a:avLst/>
            </a:prstGeom>
            <a:gradFill rotWithShape="1">
              <a:gsLst>
                <a:gs pos="0">
                  <a:srgbClr val="FFDF9F"/>
                </a:gs>
                <a:gs pos="50000">
                  <a:srgbClr val="FFFFFF"/>
                </a:gs>
                <a:gs pos="100000">
                  <a:srgbClr val="FFDF9F"/>
                </a:gs>
              </a:gsLst>
              <a:lin ang="5400000" scaled="1"/>
            </a:gradFill>
            <a:ln w="9525">
              <a:solidFill>
                <a:srgbClr val="996633"/>
              </a:solidFill>
              <a:miter lim="800000"/>
              <a:headEnd/>
              <a:tailEnd/>
            </a:ln>
          </p:spPr>
          <p:txBody>
            <a:bodyPr/>
            <a:lstStyle/>
            <a:p>
              <a:pPr marL="342900" indent="-342900" algn="ctr"/>
              <a:r>
                <a:rPr lang="es-ES" altLang="zh-CN" sz="1400">
                  <a:latin typeface="Eras Demi ITC" pitchFamily="34" charset="0"/>
                  <a:ea typeface="宋体" charset="-122"/>
                </a:rPr>
                <a:t>SISTEMA DE GESTIÓN AMBIENTAL DE MEDELLÍN</a:t>
              </a:r>
            </a:p>
            <a:p>
              <a:pPr marL="342900" indent="-342900" algn="ctr"/>
              <a:r>
                <a:rPr lang="es-ES" altLang="zh-CN" sz="1400">
                  <a:latin typeface="Eras Demi ITC" pitchFamily="34" charset="0"/>
                  <a:ea typeface="宋体" charset="-122"/>
                </a:rPr>
                <a:t>PLAN DE ACCIÓN AMBIENTAL LOCAL  - SAN ANTONIO DE PRADO - AVANCES</a:t>
              </a:r>
              <a:endParaRPr lang="es-ES" sz="1400" b="1">
                <a:latin typeface="Copperplate Gothic Bold" pitchFamily="34" charset="0"/>
              </a:endParaRPr>
            </a:p>
          </p:txBody>
        </p:sp>
        <p:sp>
          <p:nvSpPr>
            <p:cNvPr id="13337" name="AutoShape 25"/>
            <p:cNvSpPr>
              <a:spLocks noChangeArrowheads="1"/>
            </p:cNvSpPr>
            <p:nvPr/>
          </p:nvSpPr>
          <p:spPr bwMode="auto">
            <a:xfrm rot="5400000">
              <a:off x="1005" y="-328"/>
              <a:ext cx="432" cy="1962"/>
            </a:xfrm>
            <a:prstGeom prst="notchedRightArrow">
              <a:avLst>
                <a:gd name="adj1" fmla="val 50000"/>
                <a:gd name="adj2" fmla="val 47917"/>
              </a:avLst>
            </a:prstGeom>
            <a:gradFill rotWithShape="1">
              <a:gsLst>
                <a:gs pos="0">
                  <a:srgbClr val="FFDF9F"/>
                </a:gs>
                <a:gs pos="50000">
                  <a:srgbClr val="FFFFFF"/>
                </a:gs>
                <a:gs pos="100000">
                  <a:srgbClr val="FFDF9F"/>
                </a:gs>
              </a:gsLst>
              <a:lin ang="5400000" scaled="1"/>
            </a:gradFill>
            <a:ln w="9525">
              <a:solidFill>
                <a:srgbClr val="996633"/>
              </a:solidFill>
              <a:miter lim="800000"/>
              <a:headEnd/>
              <a:tailEnd/>
            </a:ln>
          </p:spPr>
          <p:txBody>
            <a:bodyPr rot="10800000" vert="eaVert"/>
            <a:lstStyle/>
            <a:p>
              <a:pPr marL="342900" indent="-342900" algn="ctr"/>
              <a:r>
                <a:rPr lang="es-ES" altLang="zh-CN" sz="1400" b="1">
                  <a:latin typeface="Arial Rounded MT Bold" pitchFamily="34" charset="0"/>
                  <a:ea typeface="宋体" charset="-122"/>
                </a:rPr>
                <a:t>PROGRAMAS</a:t>
              </a:r>
              <a:r>
                <a:rPr lang="es-ES" sz="1400" b="1">
                  <a:latin typeface="Arial Rounded MT Bold" pitchFamily="34" charset="0"/>
                </a:rPr>
                <a:t> </a:t>
              </a:r>
            </a:p>
          </p:txBody>
        </p:sp>
        <p:sp>
          <p:nvSpPr>
            <p:cNvPr id="13338" name="AutoShape 26"/>
            <p:cNvSpPr>
              <a:spLocks noChangeArrowheads="1"/>
            </p:cNvSpPr>
            <p:nvPr/>
          </p:nvSpPr>
          <p:spPr bwMode="auto">
            <a:xfrm rot="5400000">
              <a:off x="3897" y="-484"/>
              <a:ext cx="331" cy="2174"/>
            </a:xfrm>
            <a:prstGeom prst="notchedRightArrow">
              <a:avLst>
                <a:gd name="adj1" fmla="val 50000"/>
                <a:gd name="adj2" fmla="val 47917"/>
              </a:avLst>
            </a:prstGeom>
            <a:gradFill rotWithShape="1">
              <a:gsLst>
                <a:gs pos="0">
                  <a:srgbClr val="FFDF9F"/>
                </a:gs>
                <a:gs pos="50000">
                  <a:srgbClr val="FFFFFF"/>
                </a:gs>
                <a:gs pos="100000">
                  <a:srgbClr val="FFDF9F"/>
                </a:gs>
              </a:gsLst>
              <a:lin ang="5400000" scaled="1"/>
            </a:gradFill>
            <a:ln w="9525">
              <a:solidFill>
                <a:srgbClr val="996633"/>
              </a:solidFill>
              <a:miter lim="800000"/>
              <a:headEnd/>
              <a:tailEnd/>
            </a:ln>
          </p:spPr>
          <p:txBody>
            <a:bodyPr rot="10800000" vert="eaVert"/>
            <a:lstStyle/>
            <a:p>
              <a:pPr marL="342900" indent="-342900" algn="ctr"/>
              <a:r>
                <a:rPr lang="es-ES" altLang="zh-CN" sz="1400" b="1">
                  <a:latin typeface="Arial Rounded MT Bold" pitchFamily="34" charset="0"/>
                  <a:ea typeface="宋体" charset="-122"/>
                </a:rPr>
                <a:t>PROYECTOS</a:t>
              </a:r>
            </a:p>
          </p:txBody>
        </p:sp>
        <p:sp>
          <p:nvSpPr>
            <p:cNvPr id="13339" name="Rectangle 27"/>
            <p:cNvSpPr>
              <a:spLocks noChangeArrowheads="1"/>
            </p:cNvSpPr>
            <p:nvPr/>
          </p:nvSpPr>
          <p:spPr bwMode="auto">
            <a:xfrm>
              <a:off x="2448" y="744"/>
              <a:ext cx="3168" cy="826"/>
            </a:xfrm>
            <a:prstGeom prst="rect">
              <a:avLst/>
            </a:prstGeom>
            <a:gradFill rotWithShape="1">
              <a:gsLst>
                <a:gs pos="0">
                  <a:srgbClr val="E5FFE5"/>
                </a:gs>
                <a:gs pos="50000">
                  <a:srgbClr val="FFFFFF"/>
                </a:gs>
                <a:gs pos="100000">
                  <a:srgbClr val="E5FFE5"/>
                </a:gs>
              </a:gsLst>
              <a:lin ang="0" scaled="1"/>
            </a:gradFill>
            <a:ln w="635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marL="342900" indent="-342900"/>
              <a:r>
                <a:rPr lang="es-ES" altLang="zh-CN" sz="1400" b="1" dirty="0">
                  <a:ea typeface="宋体" charset="-122"/>
                </a:rPr>
                <a:t>BRM-1</a:t>
              </a:r>
              <a:r>
                <a:rPr lang="es-ES" altLang="zh-CN" sz="1400" dirty="0">
                  <a:ea typeface="宋体" charset="-122"/>
                </a:rPr>
                <a:t> </a:t>
              </a:r>
              <a:r>
                <a:rPr lang="es-ES" sz="1400" b="1" dirty="0"/>
                <a:t>: </a:t>
              </a:r>
              <a:r>
                <a:rPr lang="pt-BR" altLang="zh-CN" sz="1400" dirty="0" err="1">
                  <a:ea typeface="宋体" charset="-122"/>
                </a:rPr>
                <a:t>Monitoreo</a:t>
              </a:r>
              <a:r>
                <a:rPr lang="pt-BR" altLang="zh-CN" sz="1400" dirty="0">
                  <a:ea typeface="宋体" charset="-122"/>
                </a:rPr>
                <a:t> de áreas </a:t>
              </a:r>
              <a:r>
                <a:rPr lang="pt-BR" altLang="zh-CN" sz="1400" dirty="0" err="1">
                  <a:ea typeface="宋体" charset="-122"/>
                </a:rPr>
                <a:t>boscosas</a:t>
              </a:r>
              <a:r>
                <a:rPr lang="pt-BR" altLang="zh-CN" sz="1400" dirty="0">
                  <a:ea typeface="宋体" charset="-122"/>
                </a:rPr>
                <a:t> nativas</a:t>
              </a:r>
            </a:p>
            <a:p>
              <a:pPr marL="342900" indent="-342900"/>
              <a:r>
                <a:rPr lang="es-ES" altLang="zh-CN" sz="1400" b="1" dirty="0">
                  <a:ea typeface="宋体" charset="-122"/>
                </a:rPr>
                <a:t>BRC-1 </a:t>
              </a:r>
              <a:r>
                <a:rPr lang="es-ES" altLang="zh-CN" sz="1400" dirty="0">
                  <a:ea typeface="宋体" charset="-122"/>
                </a:rPr>
                <a:t>:  Compra de predios y áreas de retiro prioritarias para la conservación en San Antonio de </a:t>
              </a:r>
              <a:r>
                <a:rPr lang="es-ES" altLang="zh-CN" sz="1400" dirty="0" smtClean="0">
                  <a:ea typeface="宋体" charset="-122"/>
                </a:rPr>
                <a:t>Prado</a:t>
              </a:r>
            </a:p>
            <a:p>
              <a:pPr marL="342900" indent="-342900"/>
              <a:r>
                <a:rPr lang="es-ES" altLang="zh-CN" sz="1400" b="1" dirty="0" err="1" smtClean="0">
                  <a:ea typeface="宋体" charset="-122"/>
                </a:rPr>
                <a:t>BRR</a:t>
              </a:r>
              <a:r>
                <a:rPr lang="es-ES" altLang="zh-CN" sz="1400" b="1" dirty="0" smtClean="0">
                  <a:ea typeface="宋体" charset="-122"/>
                </a:rPr>
                <a:t> 1</a:t>
              </a:r>
              <a:r>
                <a:rPr lang="es-ES" altLang="zh-CN" sz="1400" dirty="0" smtClean="0">
                  <a:ea typeface="宋体" charset="-122"/>
                </a:rPr>
                <a:t>: </a:t>
              </a:r>
              <a:r>
                <a:rPr lang="es-ES" sz="1400" dirty="0" smtClean="0"/>
                <a:t>Reforestación de parques lineales y áreas públicas con especies nativas</a:t>
              </a:r>
            </a:p>
            <a:p>
              <a:pPr marL="342900" indent="-342900"/>
              <a:r>
                <a:rPr lang="es-ES" altLang="zh-CN" sz="1400" b="1" dirty="0" smtClean="0">
                  <a:ea typeface="宋体" charset="-122"/>
                </a:rPr>
                <a:t>BCE-1</a:t>
              </a:r>
              <a:r>
                <a:rPr lang="es-ES" altLang="zh-CN" sz="1400" dirty="0" smtClean="0">
                  <a:ea typeface="宋体" charset="-122"/>
                </a:rPr>
                <a:t> : </a:t>
              </a:r>
              <a:r>
                <a:rPr lang="es-ES" sz="1400" dirty="0" smtClean="0"/>
                <a:t>exención de impuestos de todo tipo para áreas de conservación</a:t>
              </a:r>
              <a:endParaRPr lang="es-ES" altLang="zh-CN" sz="1400" dirty="0" smtClean="0">
                <a:ea typeface="宋体" charset="-122"/>
              </a:endParaRPr>
            </a:p>
          </p:txBody>
        </p:sp>
        <p:sp>
          <p:nvSpPr>
            <p:cNvPr id="13340" name="AutoShape 28"/>
            <p:cNvSpPr>
              <a:spLocks noChangeArrowheads="1"/>
            </p:cNvSpPr>
            <p:nvPr/>
          </p:nvSpPr>
          <p:spPr bwMode="auto">
            <a:xfrm>
              <a:off x="2160" y="960"/>
              <a:ext cx="240" cy="336"/>
            </a:xfrm>
            <a:prstGeom prst="rightArrow">
              <a:avLst>
                <a:gd name="adj1" fmla="val 50000"/>
                <a:gd name="adj2" fmla="val 25000"/>
              </a:avLst>
            </a:prstGeom>
            <a:solidFill>
              <a:schemeClr val="folHlink"/>
            </a:solidFill>
            <a:ln w="6350" algn="ctr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s-ES_tradnl" sz="1400"/>
            </a:p>
          </p:txBody>
        </p:sp>
        <p:sp>
          <p:nvSpPr>
            <p:cNvPr id="13341" name="AutoShape 29"/>
            <p:cNvSpPr>
              <a:spLocks noChangeArrowheads="1"/>
            </p:cNvSpPr>
            <p:nvPr/>
          </p:nvSpPr>
          <p:spPr bwMode="auto">
            <a:xfrm>
              <a:off x="2160" y="1617"/>
              <a:ext cx="240" cy="336"/>
            </a:xfrm>
            <a:prstGeom prst="rightArrow">
              <a:avLst>
                <a:gd name="adj1" fmla="val 50000"/>
                <a:gd name="adj2" fmla="val 25000"/>
              </a:avLst>
            </a:prstGeom>
            <a:solidFill>
              <a:schemeClr val="folHlink"/>
            </a:solidFill>
            <a:ln w="6350" algn="ctr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s-ES_tradnl" sz="1400"/>
            </a:p>
          </p:txBody>
        </p:sp>
        <p:sp>
          <p:nvSpPr>
            <p:cNvPr id="13342" name="AutoShape 30"/>
            <p:cNvSpPr>
              <a:spLocks noChangeArrowheads="1"/>
            </p:cNvSpPr>
            <p:nvPr/>
          </p:nvSpPr>
          <p:spPr bwMode="auto">
            <a:xfrm>
              <a:off x="2160" y="1958"/>
              <a:ext cx="240" cy="336"/>
            </a:xfrm>
            <a:prstGeom prst="rightArrow">
              <a:avLst>
                <a:gd name="adj1" fmla="val 50000"/>
                <a:gd name="adj2" fmla="val 25000"/>
              </a:avLst>
            </a:prstGeom>
            <a:solidFill>
              <a:schemeClr val="folHlink"/>
            </a:solidFill>
            <a:ln w="6350" algn="ctr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s-ES_tradnl" sz="1400"/>
            </a:p>
          </p:txBody>
        </p:sp>
        <p:sp>
          <p:nvSpPr>
            <p:cNvPr id="13343" name="AutoShape 31"/>
            <p:cNvSpPr>
              <a:spLocks noChangeArrowheads="1"/>
            </p:cNvSpPr>
            <p:nvPr/>
          </p:nvSpPr>
          <p:spPr bwMode="auto">
            <a:xfrm>
              <a:off x="2160" y="2723"/>
              <a:ext cx="240" cy="336"/>
            </a:xfrm>
            <a:prstGeom prst="rightArrow">
              <a:avLst>
                <a:gd name="adj1" fmla="val 50000"/>
                <a:gd name="adj2" fmla="val 25000"/>
              </a:avLst>
            </a:prstGeom>
            <a:solidFill>
              <a:schemeClr val="folHlink"/>
            </a:solidFill>
            <a:ln w="6350" algn="ctr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s-ES_tradnl" sz="1400"/>
            </a:p>
          </p:txBody>
        </p:sp>
        <p:sp>
          <p:nvSpPr>
            <p:cNvPr id="13344" name="Rectangle 32"/>
            <p:cNvSpPr>
              <a:spLocks noChangeArrowheads="1"/>
            </p:cNvSpPr>
            <p:nvPr/>
          </p:nvSpPr>
          <p:spPr bwMode="auto">
            <a:xfrm>
              <a:off x="144" y="3205"/>
              <a:ext cx="2016" cy="342"/>
            </a:xfrm>
            <a:prstGeom prst="rect">
              <a:avLst/>
            </a:prstGeom>
            <a:gradFill rotWithShape="1">
              <a:gsLst>
                <a:gs pos="0">
                  <a:srgbClr val="FFF3F3"/>
                </a:gs>
                <a:gs pos="50000">
                  <a:srgbClr val="FFFFFF"/>
                </a:gs>
                <a:gs pos="100000">
                  <a:srgbClr val="FFF3F3"/>
                </a:gs>
              </a:gsLst>
              <a:lin ang="0" scaled="1"/>
            </a:gradFill>
            <a:ln w="635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marL="342900" indent="-342900"/>
              <a:r>
                <a:rPr lang="es-ES" altLang="zh-CN" sz="1400" dirty="0">
                  <a:ea typeface="宋体" charset="-122"/>
                </a:rPr>
                <a:t>5.1 INSERCIÓN AL SISTEMA </a:t>
              </a:r>
              <a:r>
                <a:rPr lang="es-ES" altLang="zh-CN" sz="1400" dirty="0" err="1">
                  <a:ea typeface="宋体" charset="-122"/>
                </a:rPr>
                <a:t>SIG</a:t>
              </a:r>
              <a:r>
                <a:rPr lang="es-ES" altLang="zh-CN" sz="1400" dirty="0">
                  <a:ea typeface="宋体" charset="-122"/>
                </a:rPr>
                <a:t> DEL </a:t>
              </a:r>
              <a:r>
                <a:rPr lang="es-ES" altLang="zh-CN" sz="1400" dirty="0" err="1">
                  <a:ea typeface="宋体" charset="-122"/>
                </a:rPr>
                <a:t>SIGAM</a:t>
              </a:r>
              <a:r>
                <a:rPr lang="es-ES" altLang="zh-CN" sz="1400" dirty="0">
                  <a:ea typeface="宋体" charset="-122"/>
                </a:rPr>
                <a:t> MEDELLÍN</a:t>
              </a:r>
              <a:endParaRPr lang="es-ES" sz="1400" b="1" dirty="0">
                <a:latin typeface="Copperplate Gothic Bold" pitchFamily="34" charset="0"/>
              </a:endParaRPr>
            </a:p>
          </p:txBody>
        </p:sp>
        <p:sp>
          <p:nvSpPr>
            <p:cNvPr id="13345" name="AutoShape 33"/>
            <p:cNvSpPr>
              <a:spLocks noChangeArrowheads="1"/>
            </p:cNvSpPr>
            <p:nvPr/>
          </p:nvSpPr>
          <p:spPr bwMode="auto">
            <a:xfrm>
              <a:off x="2160" y="3254"/>
              <a:ext cx="240" cy="336"/>
            </a:xfrm>
            <a:prstGeom prst="rightArrow">
              <a:avLst>
                <a:gd name="adj1" fmla="val 50000"/>
                <a:gd name="adj2" fmla="val 25000"/>
              </a:avLst>
            </a:prstGeom>
            <a:solidFill>
              <a:schemeClr val="folHlink"/>
            </a:solidFill>
            <a:ln w="6350" algn="ctr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s-ES_tradnl" sz="1400"/>
            </a:p>
          </p:txBody>
        </p:sp>
      </p:grpSp>
      <p:sp>
        <p:nvSpPr>
          <p:cNvPr id="24" name="Rectangle 10"/>
          <p:cNvSpPr>
            <a:spLocks noChangeArrowheads="1"/>
          </p:cNvSpPr>
          <p:nvPr/>
        </p:nvSpPr>
        <p:spPr bwMode="auto">
          <a:xfrm>
            <a:off x="214282" y="4357694"/>
            <a:ext cx="3200400" cy="542238"/>
          </a:xfrm>
          <a:prstGeom prst="rect">
            <a:avLst/>
          </a:prstGeom>
          <a:gradFill rotWithShape="1">
            <a:gsLst>
              <a:gs pos="0">
                <a:srgbClr val="FFF3F3"/>
              </a:gs>
              <a:gs pos="50000">
                <a:srgbClr val="FFFFFF"/>
              </a:gs>
              <a:gs pos="100000">
                <a:srgbClr val="FFF3F3"/>
              </a:gs>
            </a:gsLst>
            <a:lin ang="0" scaled="1"/>
          </a:gradFill>
          <a:ln w="635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marL="342900" indent="-342900"/>
            <a:r>
              <a:rPr lang="es-ES" altLang="zh-CN" sz="1400" dirty="0" smtClean="0">
                <a:ea typeface="宋体" charset="-122"/>
              </a:rPr>
              <a:t>4.5 MANEJO DE FAUNA DOMÉSTICA</a:t>
            </a:r>
            <a:endParaRPr lang="es-ES" sz="1400" b="1" dirty="0">
              <a:latin typeface="Copperplate Gothic Bold" pitchFamily="34" charset="0"/>
            </a:endParaRPr>
          </a:p>
        </p:txBody>
      </p:sp>
      <p:sp>
        <p:nvSpPr>
          <p:cNvPr id="25" name="AutoShape 30"/>
          <p:cNvSpPr>
            <a:spLocks noChangeArrowheads="1"/>
          </p:cNvSpPr>
          <p:nvPr/>
        </p:nvSpPr>
        <p:spPr bwMode="auto">
          <a:xfrm>
            <a:off x="3428992" y="4286256"/>
            <a:ext cx="381000" cy="632611"/>
          </a:xfrm>
          <a:prstGeom prst="rightArrow">
            <a:avLst>
              <a:gd name="adj1" fmla="val 50000"/>
              <a:gd name="adj2" fmla="val 25000"/>
            </a:avLst>
          </a:prstGeom>
          <a:solidFill>
            <a:schemeClr val="folHlink"/>
          </a:solidFill>
          <a:ln w="6350" algn="ctr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s-ES_tradnl" sz="1400"/>
          </a:p>
        </p:txBody>
      </p:sp>
      <p:sp>
        <p:nvSpPr>
          <p:cNvPr id="26" name="Rectangle 16"/>
          <p:cNvSpPr>
            <a:spLocks noChangeArrowheads="1"/>
          </p:cNvSpPr>
          <p:nvPr/>
        </p:nvSpPr>
        <p:spPr bwMode="auto">
          <a:xfrm>
            <a:off x="3900518" y="4357694"/>
            <a:ext cx="5029200" cy="428628"/>
          </a:xfrm>
          <a:prstGeom prst="rect">
            <a:avLst/>
          </a:prstGeom>
          <a:gradFill rotWithShape="1">
            <a:gsLst>
              <a:gs pos="0">
                <a:srgbClr val="E5FFE5"/>
              </a:gs>
              <a:gs pos="50000">
                <a:srgbClr val="FFFFFF"/>
              </a:gs>
              <a:gs pos="100000">
                <a:srgbClr val="E5FFE5"/>
              </a:gs>
            </a:gsLst>
            <a:lin ang="0" scaled="1"/>
          </a:gradFill>
          <a:ln w="635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marL="342900" indent="-342900"/>
            <a:r>
              <a:rPr lang="es-ES" altLang="zh-CN" sz="1400" b="1" dirty="0" smtClean="0">
                <a:ea typeface="宋体" charset="-122"/>
              </a:rPr>
              <a:t>SoMA-1:  </a:t>
            </a:r>
            <a:r>
              <a:rPr lang="es-ES" altLang="zh-CN" sz="1400" dirty="0" smtClean="0">
                <a:ea typeface="宋体" charset="-122"/>
              </a:rPr>
              <a:t>Atención animales domésticos callejeros</a:t>
            </a:r>
            <a:endParaRPr lang="es-ES" sz="1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12 Grupo"/>
          <p:cNvGrpSpPr/>
          <p:nvPr/>
        </p:nvGrpSpPr>
        <p:grpSpPr>
          <a:xfrm>
            <a:off x="228600" y="236538"/>
            <a:ext cx="8686800" cy="6240462"/>
            <a:chOff x="228600" y="236538"/>
            <a:chExt cx="8686800" cy="6240462"/>
          </a:xfrm>
        </p:grpSpPr>
        <p:grpSp>
          <p:nvGrpSpPr>
            <p:cNvPr id="2" name="Group 26"/>
            <p:cNvGrpSpPr>
              <a:grpSpLocks/>
            </p:cNvGrpSpPr>
            <p:nvPr/>
          </p:nvGrpSpPr>
          <p:grpSpPr bwMode="auto">
            <a:xfrm>
              <a:off x="228600" y="236538"/>
              <a:ext cx="8686800" cy="3478207"/>
              <a:chOff x="144" y="149"/>
              <a:chExt cx="5472" cy="2191"/>
            </a:xfrm>
          </p:grpSpPr>
          <p:sp>
            <p:nvSpPr>
              <p:cNvPr id="17419" name="Rectangle 11"/>
              <p:cNvSpPr>
                <a:spLocks noChangeArrowheads="1"/>
              </p:cNvSpPr>
              <p:nvPr/>
            </p:nvSpPr>
            <p:spPr bwMode="auto">
              <a:xfrm>
                <a:off x="144" y="1863"/>
                <a:ext cx="2016" cy="432"/>
              </a:xfrm>
              <a:prstGeom prst="rect">
                <a:avLst/>
              </a:prstGeom>
              <a:gradFill rotWithShape="1">
                <a:gsLst>
                  <a:gs pos="0">
                    <a:srgbClr val="FFF3F3"/>
                  </a:gs>
                  <a:gs pos="50000">
                    <a:srgbClr val="FFFFFF"/>
                  </a:gs>
                  <a:gs pos="100000">
                    <a:srgbClr val="FFF3F3"/>
                  </a:gs>
                </a:gsLst>
                <a:lin ang="0" scaled="1"/>
              </a:gradFill>
              <a:ln w="635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marL="342900" indent="-342900"/>
                <a:r>
                  <a:rPr lang="es-ES" altLang="zh-CN" sz="1400" dirty="0">
                    <a:ea typeface="宋体" charset="-122"/>
                  </a:rPr>
                  <a:t>8.1 MONITOREO Y CONTROL DE FUENTES DE CONTAMINACIÓN DEL RECURSO AIRE</a:t>
                </a:r>
                <a:endParaRPr lang="es-ES" sz="1400" b="1" dirty="0">
                  <a:latin typeface="Copperplate Gothic Bold" pitchFamily="34" charset="0"/>
                </a:endParaRPr>
              </a:p>
            </p:txBody>
          </p:sp>
          <p:sp>
            <p:nvSpPr>
              <p:cNvPr id="17425" name="Rectangle 17"/>
              <p:cNvSpPr>
                <a:spLocks noChangeArrowheads="1"/>
              </p:cNvSpPr>
              <p:nvPr/>
            </p:nvSpPr>
            <p:spPr bwMode="auto">
              <a:xfrm>
                <a:off x="192" y="149"/>
                <a:ext cx="5376" cy="289"/>
              </a:xfrm>
              <a:prstGeom prst="rect">
                <a:avLst/>
              </a:prstGeom>
              <a:gradFill rotWithShape="1">
                <a:gsLst>
                  <a:gs pos="0">
                    <a:srgbClr val="FFDF9F"/>
                  </a:gs>
                  <a:gs pos="50000">
                    <a:srgbClr val="FFFFFF"/>
                  </a:gs>
                  <a:gs pos="100000">
                    <a:srgbClr val="FFDF9F"/>
                  </a:gs>
                </a:gsLst>
                <a:lin ang="5400000" scaled="1"/>
              </a:gradFill>
              <a:ln w="9525">
                <a:solidFill>
                  <a:srgbClr val="996633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marL="342900" indent="-342900" algn="ctr"/>
                <a:r>
                  <a:rPr lang="es-ES" altLang="zh-CN" sz="1400">
                    <a:latin typeface="Eras Demi ITC" pitchFamily="34" charset="0"/>
                    <a:ea typeface="宋体" charset="-122"/>
                  </a:rPr>
                  <a:t>SISTEMA DE GESTIÓN AMBIENTAL DE MEDELLÍN</a:t>
                </a:r>
              </a:p>
              <a:p>
                <a:pPr marL="342900" indent="-342900" algn="ctr"/>
                <a:r>
                  <a:rPr lang="es-ES" altLang="zh-CN" sz="1400">
                    <a:latin typeface="Eras Demi ITC" pitchFamily="34" charset="0"/>
                    <a:ea typeface="宋体" charset="-122"/>
                  </a:rPr>
                  <a:t>PLAN DE ACCIÓN AMBIENTAL LOCAL  - SAN ANTONIO DE PRADO - AVANCES</a:t>
                </a:r>
                <a:endParaRPr lang="es-ES" sz="1400" b="1">
                  <a:latin typeface="Copperplate Gothic Bold" pitchFamily="34" charset="0"/>
                </a:endParaRPr>
              </a:p>
            </p:txBody>
          </p:sp>
          <p:sp>
            <p:nvSpPr>
              <p:cNvPr id="17426" name="AutoShape 18"/>
              <p:cNvSpPr>
                <a:spLocks noChangeArrowheads="1"/>
              </p:cNvSpPr>
              <p:nvPr/>
            </p:nvSpPr>
            <p:spPr bwMode="auto">
              <a:xfrm rot="5400000">
                <a:off x="1005" y="-328"/>
                <a:ext cx="432" cy="1962"/>
              </a:xfrm>
              <a:prstGeom prst="notchedRightArrow">
                <a:avLst>
                  <a:gd name="adj1" fmla="val 50000"/>
                  <a:gd name="adj2" fmla="val 47917"/>
                </a:avLst>
              </a:prstGeom>
              <a:gradFill rotWithShape="1">
                <a:gsLst>
                  <a:gs pos="0">
                    <a:srgbClr val="FFDF9F"/>
                  </a:gs>
                  <a:gs pos="50000">
                    <a:srgbClr val="FFFFFF"/>
                  </a:gs>
                  <a:gs pos="100000">
                    <a:srgbClr val="FFDF9F"/>
                  </a:gs>
                </a:gsLst>
                <a:lin ang="5400000" scaled="1"/>
              </a:gradFill>
              <a:ln w="9525">
                <a:solidFill>
                  <a:srgbClr val="996633"/>
                </a:solidFill>
                <a:miter lim="800000"/>
                <a:headEnd/>
                <a:tailEnd/>
              </a:ln>
            </p:spPr>
            <p:txBody>
              <a:bodyPr rot="10800000" vert="eaVert"/>
              <a:lstStyle/>
              <a:p>
                <a:pPr marL="342900" indent="-342900" algn="ctr"/>
                <a:r>
                  <a:rPr lang="es-ES" altLang="zh-CN" sz="1600" b="1" dirty="0">
                    <a:latin typeface="Arial Rounded MT Bold" pitchFamily="34" charset="0"/>
                    <a:ea typeface="宋体" charset="-122"/>
                  </a:rPr>
                  <a:t>PROGRAMAS</a:t>
                </a:r>
                <a:r>
                  <a:rPr lang="es-ES" sz="1600" b="1" dirty="0">
                    <a:latin typeface="Arial Rounded MT Bold" pitchFamily="34" charset="0"/>
                  </a:rPr>
                  <a:t> </a:t>
                </a:r>
              </a:p>
            </p:txBody>
          </p:sp>
          <p:sp>
            <p:nvSpPr>
              <p:cNvPr id="17427" name="AutoShape 19"/>
              <p:cNvSpPr>
                <a:spLocks noChangeArrowheads="1"/>
              </p:cNvSpPr>
              <p:nvPr/>
            </p:nvSpPr>
            <p:spPr bwMode="auto">
              <a:xfrm rot="5400000">
                <a:off x="3897" y="-484"/>
                <a:ext cx="331" cy="2174"/>
              </a:xfrm>
              <a:prstGeom prst="notchedRightArrow">
                <a:avLst>
                  <a:gd name="adj1" fmla="val 50000"/>
                  <a:gd name="adj2" fmla="val 47917"/>
                </a:avLst>
              </a:prstGeom>
              <a:gradFill rotWithShape="1">
                <a:gsLst>
                  <a:gs pos="0">
                    <a:srgbClr val="FFDF9F"/>
                  </a:gs>
                  <a:gs pos="50000">
                    <a:srgbClr val="FFFFFF"/>
                  </a:gs>
                  <a:gs pos="100000">
                    <a:srgbClr val="FFDF9F"/>
                  </a:gs>
                </a:gsLst>
                <a:lin ang="5400000" scaled="1"/>
              </a:gradFill>
              <a:ln w="9525">
                <a:solidFill>
                  <a:srgbClr val="996633"/>
                </a:solidFill>
                <a:miter lim="800000"/>
                <a:headEnd/>
                <a:tailEnd/>
              </a:ln>
            </p:spPr>
            <p:txBody>
              <a:bodyPr rot="10800000" vert="eaVert"/>
              <a:lstStyle/>
              <a:p>
                <a:pPr marL="342900" indent="-342900" algn="ctr"/>
                <a:r>
                  <a:rPr lang="es-ES" altLang="zh-CN" sz="1600" b="1">
                    <a:latin typeface="Arial Rounded MT Bold" pitchFamily="34" charset="0"/>
                    <a:ea typeface="宋体" charset="-122"/>
                  </a:rPr>
                  <a:t>PROYECTOS</a:t>
                </a:r>
              </a:p>
            </p:txBody>
          </p:sp>
          <p:sp>
            <p:nvSpPr>
              <p:cNvPr id="17428" name="Rectangle 20"/>
              <p:cNvSpPr>
                <a:spLocks noChangeArrowheads="1"/>
              </p:cNvSpPr>
              <p:nvPr/>
            </p:nvSpPr>
            <p:spPr bwMode="auto">
              <a:xfrm>
                <a:off x="144" y="1467"/>
                <a:ext cx="2016" cy="288"/>
              </a:xfrm>
              <a:prstGeom prst="rect">
                <a:avLst/>
              </a:prstGeom>
              <a:gradFill rotWithShape="1">
                <a:gsLst>
                  <a:gs pos="0">
                    <a:srgbClr val="FFF3F3"/>
                  </a:gs>
                  <a:gs pos="50000">
                    <a:srgbClr val="FFFFFF"/>
                  </a:gs>
                  <a:gs pos="100000">
                    <a:srgbClr val="FFF3F3"/>
                  </a:gs>
                </a:gsLst>
                <a:lin ang="0" scaled="1"/>
              </a:gradFill>
              <a:ln w="635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marL="174625" indent="-174625"/>
                <a:r>
                  <a:rPr lang="es-ES" altLang="zh-CN" sz="1400" dirty="0">
                    <a:ea typeface="宋体" charset="-122"/>
                  </a:rPr>
                  <a:t>6.6  PLANES DE ORDENAMIENTO Y MANEJO DE MICROCUENCAS</a:t>
                </a:r>
                <a:endParaRPr lang="es-ES" sz="1400" b="1" dirty="0"/>
              </a:p>
              <a:p>
                <a:pPr marL="174625" indent="-174625"/>
                <a:endParaRPr lang="es-ES" sz="1400" dirty="0"/>
              </a:p>
            </p:txBody>
          </p:sp>
          <p:sp>
            <p:nvSpPr>
              <p:cNvPr id="17429" name="Rectangle 21"/>
              <p:cNvSpPr>
                <a:spLocks noChangeArrowheads="1"/>
              </p:cNvSpPr>
              <p:nvPr/>
            </p:nvSpPr>
            <p:spPr bwMode="auto">
              <a:xfrm>
                <a:off x="2448" y="1467"/>
                <a:ext cx="3168" cy="288"/>
              </a:xfrm>
              <a:prstGeom prst="rect">
                <a:avLst/>
              </a:prstGeom>
              <a:gradFill rotWithShape="1">
                <a:gsLst>
                  <a:gs pos="0">
                    <a:srgbClr val="E5FFE5"/>
                  </a:gs>
                  <a:gs pos="50000">
                    <a:srgbClr val="FFFFFF"/>
                  </a:gs>
                  <a:gs pos="100000">
                    <a:srgbClr val="E5FFE5"/>
                  </a:gs>
                </a:gsLst>
                <a:lin ang="0" scaled="1"/>
              </a:gradFill>
              <a:ln w="635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marL="342900" indent="-342900"/>
                <a:r>
                  <a:rPr lang="es-ES" altLang="zh-CN" sz="1400" b="1" dirty="0">
                    <a:ea typeface="宋体" charset="-122"/>
                  </a:rPr>
                  <a:t>OPF-1</a:t>
                </a:r>
                <a:r>
                  <a:rPr lang="es-ES" altLang="zh-CN" sz="1400" dirty="0">
                    <a:ea typeface="宋体" charset="-122"/>
                  </a:rPr>
                  <a:t> : Formulación e implementación de </a:t>
                </a:r>
                <a:r>
                  <a:rPr lang="es-ES" altLang="zh-CN" sz="1400" dirty="0" err="1">
                    <a:ea typeface="宋体" charset="-122"/>
                  </a:rPr>
                  <a:t>PIOM</a:t>
                </a:r>
                <a:r>
                  <a:rPr lang="es-ES" altLang="zh-CN" sz="1400" dirty="0">
                    <a:ea typeface="宋体" charset="-122"/>
                  </a:rPr>
                  <a:t> prioritarios </a:t>
                </a:r>
                <a:endParaRPr lang="es-ES" sz="1400" dirty="0"/>
              </a:p>
            </p:txBody>
          </p:sp>
          <p:sp>
            <p:nvSpPr>
              <p:cNvPr id="17430" name="AutoShape 22"/>
              <p:cNvSpPr>
                <a:spLocks noChangeArrowheads="1"/>
              </p:cNvSpPr>
              <p:nvPr/>
            </p:nvSpPr>
            <p:spPr bwMode="auto">
              <a:xfrm>
                <a:off x="2160" y="1464"/>
                <a:ext cx="240" cy="336"/>
              </a:xfrm>
              <a:prstGeom prst="rightArrow">
                <a:avLst>
                  <a:gd name="adj1" fmla="val 50000"/>
                  <a:gd name="adj2" fmla="val 25000"/>
                </a:avLst>
              </a:prstGeom>
              <a:solidFill>
                <a:schemeClr val="folHlink"/>
              </a:solidFill>
              <a:ln w="6350" algn="ctr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s-ES_tradnl"/>
              </a:p>
            </p:txBody>
          </p:sp>
          <p:sp>
            <p:nvSpPr>
              <p:cNvPr id="17431" name="Rectangle 23"/>
              <p:cNvSpPr>
                <a:spLocks noChangeArrowheads="1"/>
              </p:cNvSpPr>
              <p:nvPr/>
            </p:nvSpPr>
            <p:spPr bwMode="auto">
              <a:xfrm>
                <a:off x="2448" y="1863"/>
                <a:ext cx="3168" cy="477"/>
              </a:xfrm>
              <a:prstGeom prst="rect">
                <a:avLst/>
              </a:prstGeom>
              <a:gradFill rotWithShape="1">
                <a:gsLst>
                  <a:gs pos="0">
                    <a:srgbClr val="E5FFE5"/>
                  </a:gs>
                  <a:gs pos="50000">
                    <a:srgbClr val="FFFFFF"/>
                  </a:gs>
                  <a:gs pos="100000">
                    <a:srgbClr val="E5FFE5"/>
                  </a:gs>
                </a:gsLst>
                <a:lin ang="0" scaled="1"/>
              </a:gradFill>
              <a:ln w="635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marL="342900" indent="-342900"/>
                <a:r>
                  <a:rPr lang="es-ES" altLang="zh-CN" sz="1400" b="1" dirty="0">
                    <a:ea typeface="宋体" charset="-122"/>
                  </a:rPr>
                  <a:t>AMA-2 :</a:t>
                </a:r>
                <a:r>
                  <a:rPr lang="es-ES" altLang="zh-CN" sz="1400" dirty="0">
                    <a:ea typeface="宋体" charset="-122"/>
                  </a:rPr>
                  <a:t> Identificación del índice de calidad del aire del corregimiento e identificación de áreas criticas, mediante estaciones de monitoreo </a:t>
                </a:r>
                <a:endParaRPr lang="es-ES" sz="1400" dirty="0"/>
              </a:p>
            </p:txBody>
          </p:sp>
          <p:sp>
            <p:nvSpPr>
              <p:cNvPr id="17432" name="AutoShape 24"/>
              <p:cNvSpPr>
                <a:spLocks noChangeArrowheads="1"/>
              </p:cNvSpPr>
              <p:nvPr/>
            </p:nvSpPr>
            <p:spPr bwMode="auto">
              <a:xfrm>
                <a:off x="2160" y="1914"/>
                <a:ext cx="240" cy="336"/>
              </a:xfrm>
              <a:prstGeom prst="rightArrow">
                <a:avLst>
                  <a:gd name="adj1" fmla="val 50000"/>
                  <a:gd name="adj2" fmla="val 25000"/>
                </a:avLst>
              </a:prstGeom>
              <a:solidFill>
                <a:schemeClr val="folHlink"/>
              </a:solidFill>
              <a:ln w="6350" algn="ctr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s-ES_tradnl"/>
              </a:p>
            </p:txBody>
          </p:sp>
        </p:grpSp>
        <p:sp>
          <p:nvSpPr>
            <p:cNvPr id="17433" name="Rectangle 25"/>
            <p:cNvSpPr>
              <a:spLocks noChangeArrowheads="1"/>
            </p:cNvSpPr>
            <p:nvPr/>
          </p:nvSpPr>
          <p:spPr bwMode="auto">
            <a:xfrm>
              <a:off x="304800" y="3857628"/>
              <a:ext cx="8610600" cy="2619372"/>
            </a:xfrm>
            <a:prstGeom prst="rect">
              <a:avLst/>
            </a:prstGeom>
            <a:gradFill rotWithShape="1">
              <a:gsLst>
                <a:gs pos="0">
                  <a:srgbClr val="E5FFE5"/>
                </a:gs>
                <a:gs pos="50000">
                  <a:srgbClr val="FFFFFF"/>
                </a:gs>
                <a:gs pos="100000">
                  <a:srgbClr val="E5FFE5"/>
                </a:gs>
              </a:gsLst>
              <a:lin ang="0" scaled="1"/>
            </a:gradFill>
            <a:ln w="635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ctr"/>
              <a:r>
                <a:rPr lang="es-ES" altLang="zh-CN" sz="2000" b="1" dirty="0" smtClean="0">
                  <a:effectLst>
                    <a:outerShdw blurRad="38100" dist="38100" dir="2700000" algn="tl">
                      <a:srgbClr val="C0C0C0"/>
                    </a:outerShdw>
                  </a:effectLst>
                  <a:ea typeface="宋体" charset="-122"/>
                </a:rPr>
                <a:t>HASTA </a:t>
              </a:r>
              <a:r>
                <a:rPr lang="es-ES" altLang="zh-CN" sz="2000" b="1" dirty="0">
                  <a:effectLst>
                    <a:outerShdw blurRad="38100" dist="38100" dir="2700000" algn="tl">
                      <a:srgbClr val="C0C0C0"/>
                    </a:outerShdw>
                  </a:effectLst>
                  <a:ea typeface="宋体" charset="-122"/>
                </a:rPr>
                <a:t>AHORA CERCA DE </a:t>
              </a:r>
            </a:p>
            <a:p>
              <a:pPr algn="ctr"/>
              <a:endParaRPr lang="es-ES" altLang="zh-CN" sz="2000" b="1" dirty="0">
                <a:effectLst>
                  <a:outerShdw blurRad="38100" dist="38100" dir="2700000" algn="tl">
                    <a:srgbClr val="C0C0C0"/>
                  </a:outerShdw>
                </a:effectLst>
                <a:ea typeface="宋体" charset="-122"/>
              </a:endParaRPr>
            </a:p>
            <a:p>
              <a:pPr algn="ctr"/>
              <a:r>
                <a:rPr lang="es-ES" altLang="zh-CN" sz="2000" b="1" dirty="0" smtClean="0">
                  <a:effectLst>
                    <a:outerShdw blurRad="38100" dist="38100" dir="2700000" algn="tl">
                      <a:srgbClr val="C0C0C0"/>
                    </a:outerShdw>
                  </a:effectLst>
                  <a:ea typeface="宋体" charset="-122"/>
                </a:rPr>
                <a:t>30 </a:t>
              </a:r>
              <a:r>
                <a:rPr lang="es-ES" altLang="zh-CN" sz="2000" b="1" dirty="0">
                  <a:effectLst>
                    <a:outerShdw blurRad="38100" dist="38100" dir="2700000" algn="tl">
                      <a:srgbClr val="C0C0C0"/>
                    </a:outerShdw>
                  </a:effectLst>
                  <a:ea typeface="宋体" charset="-122"/>
                </a:rPr>
                <a:t>DE LOS 88 PROYECTOS </a:t>
              </a:r>
              <a:r>
                <a:rPr lang="es-ES" altLang="zh-CN" sz="2000" b="1" dirty="0" smtClean="0">
                  <a:effectLst>
                    <a:outerShdw blurRad="38100" dist="38100" dir="2700000" algn="tl">
                      <a:srgbClr val="C0C0C0"/>
                    </a:outerShdw>
                  </a:effectLst>
                  <a:ea typeface="宋体" charset="-122"/>
                </a:rPr>
                <a:t>, 15 </a:t>
              </a:r>
              <a:r>
                <a:rPr lang="es-ES" altLang="zh-CN" sz="2000" b="1" dirty="0">
                  <a:effectLst>
                    <a:outerShdw blurRad="38100" dist="38100" dir="2700000" algn="tl">
                      <a:srgbClr val="C0C0C0"/>
                    </a:outerShdw>
                  </a:effectLst>
                  <a:ea typeface="宋体" charset="-122"/>
                </a:rPr>
                <a:t>DE LOS 29 PROGRAMAS</a:t>
              </a:r>
            </a:p>
            <a:p>
              <a:pPr algn="ctr"/>
              <a:r>
                <a:rPr lang="es-ES" altLang="zh-CN" sz="2000" b="1" dirty="0">
                  <a:effectLst>
                    <a:outerShdw blurRad="38100" dist="38100" dir="2700000" algn="tl">
                      <a:srgbClr val="C0C0C0"/>
                    </a:outerShdw>
                  </a:effectLst>
                  <a:ea typeface="宋体" charset="-122"/>
                </a:rPr>
                <a:t>7 DE LAS 8 LÍNEAS ESTRATÉGICAS</a:t>
              </a:r>
            </a:p>
            <a:p>
              <a:pPr algn="ctr"/>
              <a:endParaRPr lang="es-ES" altLang="zh-CN" sz="2000" b="1" dirty="0">
                <a:effectLst>
                  <a:outerShdw blurRad="38100" dist="38100" dir="2700000" algn="tl">
                    <a:srgbClr val="C0C0C0"/>
                  </a:outerShdw>
                </a:effectLst>
                <a:ea typeface="宋体" charset="-122"/>
              </a:endParaRPr>
            </a:p>
            <a:p>
              <a:pPr algn="ctr"/>
              <a:r>
                <a:rPr lang="es-ES" altLang="zh-CN" sz="2000" b="1" dirty="0">
                  <a:effectLst>
                    <a:outerShdw blurRad="38100" dist="38100" dir="2700000" algn="tl">
                      <a:srgbClr val="C0C0C0"/>
                    </a:outerShdw>
                  </a:effectLst>
                  <a:ea typeface="宋体" charset="-122"/>
                </a:rPr>
                <a:t>CONTEMPLADOS EN EL </a:t>
              </a:r>
              <a:r>
                <a:rPr lang="es-ES" altLang="zh-CN" sz="2000" b="1" dirty="0" err="1">
                  <a:effectLst>
                    <a:outerShdw blurRad="38100" dist="38100" dir="2700000" algn="tl">
                      <a:srgbClr val="C0C0C0"/>
                    </a:outerShdw>
                  </a:effectLst>
                  <a:ea typeface="宋体" charset="-122"/>
                </a:rPr>
                <a:t>PAAL</a:t>
              </a:r>
              <a:r>
                <a:rPr lang="es-ES" altLang="zh-CN" sz="2000" b="1" dirty="0">
                  <a:effectLst>
                    <a:outerShdw blurRad="38100" dist="38100" dir="2700000" algn="tl">
                      <a:srgbClr val="C0C0C0"/>
                    </a:outerShdw>
                  </a:effectLst>
                  <a:ea typeface="宋体" charset="-122"/>
                </a:rPr>
                <a:t> DE SAN ANTONIO DE PRADO HAN SIDO IMPLEMENTADOS EN ALGUNA MEDIDA, </a:t>
              </a:r>
              <a:r>
                <a:rPr lang="es-ES" altLang="zh-CN" sz="2200" b="1" dirty="0">
                  <a:effectLst>
                    <a:outerShdw blurRad="38100" dist="38100" dir="2700000" algn="tl">
                      <a:srgbClr val="C0C0C0"/>
                    </a:outerShdw>
                  </a:effectLst>
                  <a:ea typeface="宋体" charset="-122"/>
                </a:rPr>
                <a:t>PERO DE MANERA MUY PRELIMINAR EN MUCHOS CASOS </a:t>
              </a:r>
              <a:endParaRPr lang="es-ES" sz="2200" b="1" dirty="0">
                <a:effectLst>
                  <a:outerShdw blurRad="38100" dist="38100" dir="2700000" algn="tl">
                    <a:srgbClr val="C0C0C0"/>
                  </a:outerShdw>
                </a:effectLst>
              </a:endParaRPr>
            </a:p>
          </p:txBody>
        </p:sp>
      </p:grpSp>
      <p:sp>
        <p:nvSpPr>
          <p:cNvPr id="14" name="Rectangle 34"/>
          <p:cNvSpPr>
            <a:spLocks noChangeArrowheads="1"/>
          </p:cNvSpPr>
          <p:nvPr/>
        </p:nvSpPr>
        <p:spPr bwMode="auto">
          <a:xfrm>
            <a:off x="214282" y="1285860"/>
            <a:ext cx="3286148" cy="910599"/>
          </a:xfrm>
          <a:prstGeom prst="rect">
            <a:avLst/>
          </a:prstGeom>
          <a:gradFill rotWithShape="1">
            <a:gsLst>
              <a:gs pos="0">
                <a:srgbClr val="FFF3F3"/>
              </a:gs>
              <a:gs pos="50000">
                <a:srgbClr val="FFFFFF"/>
              </a:gs>
              <a:gs pos="100000">
                <a:srgbClr val="FFF3F3"/>
              </a:gs>
            </a:gsLst>
            <a:lin ang="0" scaled="1"/>
          </a:gradFill>
          <a:ln w="635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marL="342900" indent="-342900"/>
            <a:r>
              <a:rPr lang="es-ES" altLang="zh-CN" sz="1400" dirty="0">
                <a:ea typeface="宋体" charset="-122"/>
              </a:rPr>
              <a:t>6.1 CREACIÓN, RECUPERACIÓN  Y CONSOLIDACIÓN DE ESPACIOS PÚBLICOS PARA LA RECREACIÓN Y LA </a:t>
            </a:r>
            <a:r>
              <a:rPr lang="es-ES" altLang="zh-CN" sz="1400" dirty="0" smtClean="0">
                <a:ea typeface="宋体" charset="-122"/>
              </a:rPr>
              <a:t>HABITABILIDAD (Parcialmente)</a:t>
            </a:r>
            <a:endParaRPr lang="es-ES" sz="1400" b="1" dirty="0">
              <a:latin typeface="Copperplate Gothic Bold" pitchFamily="34" charset="0"/>
            </a:endParaRPr>
          </a:p>
        </p:txBody>
      </p:sp>
      <p:sp>
        <p:nvSpPr>
          <p:cNvPr id="15" name="Rectangle 36"/>
          <p:cNvSpPr>
            <a:spLocks noChangeArrowheads="1"/>
          </p:cNvSpPr>
          <p:nvPr/>
        </p:nvSpPr>
        <p:spPr bwMode="auto">
          <a:xfrm>
            <a:off x="3857620" y="1428736"/>
            <a:ext cx="5000660" cy="705652"/>
          </a:xfrm>
          <a:prstGeom prst="rect">
            <a:avLst/>
          </a:prstGeom>
          <a:gradFill rotWithShape="1">
            <a:gsLst>
              <a:gs pos="0">
                <a:srgbClr val="E5FFE5"/>
              </a:gs>
              <a:gs pos="50000">
                <a:srgbClr val="FFFFFF"/>
              </a:gs>
              <a:gs pos="100000">
                <a:srgbClr val="E5FFE5"/>
              </a:gs>
            </a:gsLst>
            <a:lin ang="0" scaled="1"/>
          </a:gradFill>
          <a:ln w="635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marL="342900" indent="-342900"/>
            <a:r>
              <a:rPr lang="es-ES" altLang="zh-CN" sz="1400" b="1" dirty="0">
                <a:ea typeface="宋体" charset="-122"/>
              </a:rPr>
              <a:t>OEP-1</a:t>
            </a:r>
            <a:r>
              <a:rPr lang="es-ES" altLang="zh-CN" sz="1400" dirty="0">
                <a:ea typeface="宋体" charset="-122"/>
              </a:rPr>
              <a:t> :  Diseño y Construcción de  parques lineales </a:t>
            </a:r>
          </a:p>
          <a:p>
            <a:pPr marL="342900" indent="-342900"/>
            <a:r>
              <a:rPr lang="es-ES" altLang="zh-CN" sz="1400" b="1" dirty="0">
                <a:ea typeface="宋体" charset="-122"/>
              </a:rPr>
              <a:t>OPC-1 :</a:t>
            </a:r>
            <a:r>
              <a:rPr lang="es-ES" altLang="zh-CN" sz="1400" dirty="0">
                <a:ea typeface="宋体" charset="-122"/>
              </a:rPr>
              <a:t> Creación y consolidación del área corregimental inserta en el parque de occidente </a:t>
            </a:r>
            <a:endParaRPr lang="es-ES" sz="1400" dirty="0"/>
          </a:p>
        </p:txBody>
      </p:sp>
      <p:sp>
        <p:nvSpPr>
          <p:cNvPr id="16" name="AutoShape 35"/>
          <p:cNvSpPr>
            <a:spLocks noChangeArrowheads="1"/>
          </p:cNvSpPr>
          <p:nvPr/>
        </p:nvSpPr>
        <p:spPr bwMode="auto">
          <a:xfrm>
            <a:off x="3500430" y="1500174"/>
            <a:ext cx="381000" cy="548841"/>
          </a:xfrm>
          <a:prstGeom prst="rightArrow">
            <a:avLst>
              <a:gd name="adj1" fmla="val 50000"/>
              <a:gd name="adj2" fmla="val 25000"/>
            </a:avLst>
          </a:prstGeom>
          <a:solidFill>
            <a:schemeClr val="folHlink"/>
          </a:solidFill>
          <a:ln w="6350" algn="ctr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s-ES_tradnl" sz="14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8" name="Rectangle 4" descr="2006_0629Imagen0095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  <a:ln w="12700">
            <a:solidFill>
              <a:srgbClr val="FFCC00"/>
            </a:solidFill>
            <a:miter lim="800000"/>
            <a:headEnd/>
            <a:tailEnd/>
          </a:ln>
          <a:effectLst/>
        </p:spPr>
        <p:txBody>
          <a:bodyPr/>
          <a:lstStyle/>
          <a:p>
            <a:pPr marL="342900" indent="-342900" algn="ctr">
              <a:lnSpc>
                <a:spcPct val="100000"/>
              </a:lnSpc>
            </a:pPr>
            <a:endParaRPr lang="es-ES" sz="4400">
              <a:effectLst>
                <a:outerShdw blurRad="38100" dist="38100" dir="2700000" algn="tl">
                  <a:srgbClr val="C0C0C0"/>
                </a:outerShdw>
              </a:effectLst>
              <a:latin typeface="Arial Rounded MT Bold" pitchFamily="34" charset="0"/>
            </a:endParaRPr>
          </a:p>
          <a:p>
            <a:pPr marL="342900" indent="-342900" algn="ctr">
              <a:lnSpc>
                <a:spcPct val="100000"/>
              </a:lnSpc>
            </a:pPr>
            <a:endParaRPr lang="es-ES" sz="2000" b="1">
              <a:solidFill>
                <a:srgbClr val="99FF99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 Rounded MT Bold" pitchFamily="34" charset="0"/>
            </a:endParaRPr>
          </a:p>
          <a:p>
            <a:pPr marL="342900" indent="-342900" algn="ctr">
              <a:lnSpc>
                <a:spcPct val="100000"/>
              </a:lnSpc>
            </a:pPr>
            <a:r>
              <a:rPr lang="es-ES" sz="4400" b="1">
                <a:solidFill>
                  <a:srgbClr val="99FF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Rounded MT Bold" pitchFamily="34" charset="0"/>
              </a:rPr>
              <a:t>PRIORIDAES 2008 - 2011</a:t>
            </a:r>
          </a:p>
        </p:txBody>
      </p:sp>
      <p:grpSp>
        <p:nvGrpSpPr>
          <p:cNvPr id="4" name="5 Grupo"/>
          <p:cNvGrpSpPr/>
          <p:nvPr/>
        </p:nvGrpSpPr>
        <p:grpSpPr>
          <a:xfrm>
            <a:off x="0" y="5786454"/>
            <a:ext cx="9144000" cy="1071546"/>
            <a:chOff x="0" y="5786454"/>
            <a:chExt cx="9144000" cy="1071546"/>
          </a:xfrm>
        </p:grpSpPr>
        <p:sp>
          <p:nvSpPr>
            <p:cNvPr id="5" name="4 Cinta perforada"/>
            <p:cNvSpPr/>
            <p:nvPr/>
          </p:nvSpPr>
          <p:spPr>
            <a:xfrm>
              <a:off x="0" y="5786454"/>
              <a:ext cx="9144000" cy="1071546"/>
            </a:xfrm>
            <a:prstGeom prst="flowChartPunchedTape">
              <a:avLst/>
            </a:prstGeom>
            <a:solidFill>
              <a:srgbClr val="FFFFFF">
                <a:alpha val="0"/>
              </a:srgbClr>
            </a:solidFill>
            <a:ln w="38100">
              <a:solidFill>
                <a:schemeClr val="accent3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_tradnl" dirty="0">
                <a:solidFill>
                  <a:schemeClr val="bg1">
                    <a:lumMod val="95000"/>
                  </a:schemeClr>
                </a:solidFill>
              </a:endParaRPr>
            </a:p>
          </p:txBody>
        </p:sp>
        <p:pic>
          <p:nvPicPr>
            <p:cNvPr id="6" name="5 Imagen" descr="logo mesa ambiental (DEF).jp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23401" y="6061189"/>
              <a:ext cx="1491079" cy="722567"/>
            </a:xfrm>
            <a:prstGeom prst="rect">
              <a:avLst/>
            </a:prstGeom>
          </p:spPr>
        </p:pic>
      </p:grpSp>
      <p:sp>
        <p:nvSpPr>
          <p:cNvPr id="7" name="1 Título"/>
          <p:cNvSpPr txBox="1">
            <a:spLocks/>
          </p:cNvSpPr>
          <p:nvPr/>
        </p:nvSpPr>
        <p:spPr>
          <a:xfrm>
            <a:off x="4143372" y="6215082"/>
            <a:ext cx="4929222" cy="4286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/>
          <a:p>
            <a:pPr lvl="0" algn="ctr">
              <a:spcBef>
                <a:spcPct val="0"/>
              </a:spcBef>
            </a:pPr>
            <a:r>
              <a:rPr lang="es-ES" sz="1200" b="1" dirty="0" smtClean="0">
                <a:solidFill>
                  <a:schemeClr val="bg1"/>
                </a:solidFill>
              </a:rPr>
              <a:t>ESTADO AMBIENTAL DEL SUELO Y AGUA EN EL  CORREGIMIENTO  SAN ANTONIO DE PRADO - MUNICIPIO DE MEDELLÍN</a:t>
            </a:r>
            <a:endParaRPr kumimoji="0" lang="es-ES_tradnl" sz="12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457200"/>
            <a:ext cx="8686800" cy="5867400"/>
          </a:xfrm>
        </p:spPr>
        <p:txBody>
          <a:bodyPr/>
          <a:lstStyle/>
          <a:p>
            <a:pPr marL="0" indent="0"/>
            <a:r>
              <a:rPr lang="es-ES" sz="2400"/>
              <a:t>Continuidad de los proyectos de monitoreo ambiental</a:t>
            </a:r>
          </a:p>
          <a:p>
            <a:pPr marL="0" indent="0"/>
            <a:r>
              <a:rPr lang="es-ES" sz="2400"/>
              <a:t>Gestión socioambiental en el manejo de quebradas y cuencas</a:t>
            </a:r>
          </a:p>
          <a:p>
            <a:pPr marL="0" indent="0"/>
            <a:r>
              <a:rPr lang="es-ES" sz="2400"/>
              <a:t>Continuidad del proyecto de reconversión de sistemas de manejo agrotecnológicos</a:t>
            </a:r>
          </a:p>
          <a:p>
            <a:pPr marL="0" indent="0"/>
            <a:r>
              <a:rPr lang="es-ES" sz="2400"/>
              <a:t>Continuidad y fortalecimiento de los proyectos de educación ambiental con énfasis en PRAE y formación de organizaciones sociales</a:t>
            </a:r>
          </a:p>
          <a:p>
            <a:pPr marL="0" indent="0"/>
            <a:r>
              <a:rPr lang="es-ES" sz="2400"/>
              <a:t>Continuidad y fortalecimiento de los proyectos para el uso sostenible de los recursos naturales con énfasis en suelos, agua y bosques</a:t>
            </a:r>
          </a:p>
          <a:p>
            <a:pPr marL="0" indent="0"/>
            <a:r>
              <a:rPr lang="es-ES" sz="2400"/>
              <a:t>Fortalecimiento en las intervenciones integrales en zonas de alto riesgo y organizaciones gestoras, incluyendo reubicación de viviendas y tratamiento de áreas críticas</a:t>
            </a:r>
          </a:p>
          <a:p>
            <a:pPr marL="0" indent="0">
              <a:buFontTx/>
              <a:buNone/>
            </a:pPr>
            <a:endParaRPr lang="es-ES" sz="2400"/>
          </a:p>
        </p:txBody>
      </p:sp>
      <p:grpSp>
        <p:nvGrpSpPr>
          <p:cNvPr id="4" name="5 Grupo"/>
          <p:cNvGrpSpPr/>
          <p:nvPr/>
        </p:nvGrpSpPr>
        <p:grpSpPr>
          <a:xfrm>
            <a:off x="0" y="5786454"/>
            <a:ext cx="9144000" cy="1071546"/>
            <a:chOff x="0" y="5786454"/>
            <a:chExt cx="9144000" cy="1071546"/>
          </a:xfrm>
        </p:grpSpPr>
        <p:sp>
          <p:nvSpPr>
            <p:cNvPr id="5" name="4 Cinta perforada"/>
            <p:cNvSpPr/>
            <p:nvPr/>
          </p:nvSpPr>
          <p:spPr>
            <a:xfrm>
              <a:off x="0" y="5786454"/>
              <a:ext cx="9144000" cy="1071546"/>
            </a:xfrm>
            <a:prstGeom prst="flowChartPunchedTape">
              <a:avLst/>
            </a:prstGeom>
            <a:solidFill>
              <a:srgbClr val="FFFFFF">
                <a:alpha val="0"/>
              </a:srgbClr>
            </a:solidFill>
            <a:ln w="38100">
              <a:solidFill>
                <a:schemeClr val="accent3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_tradnl" dirty="0">
                <a:solidFill>
                  <a:schemeClr val="bg1">
                    <a:lumMod val="95000"/>
                  </a:schemeClr>
                </a:solidFill>
              </a:endParaRPr>
            </a:p>
          </p:txBody>
        </p:sp>
        <p:pic>
          <p:nvPicPr>
            <p:cNvPr id="6" name="5 Imagen" descr="logo mesa ambiental (DEF).jpg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23401" y="6061189"/>
              <a:ext cx="1491079" cy="722567"/>
            </a:xfrm>
            <a:prstGeom prst="rect">
              <a:avLst/>
            </a:prstGeom>
          </p:spPr>
        </p:pic>
      </p:grpSp>
      <p:sp>
        <p:nvSpPr>
          <p:cNvPr id="7" name="1 Título"/>
          <p:cNvSpPr txBox="1">
            <a:spLocks/>
          </p:cNvSpPr>
          <p:nvPr/>
        </p:nvSpPr>
        <p:spPr>
          <a:xfrm>
            <a:off x="4143372" y="6215082"/>
            <a:ext cx="4929222" cy="4286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/>
          <a:p>
            <a:pPr lvl="0" algn="ctr">
              <a:spcBef>
                <a:spcPct val="0"/>
              </a:spcBef>
            </a:pPr>
            <a:r>
              <a:rPr lang="es-ES" sz="1200" b="1" dirty="0" smtClean="0"/>
              <a:t>ESTADO AMBIENTAL DEL SUELO Y AGUA EN EL  CORREGIMIENTO  SAN ANTONIO DE PRADO - MUNICIPIO DE MEDELLÍN</a:t>
            </a:r>
            <a:endParaRPr kumimoji="0" lang="es-ES_tradnl" sz="12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4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143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143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143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43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433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Cinta perforada"/>
          <p:cNvSpPr/>
          <p:nvPr/>
        </p:nvSpPr>
        <p:spPr>
          <a:xfrm>
            <a:off x="0" y="5786454"/>
            <a:ext cx="9144000" cy="1071546"/>
          </a:xfrm>
          <a:prstGeom prst="flowChartPunchedTape">
            <a:avLst/>
          </a:prstGeom>
          <a:solidFill>
            <a:srgbClr val="FFFFFF">
              <a:alpha val="0"/>
            </a:srgbClr>
          </a:solidFill>
          <a:ln w="38100"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357158" y="142853"/>
            <a:ext cx="8501122" cy="571504"/>
          </a:xfrm>
        </p:spPr>
        <p:txBody>
          <a:bodyPr>
            <a:normAutofit fontScale="90000"/>
          </a:bodyPr>
          <a:lstStyle/>
          <a:p>
            <a:r>
              <a:rPr lang="es-ES" sz="3600" b="1" dirty="0" smtClean="0"/>
              <a:t>ESTADO DEL AGUA Y RETIROS DE QUEBRADAS</a:t>
            </a:r>
            <a:endParaRPr lang="es-ES_tradnl" sz="3600" b="1" dirty="0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42844" y="785794"/>
            <a:ext cx="8858312" cy="5072098"/>
          </a:xfrm>
        </p:spPr>
        <p:txBody>
          <a:bodyPr>
            <a:normAutofit fontScale="92500"/>
          </a:bodyPr>
          <a:lstStyle/>
          <a:p>
            <a:pPr algn="just"/>
            <a:r>
              <a:rPr lang="es-ES" sz="2000" b="1" dirty="0" smtClean="0">
                <a:solidFill>
                  <a:schemeClr val="tx1"/>
                </a:solidFill>
              </a:rPr>
              <a:t>ESTUDIOS LOCALES QUE ABORDAN EL TEMA:</a:t>
            </a:r>
          </a:p>
          <a:p>
            <a:pPr marL="342900" indent="-342900" algn="just">
              <a:buAutoNum type="arabicPeriod"/>
            </a:pPr>
            <a:r>
              <a:rPr lang="es-ES" sz="1600" b="1" dirty="0" smtClean="0">
                <a:solidFill>
                  <a:schemeClr val="tx1"/>
                </a:solidFill>
              </a:rPr>
              <a:t>Agenda Ambiental Local – 2007 </a:t>
            </a:r>
            <a:r>
              <a:rPr lang="es-ES" sz="1600" b="1" dirty="0" smtClean="0">
                <a:solidFill>
                  <a:srgbClr val="00B050"/>
                </a:solidFill>
              </a:rPr>
              <a:t>(desarrollo de la agenda ambiental) - PPP</a:t>
            </a:r>
          </a:p>
          <a:p>
            <a:pPr marL="342900" indent="-342900" algn="just">
              <a:buAutoNum type="arabicPeriod"/>
            </a:pPr>
            <a:r>
              <a:rPr lang="es-ES" sz="1600" b="1" dirty="0" smtClean="0">
                <a:solidFill>
                  <a:schemeClr val="tx1"/>
                </a:solidFill>
              </a:rPr>
              <a:t>Monitoreo de los Recursos Agua, Suelo-bosques – 2008 </a:t>
            </a:r>
            <a:r>
              <a:rPr lang="es-ES" sz="1600" b="1" dirty="0" smtClean="0">
                <a:solidFill>
                  <a:srgbClr val="00B050"/>
                </a:solidFill>
              </a:rPr>
              <a:t>(desarrollo de la agenda ambiental) - PPP</a:t>
            </a:r>
            <a:endParaRPr lang="es-ES" sz="1600" b="1" dirty="0" smtClean="0">
              <a:solidFill>
                <a:schemeClr val="tx1"/>
              </a:solidFill>
            </a:endParaRPr>
          </a:p>
          <a:p>
            <a:pPr marL="342900" indent="-342900" algn="just">
              <a:buAutoNum type="arabicPeriod"/>
            </a:pPr>
            <a:r>
              <a:rPr lang="es-ES" sz="1600" b="1" dirty="0" smtClean="0">
                <a:solidFill>
                  <a:schemeClr val="tx1"/>
                </a:solidFill>
              </a:rPr>
              <a:t>Monitoreo del Recurso Agua – 2009 </a:t>
            </a:r>
            <a:r>
              <a:rPr lang="es-ES" sz="1600" b="1" dirty="0" smtClean="0">
                <a:solidFill>
                  <a:srgbClr val="00B050"/>
                </a:solidFill>
              </a:rPr>
              <a:t>(desarrollo de la agenda ambiental) - PPP</a:t>
            </a:r>
          </a:p>
          <a:p>
            <a:pPr marL="342900" indent="-342900" algn="just">
              <a:buAutoNum type="arabicPeriod"/>
            </a:pPr>
            <a:r>
              <a:rPr lang="es-ES" sz="1600" b="1" dirty="0" smtClean="0">
                <a:solidFill>
                  <a:schemeClr val="tx1"/>
                </a:solidFill>
              </a:rPr>
              <a:t>Identificación, Caracterización y Formulación de Alternativas de Manejo de Ecosistemas Estratégicos que Surten Acueductos Veredales en Medellín </a:t>
            </a:r>
            <a:r>
              <a:rPr lang="es-ES" sz="1600" b="1" dirty="0" smtClean="0">
                <a:solidFill>
                  <a:srgbClr val="00B050"/>
                </a:solidFill>
              </a:rPr>
              <a:t>(Programa institucional) – </a:t>
            </a:r>
            <a:r>
              <a:rPr lang="es-ES" sz="1600" b="1" dirty="0" err="1" smtClean="0">
                <a:solidFill>
                  <a:srgbClr val="00B050"/>
                </a:solidFill>
              </a:rPr>
              <a:t>Rec</a:t>
            </a:r>
            <a:r>
              <a:rPr lang="es-ES" sz="1600" b="1" dirty="0" smtClean="0">
                <a:solidFill>
                  <a:srgbClr val="00B050"/>
                </a:solidFill>
              </a:rPr>
              <a:t>. Ordinarios</a:t>
            </a:r>
            <a:endParaRPr lang="es-ES" sz="1600" b="1" dirty="0" smtClean="0">
              <a:solidFill>
                <a:schemeClr val="tx1"/>
              </a:solidFill>
            </a:endParaRPr>
          </a:p>
          <a:p>
            <a:pPr marL="342900" indent="-342900" algn="just"/>
            <a:r>
              <a:rPr lang="es-ES" sz="2000" b="1" dirty="0" smtClean="0">
                <a:solidFill>
                  <a:schemeClr val="tx1"/>
                </a:solidFill>
              </a:rPr>
              <a:t>PRINCIPALES PROBLEMÁTICAS ENCONTRADAS</a:t>
            </a:r>
          </a:p>
          <a:p>
            <a:pPr marL="342900" indent="-342900" algn="just">
              <a:buAutoNum type="arabicPeriod"/>
            </a:pPr>
            <a:r>
              <a:rPr lang="es-ES" sz="1600" b="1" dirty="0" smtClean="0">
                <a:solidFill>
                  <a:schemeClr val="tx1"/>
                </a:solidFill>
              </a:rPr>
              <a:t>Deterioro creciente en la calidad ambiental de aguas y retiros (excepto en pequeñas áreas donde se han implementado proyectos de recuperación)</a:t>
            </a:r>
          </a:p>
          <a:p>
            <a:pPr marL="342900" indent="-342900" algn="just">
              <a:buAutoNum type="arabicPeriod"/>
            </a:pPr>
            <a:r>
              <a:rPr lang="es-ES" sz="1600" b="1" dirty="0" smtClean="0">
                <a:solidFill>
                  <a:schemeClr val="tx1"/>
                </a:solidFill>
              </a:rPr>
              <a:t>Invasión predominante de retiros de quebradas especialmente en la zona centro y sur del corregimiento</a:t>
            </a:r>
          </a:p>
          <a:p>
            <a:pPr marL="342900" indent="-342900" algn="just">
              <a:buAutoNum type="arabicPeriod"/>
            </a:pPr>
            <a:r>
              <a:rPr lang="es-ES" sz="1600" b="1" dirty="0" smtClean="0">
                <a:solidFill>
                  <a:schemeClr val="tx1"/>
                </a:solidFill>
              </a:rPr>
              <a:t>Baja cultura ambiental en relación con el manejo del agua y ecosistemas de protección, lo que algunas veces genera movimientos en masa</a:t>
            </a:r>
          </a:p>
          <a:p>
            <a:pPr marL="342900" indent="-342900" algn="just">
              <a:buAutoNum type="arabicPeriod"/>
            </a:pPr>
            <a:r>
              <a:rPr lang="es-ES" sz="1600" b="1" dirty="0" smtClean="0">
                <a:solidFill>
                  <a:schemeClr val="tx1"/>
                </a:solidFill>
              </a:rPr>
              <a:t>Tecnologías productivas y sistemas de manejo agrotecnológicos </a:t>
            </a:r>
            <a:r>
              <a:rPr lang="es-ES" sz="1600" b="1" dirty="0" err="1" smtClean="0">
                <a:solidFill>
                  <a:schemeClr val="tx1"/>
                </a:solidFill>
              </a:rPr>
              <a:t>deteriorantes</a:t>
            </a:r>
            <a:r>
              <a:rPr lang="es-ES" sz="1600" b="1" dirty="0" smtClean="0">
                <a:solidFill>
                  <a:schemeClr val="tx1"/>
                </a:solidFill>
              </a:rPr>
              <a:t> de retiros y despilfarradores y contaminantes del agua</a:t>
            </a:r>
          </a:p>
          <a:p>
            <a:pPr marL="342900" indent="-342900" algn="just">
              <a:buAutoNum type="arabicPeriod"/>
            </a:pPr>
            <a:r>
              <a:rPr lang="es-ES" sz="1600" b="1" dirty="0" smtClean="0">
                <a:solidFill>
                  <a:schemeClr val="tx1"/>
                </a:solidFill>
              </a:rPr>
              <a:t>Insuficiencia de sistemas de tratamiento de aguas residuales y alcantarillados</a:t>
            </a:r>
          </a:p>
          <a:p>
            <a:pPr marL="342900" indent="-342900" algn="just">
              <a:buAutoNum type="arabicPeriod"/>
            </a:pPr>
            <a:r>
              <a:rPr lang="es-ES" sz="1600" b="1" dirty="0" smtClean="0">
                <a:solidFill>
                  <a:schemeClr val="tx1"/>
                </a:solidFill>
              </a:rPr>
              <a:t>Insuficiencia en la disponibilidad en épocas secas (principalmente por motivos de contaminación mas que por disponibilidad bruta de caudales), lo cual restringe la productividad agropecuaria y el bienestar social</a:t>
            </a:r>
            <a:endParaRPr lang="es-ES_tradnl" sz="1600" b="1" dirty="0">
              <a:solidFill>
                <a:schemeClr val="tx1"/>
              </a:solidFill>
            </a:endParaRPr>
          </a:p>
        </p:txBody>
      </p:sp>
      <p:pic>
        <p:nvPicPr>
          <p:cNvPr id="5" name="4 Imagen" descr="logo mesa ambiental (DEF)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23401" y="6061189"/>
            <a:ext cx="1491079" cy="722567"/>
          </a:xfrm>
          <a:prstGeom prst="rect">
            <a:avLst/>
          </a:prstGeom>
        </p:spPr>
      </p:pic>
      <p:sp>
        <p:nvSpPr>
          <p:cNvPr id="6" name="1 Título"/>
          <p:cNvSpPr txBox="1">
            <a:spLocks/>
          </p:cNvSpPr>
          <p:nvPr/>
        </p:nvSpPr>
        <p:spPr>
          <a:xfrm>
            <a:off x="4143372" y="6215082"/>
            <a:ext cx="4929222" cy="4286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/>
          <a:p>
            <a:pPr lvl="0" algn="ctr">
              <a:spcBef>
                <a:spcPct val="0"/>
              </a:spcBef>
            </a:pPr>
            <a:r>
              <a:rPr lang="es-ES" sz="1200" b="1" dirty="0" smtClean="0"/>
              <a:t>ESTADO AMBIENTAL DEL SUELO Y AGUA EN EL  CORREGIMIENTO  SAN ANTONIO DE PRADO - MUNICIPIO DE MEDELLÍN</a:t>
            </a:r>
            <a:endParaRPr kumimoji="0" lang="es-ES_tradnl" sz="12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914400"/>
            <a:ext cx="8458200" cy="5105400"/>
          </a:xfrm>
        </p:spPr>
        <p:txBody>
          <a:bodyPr/>
          <a:lstStyle/>
          <a:p>
            <a:r>
              <a:rPr lang="es-ES" altLang="zh-CN" sz="2400">
                <a:ea typeface="宋体" charset="-122"/>
              </a:rPr>
              <a:t>Implementación del proyecto de reconocimiento y Conservación del patrimonio ambiental, histórico, arqueológico, urbanístico y arquitectónico</a:t>
            </a:r>
          </a:p>
          <a:p>
            <a:r>
              <a:rPr lang="es-ES" altLang="zh-CN" sz="2400">
                <a:ea typeface="宋体" charset="-122"/>
              </a:rPr>
              <a:t> Implementación del proyecto de fauna doméstica callejera</a:t>
            </a:r>
          </a:p>
          <a:p>
            <a:r>
              <a:rPr lang="es-ES" altLang="zh-CN" sz="2400">
                <a:ea typeface="宋体" charset="-122"/>
              </a:rPr>
              <a:t>Continuidad y fortalecimiento del programa GIRS</a:t>
            </a:r>
          </a:p>
          <a:p>
            <a:r>
              <a:rPr lang="es-ES" altLang="zh-CN" sz="2400">
                <a:ea typeface="宋体" charset="-122"/>
              </a:rPr>
              <a:t>Implementación del proyecto de nuevos desarrollos integrales con habitabilidad, incluyendo parques lineales y otras acciones</a:t>
            </a:r>
          </a:p>
          <a:p>
            <a:r>
              <a:rPr lang="es-ES" altLang="zh-CN" sz="2400">
                <a:ea typeface="宋体" charset="-122"/>
              </a:rPr>
              <a:t> Implementación del proyecto de fortalecimiento del hábitat rural orientado al agro y la seguridad alimentaria, en el marco del distrito agrario o rural</a:t>
            </a:r>
          </a:p>
          <a:p>
            <a:pPr>
              <a:buFontTx/>
              <a:buNone/>
            </a:pPr>
            <a:endParaRPr lang="es-ES" sz="2400"/>
          </a:p>
          <a:p>
            <a:pPr>
              <a:buFontTx/>
              <a:buNone/>
            </a:pPr>
            <a:endParaRPr lang="es-ES" sz="2400"/>
          </a:p>
        </p:txBody>
      </p:sp>
      <p:grpSp>
        <p:nvGrpSpPr>
          <p:cNvPr id="3" name="5 Grupo"/>
          <p:cNvGrpSpPr/>
          <p:nvPr/>
        </p:nvGrpSpPr>
        <p:grpSpPr>
          <a:xfrm>
            <a:off x="0" y="5786454"/>
            <a:ext cx="9144000" cy="1071546"/>
            <a:chOff x="0" y="5786454"/>
            <a:chExt cx="9144000" cy="1071546"/>
          </a:xfrm>
        </p:grpSpPr>
        <p:sp>
          <p:nvSpPr>
            <p:cNvPr id="4" name="3 Cinta perforada"/>
            <p:cNvSpPr/>
            <p:nvPr/>
          </p:nvSpPr>
          <p:spPr>
            <a:xfrm>
              <a:off x="0" y="5786454"/>
              <a:ext cx="9144000" cy="1071546"/>
            </a:xfrm>
            <a:prstGeom prst="flowChartPunchedTape">
              <a:avLst/>
            </a:prstGeom>
            <a:solidFill>
              <a:srgbClr val="FFFFFF">
                <a:alpha val="0"/>
              </a:srgbClr>
            </a:solidFill>
            <a:ln w="38100">
              <a:solidFill>
                <a:schemeClr val="accent3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_tradnl" dirty="0">
                <a:solidFill>
                  <a:schemeClr val="bg1">
                    <a:lumMod val="95000"/>
                  </a:schemeClr>
                </a:solidFill>
              </a:endParaRPr>
            </a:p>
          </p:txBody>
        </p:sp>
        <p:pic>
          <p:nvPicPr>
            <p:cNvPr id="5" name="4 Imagen" descr="logo mesa ambiental (DEF).jpg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23401" y="6061189"/>
              <a:ext cx="1491079" cy="722567"/>
            </a:xfrm>
            <a:prstGeom prst="rect">
              <a:avLst/>
            </a:prstGeom>
          </p:spPr>
        </p:pic>
      </p:grpSp>
      <p:sp>
        <p:nvSpPr>
          <p:cNvPr id="6" name="1 Título"/>
          <p:cNvSpPr txBox="1">
            <a:spLocks/>
          </p:cNvSpPr>
          <p:nvPr/>
        </p:nvSpPr>
        <p:spPr>
          <a:xfrm>
            <a:off x="4143372" y="6215082"/>
            <a:ext cx="4929222" cy="4286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/>
          <a:p>
            <a:pPr lvl="0" algn="ctr">
              <a:spcBef>
                <a:spcPct val="0"/>
              </a:spcBef>
            </a:pPr>
            <a:r>
              <a:rPr lang="es-ES" sz="1200" b="1" dirty="0" smtClean="0"/>
              <a:t>ESTADO AMBIENTAL DEL SUELO Y AGUA EN EL  CORREGIMIENTO  SAN ANTONIO DE PRADO - MUNICIPIO DE MEDELLÍN</a:t>
            </a:r>
            <a:endParaRPr kumimoji="0" lang="es-ES_tradnl" sz="12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84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184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184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184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84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609600"/>
            <a:ext cx="8763000" cy="5516563"/>
          </a:xfrm>
        </p:spPr>
        <p:txBody>
          <a:bodyPr/>
          <a:lstStyle/>
          <a:p>
            <a:r>
              <a:rPr lang="es-ES" altLang="zh-CN" sz="2400">
                <a:ea typeface="宋体" charset="-122"/>
              </a:rPr>
              <a:t>Inicio de estudios para la implementación del proyecto de sistemas masivos de transporte</a:t>
            </a:r>
          </a:p>
          <a:p>
            <a:r>
              <a:rPr lang="es-ES" altLang="zh-CN" sz="2400">
                <a:ea typeface="宋体" charset="-122"/>
              </a:rPr>
              <a:t>Monitoreo y gestión del PAAL SADEP</a:t>
            </a:r>
          </a:p>
          <a:p>
            <a:r>
              <a:rPr lang="es-ES" altLang="zh-CN" sz="2400">
                <a:ea typeface="宋体" charset="-122"/>
              </a:rPr>
              <a:t>Implementación a los proyectos de producción mas limpia y  de promoción y Acompañamiento de actividades productivas ambientalmente sanas</a:t>
            </a:r>
          </a:p>
          <a:p>
            <a:r>
              <a:rPr lang="es-ES" altLang="zh-CN" sz="2400">
                <a:ea typeface="宋体" charset="-122"/>
              </a:rPr>
              <a:t> Implementación del proyecto de valoración de los bienes y servicios ambientales de San Antonio de Prado</a:t>
            </a:r>
          </a:p>
          <a:p>
            <a:r>
              <a:rPr lang="es-ES" altLang="zh-CN" sz="2400">
                <a:ea typeface="宋体" charset="-122"/>
              </a:rPr>
              <a:t>Seguimiento y evaluación de la calidad del aire del corregimiento, y establecimiento de estaciones meteorológicas</a:t>
            </a:r>
          </a:p>
          <a:p>
            <a:endParaRPr lang="es-ES" altLang="zh-CN" sz="2400">
              <a:ea typeface="宋体" charset="-122"/>
            </a:endParaRPr>
          </a:p>
          <a:p>
            <a:endParaRPr lang="es-ES" sz="2400"/>
          </a:p>
        </p:txBody>
      </p:sp>
      <p:grpSp>
        <p:nvGrpSpPr>
          <p:cNvPr id="3" name="5 Grupo"/>
          <p:cNvGrpSpPr/>
          <p:nvPr/>
        </p:nvGrpSpPr>
        <p:grpSpPr>
          <a:xfrm>
            <a:off x="0" y="5786454"/>
            <a:ext cx="9144000" cy="1071546"/>
            <a:chOff x="0" y="5786454"/>
            <a:chExt cx="9144000" cy="1071546"/>
          </a:xfrm>
        </p:grpSpPr>
        <p:sp>
          <p:nvSpPr>
            <p:cNvPr id="4" name="3 Cinta perforada"/>
            <p:cNvSpPr/>
            <p:nvPr/>
          </p:nvSpPr>
          <p:spPr>
            <a:xfrm>
              <a:off x="0" y="5786454"/>
              <a:ext cx="9144000" cy="1071546"/>
            </a:xfrm>
            <a:prstGeom prst="flowChartPunchedTape">
              <a:avLst/>
            </a:prstGeom>
            <a:solidFill>
              <a:srgbClr val="FFFFFF">
                <a:alpha val="0"/>
              </a:srgbClr>
            </a:solidFill>
            <a:ln w="38100">
              <a:solidFill>
                <a:schemeClr val="accent3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_tradnl" dirty="0">
                <a:solidFill>
                  <a:schemeClr val="bg1">
                    <a:lumMod val="95000"/>
                  </a:schemeClr>
                </a:solidFill>
              </a:endParaRPr>
            </a:p>
          </p:txBody>
        </p:sp>
        <p:pic>
          <p:nvPicPr>
            <p:cNvPr id="5" name="4 Imagen" descr="logo mesa ambiental (DEF).jpg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23401" y="6061189"/>
              <a:ext cx="1491079" cy="722567"/>
            </a:xfrm>
            <a:prstGeom prst="rect">
              <a:avLst/>
            </a:prstGeom>
          </p:spPr>
        </p:pic>
      </p:grpSp>
      <p:sp>
        <p:nvSpPr>
          <p:cNvPr id="6" name="1 Título"/>
          <p:cNvSpPr txBox="1">
            <a:spLocks/>
          </p:cNvSpPr>
          <p:nvPr/>
        </p:nvSpPr>
        <p:spPr>
          <a:xfrm>
            <a:off x="4143372" y="6215082"/>
            <a:ext cx="4929222" cy="4286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/>
          <a:p>
            <a:pPr lvl="0" algn="ctr">
              <a:spcBef>
                <a:spcPct val="0"/>
              </a:spcBef>
            </a:pPr>
            <a:r>
              <a:rPr lang="es-ES" sz="1200" b="1" dirty="0" smtClean="0"/>
              <a:t>ESTADO AMBIENTAL DEL SUELO Y AGUA EN EL  CORREGIMIENTO  SAN ANTONIO DE PRADO - MUNICIPIO DE MEDELLÍN</a:t>
            </a:r>
            <a:endParaRPr kumimoji="0" lang="es-ES_tradnl" sz="12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94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194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194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194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94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4" name="Picture 4" descr="logo mesa ambiental (DEF)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15200" y="5970588"/>
            <a:ext cx="1828800" cy="887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6" name="Picture 6" descr="2007_1202(047)"/>
          <p:cNvPicPr>
            <a:picLocks noChangeAspect="1" noChangeArrowheads="1"/>
          </p:cNvPicPr>
          <p:nvPr/>
        </p:nvPicPr>
        <p:blipFill>
          <a:blip r:embed="rId3">
            <a:lum bright="-6000"/>
          </a:blip>
          <a:srcRect/>
          <a:stretch>
            <a:fillRect/>
          </a:stretch>
        </p:blipFill>
        <p:spPr bwMode="auto">
          <a:xfrm>
            <a:off x="0" y="0"/>
            <a:ext cx="2901950" cy="3857625"/>
          </a:xfrm>
          <a:prstGeom prst="rect">
            <a:avLst/>
          </a:prstGeom>
          <a:noFill/>
        </p:spPr>
      </p:pic>
      <p:pic>
        <p:nvPicPr>
          <p:cNvPr id="15369" name="Picture 9" descr="2007_1130(001)"/>
          <p:cNvPicPr>
            <a:picLocks noChangeAspect="1" noChangeArrowheads="1"/>
          </p:cNvPicPr>
          <p:nvPr/>
        </p:nvPicPr>
        <p:blipFill>
          <a:blip r:embed="rId4">
            <a:lum bright="-6000"/>
          </a:blip>
          <a:srcRect/>
          <a:stretch>
            <a:fillRect/>
          </a:stretch>
        </p:blipFill>
        <p:spPr bwMode="auto">
          <a:xfrm>
            <a:off x="6242050" y="0"/>
            <a:ext cx="2901950" cy="3857625"/>
          </a:xfrm>
          <a:prstGeom prst="rect">
            <a:avLst/>
          </a:prstGeom>
          <a:noFill/>
        </p:spPr>
      </p:pic>
      <p:pic>
        <p:nvPicPr>
          <p:cNvPr id="15371" name="Picture 11" descr="2008_0104(018)"/>
          <p:cNvPicPr>
            <a:picLocks noChangeAspect="1" noChangeArrowheads="1"/>
          </p:cNvPicPr>
          <p:nvPr/>
        </p:nvPicPr>
        <p:blipFill>
          <a:blip r:embed="rId5">
            <a:lum bright="-12000"/>
          </a:blip>
          <a:srcRect/>
          <a:stretch>
            <a:fillRect/>
          </a:stretch>
        </p:blipFill>
        <p:spPr bwMode="auto">
          <a:xfrm>
            <a:off x="5029200" y="3771900"/>
            <a:ext cx="4114800" cy="3086100"/>
          </a:xfrm>
          <a:prstGeom prst="rect">
            <a:avLst/>
          </a:prstGeom>
          <a:noFill/>
        </p:spPr>
      </p:pic>
      <p:pic>
        <p:nvPicPr>
          <p:cNvPr id="15370" name="Picture 10" descr="2008_0104(021)"/>
          <p:cNvPicPr>
            <a:picLocks noChangeAspect="1" noChangeArrowheads="1"/>
          </p:cNvPicPr>
          <p:nvPr/>
        </p:nvPicPr>
        <p:blipFill>
          <a:blip r:embed="rId6">
            <a:lum bright="-12000"/>
          </a:blip>
          <a:srcRect/>
          <a:stretch>
            <a:fillRect/>
          </a:stretch>
        </p:blipFill>
        <p:spPr bwMode="auto">
          <a:xfrm>
            <a:off x="0" y="3829050"/>
            <a:ext cx="4038600" cy="3028950"/>
          </a:xfrm>
          <a:prstGeom prst="rect">
            <a:avLst/>
          </a:prstGeom>
          <a:noFill/>
        </p:spPr>
      </p:pic>
      <p:sp>
        <p:nvSpPr>
          <p:cNvPr id="15373" name="Rectangle 13"/>
          <p:cNvSpPr>
            <a:spLocks noChangeArrowheads="1"/>
          </p:cNvSpPr>
          <p:nvPr/>
        </p:nvSpPr>
        <p:spPr bwMode="auto">
          <a:xfrm>
            <a:off x="2786050" y="142852"/>
            <a:ext cx="3581400" cy="1757354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</p:spPr>
        <p:txBody>
          <a:bodyPr/>
          <a:lstStyle/>
          <a:p>
            <a:pPr algn="ctr"/>
            <a:endParaRPr lang="es-ES" altLang="zh-CN" sz="2000" b="1" dirty="0">
              <a:ea typeface="宋体" charset="-122"/>
            </a:endParaRPr>
          </a:p>
          <a:p>
            <a:pPr algn="ctr"/>
            <a:r>
              <a:rPr lang="es-ES" altLang="zh-CN" sz="2800" b="1" dirty="0">
                <a:effectLst>
                  <a:outerShdw blurRad="38100" dist="38100" dir="2700000" algn="tl">
                    <a:srgbClr val="C0C0C0"/>
                  </a:outerShdw>
                </a:effectLst>
                <a:ea typeface="宋体" charset="-122"/>
              </a:rPr>
              <a:t>GRACIAS </a:t>
            </a:r>
          </a:p>
          <a:p>
            <a:pPr algn="ctr"/>
            <a:r>
              <a:rPr lang="es-ES" altLang="zh-CN" sz="2800" b="1" dirty="0">
                <a:effectLst>
                  <a:outerShdw blurRad="38100" dist="38100" dir="2700000" algn="tl">
                    <a:srgbClr val="C0C0C0"/>
                  </a:outerShdw>
                </a:effectLst>
                <a:ea typeface="宋体" charset="-122"/>
              </a:rPr>
              <a:t>POR SU ATENCIÓN </a:t>
            </a:r>
          </a:p>
          <a:p>
            <a:pPr algn="ctr"/>
            <a:r>
              <a:rPr lang="es-ES" altLang="zh-CN" sz="2800" b="1" dirty="0">
                <a:effectLst>
                  <a:outerShdw blurRad="38100" dist="38100" dir="2700000" algn="tl">
                    <a:srgbClr val="C0C0C0"/>
                  </a:outerShdw>
                </a:effectLst>
                <a:ea typeface="宋体" charset="-122"/>
              </a:rPr>
              <a:t>Y SUS APORTES</a:t>
            </a:r>
            <a:endParaRPr lang="es-ES" sz="2800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grpSp>
        <p:nvGrpSpPr>
          <p:cNvPr id="9" name="5 Grupo"/>
          <p:cNvGrpSpPr/>
          <p:nvPr/>
        </p:nvGrpSpPr>
        <p:grpSpPr>
          <a:xfrm>
            <a:off x="0" y="2357430"/>
            <a:ext cx="9144000" cy="4500570"/>
            <a:chOff x="0" y="2357430"/>
            <a:chExt cx="9144000" cy="4500570"/>
          </a:xfrm>
        </p:grpSpPr>
        <p:sp>
          <p:nvSpPr>
            <p:cNvPr id="10" name="9 Cinta perforada"/>
            <p:cNvSpPr/>
            <p:nvPr/>
          </p:nvSpPr>
          <p:spPr>
            <a:xfrm>
              <a:off x="0" y="5786454"/>
              <a:ext cx="9144000" cy="1071546"/>
            </a:xfrm>
            <a:prstGeom prst="flowChartPunchedTape">
              <a:avLst/>
            </a:prstGeom>
            <a:solidFill>
              <a:srgbClr val="FFFFFF">
                <a:alpha val="0"/>
              </a:srgbClr>
            </a:solidFill>
            <a:ln w="38100">
              <a:solidFill>
                <a:schemeClr val="accent3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_tradnl" dirty="0">
                <a:solidFill>
                  <a:schemeClr val="bg1">
                    <a:lumMod val="95000"/>
                  </a:schemeClr>
                </a:solidFill>
              </a:endParaRPr>
            </a:p>
          </p:txBody>
        </p:sp>
        <p:pic>
          <p:nvPicPr>
            <p:cNvPr id="11" name="10 Imagen" descr="logo mesa ambiental (DEF).jpg"/>
            <p:cNvPicPr>
              <a:picLocks noChangeAspect="1"/>
            </p:cNvPicPr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3058175" y="2357430"/>
              <a:ext cx="3103596" cy="1503983"/>
            </a:xfrm>
            <a:prstGeom prst="rect">
              <a:avLst/>
            </a:prstGeom>
          </p:spPr>
        </p:pic>
      </p:grpSp>
      <p:sp>
        <p:nvSpPr>
          <p:cNvPr id="12" name="1 Título"/>
          <p:cNvSpPr txBox="1">
            <a:spLocks/>
          </p:cNvSpPr>
          <p:nvPr/>
        </p:nvSpPr>
        <p:spPr>
          <a:xfrm>
            <a:off x="1071538" y="6215082"/>
            <a:ext cx="7000924" cy="42862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ctr">
              <a:spcBef>
                <a:spcPct val="0"/>
              </a:spcBef>
            </a:pPr>
            <a:r>
              <a:rPr lang="es-ES" b="1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ESTADO AMBIENTAL DEL SUELO Y AGUA EN EL  CORREGIMIENTO  SAN ANTONIO DE PRADO - MUNICIPIO DE MEDELLÍN  -  2010</a:t>
            </a:r>
            <a:endParaRPr kumimoji="0" lang="es-ES_tradnl" b="1" i="0" u="none" strike="noStrike" kern="1200" cap="none" spc="0" normalizeH="0" baseline="0" noProof="0" dirty="0">
              <a:ln>
                <a:noFill/>
              </a:ln>
              <a:solidFill>
                <a:schemeClr val="accent3">
                  <a:lumMod val="60000"/>
                  <a:lumOff val="40000"/>
                </a:schemeClr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85" decel="100000"/>
                                        <p:tgtEl>
                                          <p:spTgt spid="1537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385" decel="100000"/>
                                        <p:tgtEl>
                                          <p:spTgt spid="15373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15373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385" fill="hold"/>
                                        <p:tgtEl>
                                          <p:spTgt spid="153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153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385" fill="hold"/>
                                        <p:tgtEl>
                                          <p:spTgt spid="153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153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7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0" y="0"/>
            <a:ext cx="8858312" cy="500065"/>
          </a:xfrm>
        </p:spPr>
        <p:txBody>
          <a:bodyPr>
            <a:normAutofit/>
          </a:bodyPr>
          <a:lstStyle/>
          <a:p>
            <a:r>
              <a:rPr lang="es-ES" sz="2400" b="1" dirty="0" smtClean="0"/>
              <a:t>ESTADO AMBIENTAL DEL AGUA EN LAS PRINCIPALES QUEBRADAS</a:t>
            </a:r>
            <a:endParaRPr lang="es-ES_tradnl" sz="2400" b="1" dirty="0"/>
          </a:p>
        </p:txBody>
      </p:sp>
      <p:grpSp>
        <p:nvGrpSpPr>
          <p:cNvPr id="11" name="10 Grupo"/>
          <p:cNvGrpSpPr/>
          <p:nvPr/>
        </p:nvGrpSpPr>
        <p:grpSpPr>
          <a:xfrm>
            <a:off x="0" y="5786454"/>
            <a:ext cx="9144000" cy="1071546"/>
            <a:chOff x="0" y="5786454"/>
            <a:chExt cx="9144000" cy="1071546"/>
          </a:xfrm>
        </p:grpSpPr>
        <p:sp>
          <p:nvSpPr>
            <p:cNvPr id="7" name="6 Cinta perforada"/>
            <p:cNvSpPr/>
            <p:nvPr/>
          </p:nvSpPr>
          <p:spPr>
            <a:xfrm>
              <a:off x="0" y="5786454"/>
              <a:ext cx="9144000" cy="1071546"/>
            </a:xfrm>
            <a:prstGeom prst="flowChartPunchedTape">
              <a:avLst/>
            </a:prstGeom>
            <a:solidFill>
              <a:srgbClr val="FFFFFF">
                <a:alpha val="0"/>
              </a:srgbClr>
            </a:solidFill>
            <a:ln w="38100">
              <a:solidFill>
                <a:schemeClr val="accent3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_tradnl"/>
            </a:p>
          </p:txBody>
        </p:sp>
        <p:pic>
          <p:nvPicPr>
            <p:cNvPr id="5" name="4 Imagen" descr="logo mesa ambiental (DEF).jpg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23401" y="6061189"/>
              <a:ext cx="1491079" cy="722567"/>
            </a:xfrm>
            <a:prstGeom prst="rect">
              <a:avLst/>
            </a:prstGeom>
          </p:spPr>
        </p:pic>
      </p:grpSp>
      <p:pic>
        <p:nvPicPr>
          <p:cNvPr id="9" name="8 Imagen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642918"/>
            <a:ext cx="5072066" cy="3429024"/>
          </a:xfrm>
          <a:prstGeom prst="rect">
            <a:avLst/>
          </a:prstGeom>
          <a:noFill/>
        </p:spPr>
      </p:pic>
      <p:pic>
        <p:nvPicPr>
          <p:cNvPr id="10" name="9 Imagen" descr="C:\Documents and Settings\Administrator\My Documents\MONITOREO AGUA 2009\INFORME FINAL en proceso\MAPAS\MAPAS MONITOREO 2009\ICA.jpg"/>
          <p:cNvPicPr/>
          <p:nvPr/>
        </p:nvPicPr>
        <p:blipFill>
          <a:blip r:embed="rId4" cstate="print"/>
          <a:srcRect l="1372" r="1584"/>
          <a:stretch>
            <a:fillRect/>
          </a:stretch>
        </p:blipFill>
        <p:spPr bwMode="auto">
          <a:xfrm>
            <a:off x="4643438" y="1928802"/>
            <a:ext cx="4500562" cy="38359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1 Título"/>
          <p:cNvSpPr txBox="1">
            <a:spLocks/>
          </p:cNvSpPr>
          <p:nvPr/>
        </p:nvSpPr>
        <p:spPr>
          <a:xfrm>
            <a:off x="4143372" y="6215082"/>
            <a:ext cx="4929222" cy="4286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/>
          <a:p>
            <a:pPr lvl="0" algn="ctr">
              <a:spcBef>
                <a:spcPct val="0"/>
              </a:spcBef>
            </a:pPr>
            <a:r>
              <a:rPr lang="es-ES" sz="1200" b="1" dirty="0" smtClean="0"/>
              <a:t>ESTADO AMBIENTAL DEL SUELO Y AGUA EN EL  CORREGIMIENTO  SAN ANTONIO DE PRADO - MUNICIPIO DE MEDELLÍN</a:t>
            </a:r>
            <a:endParaRPr kumimoji="0" lang="es-ES_tradnl" sz="12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4 Imagen"/>
          <p:cNvPicPr/>
          <p:nvPr/>
        </p:nvPicPr>
        <p:blipFill>
          <a:blip r:embed="rId2">
            <a:lum bright="-3000" contrast="-2000"/>
          </a:blip>
          <a:srcRect/>
          <a:stretch>
            <a:fillRect/>
          </a:stretch>
        </p:blipFill>
        <p:spPr bwMode="auto">
          <a:xfrm>
            <a:off x="1714480" y="1071546"/>
            <a:ext cx="6143668" cy="4407950"/>
          </a:xfrm>
          <a:prstGeom prst="rect">
            <a:avLst/>
          </a:prstGeom>
          <a:noFill/>
        </p:spPr>
      </p:pic>
      <p:grpSp>
        <p:nvGrpSpPr>
          <p:cNvPr id="6" name="5 Grupo"/>
          <p:cNvGrpSpPr/>
          <p:nvPr/>
        </p:nvGrpSpPr>
        <p:grpSpPr>
          <a:xfrm>
            <a:off x="0" y="5786454"/>
            <a:ext cx="9144000" cy="1071546"/>
            <a:chOff x="0" y="5786454"/>
            <a:chExt cx="9144000" cy="1071546"/>
          </a:xfrm>
        </p:grpSpPr>
        <p:sp>
          <p:nvSpPr>
            <p:cNvPr id="7" name="6 Cinta perforada"/>
            <p:cNvSpPr/>
            <p:nvPr/>
          </p:nvSpPr>
          <p:spPr>
            <a:xfrm>
              <a:off x="0" y="5786454"/>
              <a:ext cx="9144000" cy="1071546"/>
            </a:xfrm>
            <a:prstGeom prst="flowChartPunchedTape">
              <a:avLst/>
            </a:prstGeom>
            <a:solidFill>
              <a:srgbClr val="FFFFFF">
                <a:alpha val="0"/>
              </a:srgbClr>
            </a:solidFill>
            <a:ln w="38100">
              <a:solidFill>
                <a:schemeClr val="accent3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_tradnl"/>
            </a:p>
          </p:txBody>
        </p:sp>
        <p:pic>
          <p:nvPicPr>
            <p:cNvPr id="8" name="7 Imagen" descr="logo mesa ambiental (DEF).jp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23401" y="6061189"/>
              <a:ext cx="1491079" cy="722567"/>
            </a:xfrm>
            <a:prstGeom prst="rect">
              <a:avLst/>
            </a:prstGeom>
          </p:spPr>
        </p:pic>
      </p:grpSp>
      <p:sp>
        <p:nvSpPr>
          <p:cNvPr id="10" name="1 Título"/>
          <p:cNvSpPr>
            <a:spLocks noGrp="1"/>
          </p:cNvSpPr>
          <p:nvPr>
            <p:ph type="ctrTitle"/>
          </p:nvPr>
        </p:nvSpPr>
        <p:spPr>
          <a:xfrm>
            <a:off x="0" y="0"/>
            <a:ext cx="8858312" cy="500065"/>
          </a:xfrm>
        </p:spPr>
        <p:txBody>
          <a:bodyPr>
            <a:normAutofit fontScale="90000"/>
          </a:bodyPr>
          <a:lstStyle/>
          <a:p>
            <a:r>
              <a:rPr lang="es-ES" sz="2400" b="1" dirty="0" smtClean="0"/>
              <a:t>ESTADO AMBIENTAL DE LOS RETIROS EN LAS PRINCIPALES QUEBRADAS</a:t>
            </a:r>
            <a:endParaRPr lang="es-ES_tradnl" sz="2400" b="1" dirty="0"/>
          </a:p>
        </p:txBody>
      </p:sp>
      <p:sp>
        <p:nvSpPr>
          <p:cNvPr id="11" name="1 Título"/>
          <p:cNvSpPr txBox="1">
            <a:spLocks/>
          </p:cNvSpPr>
          <p:nvPr/>
        </p:nvSpPr>
        <p:spPr>
          <a:xfrm>
            <a:off x="4143372" y="6215082"/>
            <a:ext cx="4929222" cy="4286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/>
          <a:p>
            <a:pPr lvl="0" algn="ctr">
              <a:spcBef>
                <a:spcPct val="0"/>
              </a:spcBef>
            </a:pPr>
            <a:r>
              <a:rPr lang="es-ES" sz="1200" b="1" dirty="0" smtClean="0"/>
              <a:t>ESTADO AMBIENTAL DEL SUELO Y AGUA EN EL  CORREGIMIENTO  SAN ANTONIO DE PRADO - MUNICIPIO DE MEDELLÍN</a:t>
            </a:r>
            <a:endParaRPr kumimoji="0" lang="es-ES_tradnl" sz="12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Cinta perforada"/>
          <p:cNvSpPr/>
          <p:nvPr/>
        </p:nvSpPr>
        <p:spPr>
          <a:xfrm>
            <a:off x="0" y="5786454"/>
            <a:ext cx="9144000" cy="1071546"/>
          </a:xfrm>
          <a:prstGeom prst="flowChartPunchedTape">
            <a:avLst/>
          </a:prstGeom>
          <a:solidFill>
            <a:srgbClr val="FFFFFF">
              <a:alpha val="0"/>
            </a:srgbClr>
          </a:solidFill>
          <a:ln w="38100"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357158" y="142853"/>
            <a:ext cx="8501122" cy="571504"/>
          </a:xfrm>
        </p:spPr>
        <p:txBody>
          <a:bodyPr>
            <a:normAutofit fontScale="90000"/>
          </a:bodyPr>
          <a:lstStyle/>
          <a:p>
            <a:r>
              <a:rPr lang="es-ES" sz="3600" b="1" dirty="0" smtClean="0"/>
              <a:t>ESTADO AMBIENTAL DEL SUELO</a:t>
            </a:r>
            <a:endParaRPr lang="es-ES_tradnl" sz="3600" b="1" dirty="0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42844" y="714356"/>
            <a:ext cx="8858312" cy="5143536"/>
          </a:xfrm>
        </p:spPr>
        <p:txBody>
          <a:bodyPr>
            <a:normAutofit/>
          </a:bodyPr>
          <a:lstStyle/>
          <a:p>
            <a:pPr algn="just"/>
            <a:r>
              <a:rPr lang="es-ES" sz="2000" b="1" dirty="0" smtClean="0">
                <a:solidFill>
                  <a:schemeClr val="tx1"/>
                </a:solidFill>
              </a:rPr>
              <a:t>ESTUDIOS LOCALES QUE ABORDAN EL TEMA:</a:t>
            </a:r>
          </a:p>
          <a:p>
            <a:pPr marL="342900" indent="-342900" algn="just">
              <a:buAutoNum type="arabicPeriod"/>
            </a:pPr>
            <a:r>
              <a:rPr lang="es-ES" sz="1600" b="1" dirty="0" smtClean="0">
                <a:solidFill>
                  <a:schemeClr val="tx1"/>
                </a:solidFill>
              </a:rPr>
              <a:t>Agenda Ambiental Local – 2007 </a:t>
            </a:r>
            <a:r>
              <a:rPr lang="es-ES" sz="1600" b="1" dirty="0" smtClean="0">
                <a:solidFill>
                  <a:srgbClr val="00B050"/>
                </a:solidFill>
              </a:rPr>
              <a:t>(desarrollo de la agenda ambiental) - PPP</a:t>
            </a:r>
          </a:p>
          <a:p>
            <a:pPr marL="342900" indent="-342900" algn="just">
              <a:buAutoNum type="arabicPeriod"/>
            </a:pPr>
            <a:r>
              <a:rPr lang="es-ES" sz="1600" b="1" dirty="0" smtClean="0">
                <a:solidFill>
                  <a:schemeClr val="tx1"/>
                </a:solidFill>
              </a:rPr>
              <a:t>Monitoreo de los recursos agua, suelo-bosques – 2008 </a:t>
            </a:r>
            <a:r>
              <a:rPr lang="es-ES" sz="1600" b="1" dirty="0" smtClean="0">
                <a:solidFill>
                  <a:srgbClr val="00B050"/>
                </a:solidFill>
              </a:rPr>
              <a:t>(desarrollo de la agenda ambiental) - PPP</a:t>
            </a:r>
            <a:endParaRPr lang="es-ES" sz="1600" b="1" dirty="0" smtClean="0">
              <a:solidFill>
                <a:schemeClr val="tx1"/>
              </a:solidFill>
            </a:endParaRPr>
          </a:p>
          <a:p>
            <a:pPr marL="342900" indent="-342900" algn="just">
              <a:buAutoNum type="arabicPeriod"/>
            </a:pPr>
            <a:r>
              <a:rPr lang="es-ES" sz="1600" b="1" dirty="0" smtClean="0">
                <a:solidFill>
                  <a:schemeClr val="tx1"/>
                </a:solidFill>
              </a:rPr>
              <a:t>Monitoreo de Movimientos en Masa en </a:t>
            </a:r>
            <a:r>
              <a:rPr lang="es-ES" sz="1600" b="1" dirty="0" err="1" smtClean="0">
                <a:solidFill>
                  <a:schemeClr val="tx1"/>
                </a:solidFill>
              </a:rPr>
              <a:t>SADEP</a:t>
            </a:r>
            <a:r>
              <a:rPr lang="es-ES" sz="1600" b="1" dirty="0" smtClean="0">
                <a:solidFill>
                  <a:schemeClr val="tx1"/>
                </a:solidFill>
              </a:rPr>
              <a:t>– 2009 </a:t>
            </a:r>
            <a:r>
              <a:rPr lang="es-ES" sz="1600" b="1" dirty="0" smtClean="0">
                <a:solidFill>
                  <a:srgbClr val="00B050"/>
                </a:solidFill>
              </a:rPr>
              <a:t>(desarrollo de la agenda ambiental) – Pro Romeral</a:t>
            </a:r>
          </a:p>
          <a:p>
            <a:pPr marL="342900" indent="-342900" algn="just">
              <a:buFont typeface="Arial" pitchFamily="34" charset="0"/>
              <a:buAutoNum type="arabicPeriod"/>
            </a:pPr>
            <a:r>
              <a:rPr lang="es-ES" sz="1600" b="1" dirty="0" smtClean="0">
                <a:solidFill>
                  <a:schemeClr val="tx1"/>
                </a:solidFill>
              </a:rPr>
              <a:t>Monitoreo de Movimientos en Masa en </a:t>
            </a:r>
            <a:r>
              <a:rPr lang="es-ES" sz="1600" b="1" dirty="0" err="1" smtClean="0">
                <a:solidFill>
                  <a:schemeClr val="tx1"/>
                </a:solidFill>
              </a:rPr>
              <a:t>SADEP</a:t>
            </a:r>
            <a:r>
              <a:rPr lang="es-ES" sz="1600" b="1" dirty="0" smtClean="0">
                <a:solidFill>
                  <a:schemeClr val="tx1"/>
                </a:solidFill>
              </a:rPr>
              <a:t>– 2010 </a:t>
            </a:r>
            <a:r>
              <a:rPr lang="es-ES" sz="1600" b="1" dirty="0" smtClean="0">
                <a:solidFill>
                  <a:srgbClr val="00B050"/>
                </a:solidFill>
              </a:rPr>
              <a:t>(desarrollo de la agenda ambiental) – Mesa Ambiental-Pro Romeral</a:t>
            </a:r>
          </a:p>
          <a:p>
            <a:pPr marL="342900" indent="-342900" algn="just">
              <a:buAutoNum type="arabicPeriod"/>
            </a:pPr>
            <a:endParaRPr lang="es-ES" sz="1600" b="1" dirty="0" smtClean="0">
              <a:solidFill>
                <a:schemeClr val="tx1"/>
              </a:solidFill>
            </a:endParaRPr>
          </a:p>
          <a:p>
            <a:pPr marL="342900" indent="-342900" algn="just"/>
            <a:r>
              <a:rPr lang="es-ES" sz="2000" b="1" dirty="0" smtClean="0">
                <a:solidFill>
                  <a:schemeClr val="tx1"/>
                </a:solidFill>
              </a:rPr>
              <a:t>PRINCIPALES PROBLEMÁTICAS ENCONTRADAS</a:t>
            </a:r>
          </a:p>
          <a:p>
            <a:pPr marL="342900" indent="-342900" algn="just">
              <a:buAutoNum type="arabicPeriod"/>
            </a:pPr>
            <a:r>
              <a:rPr lang="es-ES" sz="1600" b="1" dirty="0" smtClean="0">
                <a:solidFill>
                  <a:schemeClr val="tx1"/>
                </a:solidFill>
              </a:rPr>
              <a:t>Deterioro creciente en la calidad ambiental del suelo, especialmente en zonas con usos pecuario con riego de excretas y </a:t>
            </a:r>
            <a:r>
              <a:rPr lang="es-ES" sz="1600" b="1" dirty="0" err="1" smtClean="0">
                <a:solidFill>
                  <a:schemeClr val="tx1"/>
                </a:solidFill>
              </a:rPr>
              <a:t>librepastoreo</a:t>
            </a:r>
            <a:endParaRPr lang="es-ES" sz="1600" b="1" dirty="0" smtClean="0">
              <a:solidFill>
                <a:schemeClr val="tx1"/>
              </a:solidFill>
            </a:endParaRPr>
          </a:p>
          <a:p>
            <a:pPr marL="342900" indent="-342900" algn="just">
              <a:buAutoNum type="arabicPeriod"/>
            </a:pPr>
            <a:r>
              <a:rPr lang="es-ES" sz="1600" b="1" dirty="0" smtClean="0">
                <a:solidFill>
                  <a:schemeClr val="tx1"/>
                </a:solidFill>
              </a:rPr>
              <a:t>Presencia de variados tipos de erosión que terminan muchas veces en movimientos en masa</a:t>
            </a:r>
          </a:p>
          <a:p>
            <a:pPr marL="342900" indent="-342900" algn="just">
              <a:buAutoNum type="arabicPeriod"/>
            </a:pPr>
            <a:r>
              <a:rPr lang="es-ES" sz="1600" b="1" dirty="0" smtClean="0">
                <a:solidFill>
                  <a:schemeClr val="tx1"/>
                </a:solidFill>
              </a:rPr>
              <a:t>Conflictos de uso frecuentes, asociados a presencia de sistemas de manejo agrotecnológicos que aceleran los fenómenos de erosión</a:t>
            </a:r>
          </a:p>
          <a:p>
            <a:pPr marL="342900" indent="-342900" algn="just">
              <a:buAutoNum type="arabicPeriod"/>
            </a:pPr>
            <a:r>
              <a:rPr lang="es-ES" sz="1600" b="1" dirty="0" smtClean="0">
                <a:solidFill>
                  <a:schemeClr val="tx1"/>
                </a:solidFill>
              </a:rPr>
              <a:t>Pérdida paulatina de suelo rural a causa de la expansión de usos urbanos</a:t>
            </a:r>
          </a:p>
          <a:p>
            <a:pPr marL="342900" indent="-342900" algn="just">
              <a:buAutoNum type="arabicPeriod"/>
            </a:pPr>
            <a:r>
              <a:rPr lang="es-ES" sz="1600" b="1" dirty="0" smtClean="0">
                <a:solidFill>
                  <a:schemeClr val="tx1"/>
                </a:solidFill>
              </a:rPr>
              <a:t>Invasión de suelos de protección con usos agropecuarios y urbanos</a:t>
            </a:r>
          </a:p>
        </p:txBody>
      </p:sp>
      <p:pic>
        <p:nvPicPr>
          <p:cNvPr id="5" name="4 Imagen" descr="logo mesa ambiental (DEF)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23401" y="6061189"/>
            <a:ext cx="1491079" cy="722567"/>
          </a:xfrm>
          <a:prstGeom prst="rect">
            <a:avLst/>
          </a:prstGeom>
        </p:spPr>
      </p:pic>
      <p:sp>
        <p:nvSpPr>
          <p:cNvPr id="8" name="1 Título"/>
          <p:cNvSpPr txBox="1">
            <a:spLocks/>
          </p:cNvSpPr>
          <p:nvPr/>
        </p:nvSpPr>
        <p:spPr>
          <a:xfrm>
            <a:off x="4143372" y="6215082"/>
            <a:ext cx="4929222" cy="4286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/>
          <a:p>
            <a:pPr lvl="0" algn="ctr">
              <a:spcBef>
                <a:spcPct val="0"/>
              </a:spcBef>
            </a:pPr>
            <a:r>
              <a:rPr lang="es-ES" sz="1200" b="1" dirty="0" smtClean="0"/>
              <a:t>ESTADO AMBIENTAL DEL SUELO Y AGUA EN EL  CORREGIMIENTO  SAN ANTONIO DE PRADO - MUNICIPIO DE MEDELLÍN</a:t>
            </a:r>
            <a:endParaRPr kumimoji="0" lang="es-ES_tradnl" sz="12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5 Grupo"/>
          <p:cNvGrpSpPr/>
          <p:nvPr/>
        </p:nvGrpSpPr>
        <p:grpSpPr>
          <a:xfrm>
            <a:off x="0" y="5786454"/>
            <a:ext cx="9144000" cy="1071546"/>
            <a:chOff x="0" y="5786454"/>
            <a:chExt cx="9144000" cy="1071546"/>
          </a:xfrm>
        </p:grpSpPr>
        <p:sp>
          <p:nvSpPr>
            <p:cNvPr id="7" name="6 Cinta perforada"/>
            <p:cNvSpPr/>
            <p:nvPr/>
          </p:nvSpPr>
          <p:spPr>
            <a:xfrm>
              <a:off x="0" y="5786454"/>
              <a:ext cx="9144000" cy="1071546"/>
            </a:xfrm>
            <a:prstGeom prst="flowChartPunchedTape">
              <a:avLst/>
            </a:prstGeom>
            <a:solidFill>
              <a:srgbClr val="FFFFFF">
                <a:alpha val="0"/>
              </a:srgbClr>
            </a:solidFill>
            <a:ln w="38100">
              <a:solidFill>
                <a:schemeClr val="accent3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_tradnl"/>
            </a:p>
          </p:txBody>
        </p:sp>
        <p:pic>
          <p:nvPicPr>
            <p:cNvPr id="8" name="7 Imagen" descr="logo mesa ambiental (DEF).jpg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23401" y="6061189"/>
              <a:ext cx="1491079" cy="722567"/>
            </a:xfrm>
            <a:prstGeom prst="rect">
              <a:avLst/>
            </a:prstGeom>
          </p:spPr>
        </p:pic>
      </p:grpSp>
      <p:sp>
        <p:nvSpPr>
          <p:cNvPr id="10" name="1 Título"/>
          <p:cNvSpPr>
            <a:spLocks noGrp="1"/>
          </p:cNvSpPr>
          <p:nvPr>
            <p:ph type="ctrTitle"/>
          </p:nvPr>
        </p:nvSpPr>
        <p:spPr>
          <a:xfrm>
            <a:off x="0" y="142852"/>
            <a:ext cx="4357718" cy="1000109"/>
          </a:xfrm>
        </p:spPr>
        <p:txBody>
          <a:bodyPr>
            <a:normAutofit/>
          </a:bodyPr>
          <a:lstStyle/>
          <a:p>
            <a:r>
              <a:rPr lang="es-ES" sz="2800" b="1" dirty="0" smtClean="0"/>
              <a:t>ESTADO AMBIENTAL DEL SUELO – EROSIÓN ACTIVA</a:t>
            </a:r>
            <a:endParaRPr lang="es-ES_tradnl" sz="2800" b="1" dirty="0"/>
          </a:p>
        </p:txBody>
      </p:sp>
      <p:sp>
        <p:nvSpPr>
          <p:cNvPr id="11" name="1 Título"/>
          <p:cNvSpPr txBox="1">
            <a:spLocks/>
          </p:cNvSpPr>
          <p:nvPr/>
        </p:nvSpPr>
        <p:spPr>
          <a:xfrm>
            <a:off x="4143372" y="6215082"/>
            <a:ext cx="4929222" cy="4286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/>
          <a:p>
            <a:pPr lvl="0" algn="ctr">
              <a:spcBef>
                <a:spcPct val="0"/>
              </a:spcBef>
            </a:pPr>
            <a:r>
              <a:rPr lang="es-ES" sz="1200" b="1" dirty="0" smtClean="0"/>
              <a:t>ESTADO AMBIENTAL DEL SUELO Y AGUA EN EL  CORREGIMIENTO  SAN ANTONIO DE PRADO - MUNICIPIO DE MEDELLÍN</a:t>
            </a:r>
            <a:endParaRPr kumimoji="0" lang="es-ES_tradnl" sz="12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2050" name="Picture 2" descr="EROSI_N_ACTIVAcorregida"/>
          <p:cNvPicPr>
            <a:picLocks noChangeAspect="1" noChangeArrowheads="1"/>
          </p:cNvPicPr>
          <p:nvPr/>
        </p:nvPicPr>
        <p:blipFill>
          <a:blip r:embed="rId3" cstate="print"/>
          <a:srcRect l="3416" t="1151" r="3128" b="2374"/>
          <a:stretch>
            <a:fillRect/>
          </a:stretch>
        </p:blipFill>
        <p:spPr bwMode="auto">
          <a:xfrm>
            <a:off x="4429124" y="-19309"/>
            <a:ext cx="4714876" cy="68571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10" descr="2005_1025Imagen0097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-1" y="1071546"/>
            <a:ext cx="3333773" cy="2500330"/>
          </a:xfrm>
          <a:prstGeom prst="rect">
            <a:avLst/>
          </a:prstGeom>
          <a:noFill/>
        </p:spPr>
      </p:pic>
      <p:pic>
        <p:nvPicPr>
          <p:cNvPr id="13" name="Picture 9" descr="2006_1225Imagen0036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285853" y="3550443"/>
            <a:ext cx="3195630" cy="239672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" name="29 Imagen" descr="IMG_418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14480" y="4929198"/>
            <a:ext cx="2336223" cy="1752167"/>
          </a:xfrm>
          <a:prstGeom prst="rect">
            <a:avLst/>
          </a:prstGeom>
        </p:spPr>
      </p:pic>
      <p:grpSp>
        <p:nvGrpSpPr>
          <p:cNvPr id="2" name="5 Grupo"/>
          <p:cNvGrpSpPr/>
          <p:nvPr/>
        </p:nvGrpSpPr>
        <p:grpSpPr>
          <a:xfrm>
            <a:off x="0" y="5786454"/>
            <a:ext cx="9144000" cy="1071546"/>
            <a:chOff x="0" y="5786454"/>
            <a:chExt cx="9144000" cy="1071546"/>
          </a:xfrm>
        </p:grpSpPr>
        <p:sp>
          <p:nvSpPr>
            <p:cNvPr id="7" name="6 Cinta perforada"/>
            <p:cNvSpPr/>
            <p:nvPr/>
          </p:nvSpPr>
          <p:spPr>
            <a:xfrm>
              <a:off x="0" y="5786454"/>
              <a:ext cx="9144000" cy="1071546"/>
            </a:xfrm>
            <a:prstGeom prst="flowChartPunchedTape">
              <a:avLst/>
            </a:prstGeom>
            <a:solidFill>
              <a:srgbClr val="FFFFFF">
                <a:alpha val="0"/>
              </a:srgbClr>
            </a:solidFill>
            <a:ln w="38100">
              <a:solidFill>
                <a:schemeClr val="accent3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_tradnl"/>
            </a:p>
          </p:txBody>
        </p:sp>
        <p:pic>
          <p:nvPicPr>
            <p:cNvPr id="8" name="7 Imagen" descr="logo mesa ambiental (DEF).jp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23401" y="6061189"/>
              <a:ext cx="1491079" cy="722567"/>
            </a:xfrm>
            <a:prstGeom prst="rect">
              <a:avLst/>
            </a:prstGeom>
          </p:spPr>
        </p:pic>
      </p:grpSp>
      <p:sp>
        <p:nvSpPr>
          <p:cNvPr id="10" name="1 Título"/>
          <p:cNvSpPr>
            <a:spLocks noGrp="1"/>
          </p:cNvSpPr>
          <p:nvPr>
            <p:ph type="ctrTitle"/>
          </p:nvPr>
        </p:nvSpPr>
        <p:spPr>
          <a:xfrm>
            <a:off x="142844" y="142875"/>
            <a:ext cx="3786214" cy="1285861"/>
          </a:xfrm>
        </p:spPr>
        <p:txBody>
          <a:bodyPr>
            <a:normAutofit fontScale="90000"/>
          </a:bodyPr>
          <a:lstStyle/>
          <a:p>
            <a:r>
              <a:rPr lang="es-ES" sz="2800" b="1" dirty="0" smtClean="0"/>
              <a:t>ESTADO AMBIENTAL DEL SUELO – MOVIMIENTOS EN MASA 2010</a:t>
            </a:r>
            <a:endParaRPr lang="es-ES_tradnl" sz="2800" b="1" dirty="0"/>
          </a:p>
        </p:txBody>
      </p:sp>
      <p:sp>
        <p:nvSpPr>
          <p:cNvPr id="11" name="1 Título"/>
          <p:cNvSpPr txBox="1">
            <a:spLocks/>
          </p:cNvSpPr>
          <p:nvPr/>
        </p:nvSpPr>
        <p:spPr>
          <a:xfrm>
            <a:off x="4143372" y="6215082"/>
            <a:ext cx="4929222" cy="4286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/>
          <a:p>
            <a:pPr lvl="0" algn="ctr">
              <a:spcBef>
                <a:spcPct val="0"/>
              </a:spcBef>
            </a:pPr>
            <a:r>
              <a:rPr lang="es-ES" sz="1200" b="1" dirty="0" smtClean="0"/>
              <a:t>ESTADO AMBIENTAL DEL SUELO Y AGUA EN EL  CORREGIMIENTO  SAN ANTONIO DE PRADO - MUNICIPIO DE MEDELLÍN</a:t>
            </a:r>
            <a:endParaRPr kumimoji="0" lang="es-ES_tradnl" sz="12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12" name="11 Imagen" descr="MOVIMIENTOS EN MASA SADEP 2010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955091" y="0"/>
            <a:ext cx="5188941" cy="6715100"/>
          </a:xfrm>
          <a:prstGeom prst="rect">
            <a:avLst/>
          </a:prstGeom>
        </p:spPr>
      </p:pic>
      <p:pic>
        <p:nvPicPr>
          <p:cNvPr id="14" name="13 Imagen" descr="IMG_3949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0" y="3500438"/>
            <a:ext cx="2349488" cy="1762116"/>
          </a:xfrm>
          <a:prstGeom prst="rect">
            <a:avLst/>
          </a:prstGeom>
        </p:spPr>
      </p:pic>
      <p:pic>
        <p:nvPicPr>
          <p:cNvPr id="31" name="30 Imagen" descr="IMG_4068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917861" y="2357430"/>
            <a:ext cx="2286016" cy="1714512"/>
          </a:xfrm>
          <a:prstGeom prst="rect">
            <a:avLst/>
          </a:prstGeom>
        </p:spPr>
      </p:pic>
      <p:pic>
        <p:nvPicPr>
          <p:cNvPr id="13" name="12 Imagen" descr="IMG_3902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0" y="1285860"/>
            <a:ext cx="2349488" cy="1762116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5 Grupo"/>
          <p:cNvGrpSpPr/>
          <p:nvPr/>
        </p:nvGrpSpPr>
        <p:grpSpPr>
          <a:xfrm>
            <a:off x="0" y="5786454"/>
            <a:ext cx="9144000" cy="1071546"/>
            <a:chOff x="0" y="5786454"/>
            <a:chExt cx="9144000" cy="1071546"/>
          </a:xfrm>
        </p:grpSpPr>
        <p:sp>
          <p:nvSpPr>
            <p:cNvPr id="7" name="6 Cinta perforada"/>
            <p:cNvSpPr/>
            <p:nvPr/>
          </p:nvSpPr>
          <p:spPr>
            <a:xfrm>
              <a:off x="0" y="5786454"/>
              <a:ext cx="9144000" cy="1071546"/>
            </a:xfrm>
            <a:prstGeom prst="flowChartPunchedTape">
              <a:avLst/>
            </a:prstGeom>
            <a:solidFill>
              <a:srgbClr val="FFFFFF">
                <a:alpha val="0"/>
              </a:srgbClr>
            </a:solidFill>
            <a:ln w="38100">
              <a:solidFill>
                <a:schemeClr val="accent3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_tradnl"/>
            </a:p>
          </p:txBody>
        </p:sp>
        <p:pic>
          <p:nvPicPr>
            <p:cNvPr id="8" name="7 Imagen" descr="logo mesa ambiental (DEF).jpg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23401" y="6061189"/>
              <a:ext cx="1491079" cy="722567"/>
            </a:xfrm>
            <a:prstGeom prst="rect">
              <a:avLst/>
            </a:prstGeom>
          </p:spPr>
        </p:pic>
      </p:grpSp>
      <p:sp>
        <p:nvSpPr>
          <p:cNvPr id="10" name="1 Título"/>
          <p:cNvSpPr>
            <a:spLocks noGrp="1"/>
          </p:cNvSpPr>
          <p:nvPr>
            <p:ph type="ctrTitle"/>
          </p:nvPr>
        </p:nvSpPr>
        <p:spPr>
          <a:xfrm>
            <a:off x="71406" y="-24"/>
            <a:ext cx="8929750" cy="571481"/>
          </a:xfrm>
        </p:spPr>
        <p:txBody>
          <a:bodyPr>
            <a:normAutofit fontScale="90000"/>
          </a:bodyPr>
          <a:lstStyle/>
          <a:p>
            <a:r>
              <a:rPr lang="es-ES" sz="2800" b="1" dirty="0" smtClean="0"/>
              <a:t>ESTADO AMBIENTAL DEL SUELO – MOVIMIENTOS EN MASA 2010</a:t>
            </a:r>
            <a:endParaRPr lang="es-ES_tradnl" sz="2800" b="1" dirty="0"/>
          </a:p>
        </p:txBody>
      </p:sp>
      <p:sp>
        <p:nvSpPr>
          <p:cNvPr id="11" name="1 Título"/>
          <p:cNvSpPr txBox="1">
            <a:spLocks/>
          </p:cNvSpPr>
          <p:nvPr/>
        </p:nvSpPr>
        <p:spPr>
          <a:xfrm>
            <a:off x="4143372" y="6215082"/>
            <a:ext cx="4929222" cy="4286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/>
          <a:p>
            <a:pPr lvl="0" algn="ctr">
              <a:spcBef>
                <a:spcPct val="0"/>
              </a:spcBef>
            </a:pPr>
            <a:r>
              <a:rPr lang="es-ES" sz="1200" b="1" dirty="0" smtClean="0"/>
              <a:t>ESTADO AMBIENTAL DEL SUELO Y AGUA EN EL  CORREGIMIENTO  SAN ANTONIO DE PRADO - MUNICIPIO DE MEDELLÍN</a:t>
            </a:r>
            <a:endParaRPr kumimoji="0" lang="es-ES_tradnl" sz="12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15" name="14 Imagen" descr="IMG_4297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4214818"/>
            <a:ext cx="2240972" cy="1680729"/>
          </a:xfrm>
          <a:prstGeom prst="rect">
            <a:avLst/>
          </a:prstGeom>
        </p:spPr>
      </p:pic>
      <p:pic>
        <p:nvPicPr>
          <p:cNvPr id="16" name="15 Imagen" descr="IMG_4303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429124" y="1571612"/>
            <a:ext cx="2336223" cy="1752167"/>
          </a:xfrm>
          <a:prstGeom prst="rect">
            <a:avLst/>
          </a:prstGeom>
        </p:spPr>
      </p:pic>
      <p:pic>
        <p:nvPicPr>
          <p:cNvPr id="18" name="17 Imagen" descr="IMG_4048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357422" y="3268264"/>
            <a:ext cx="2214578" cy="1660934"/>
          </a:xfrm>
          <a:prstGeom prst="rect">
            <a:avLst/>
          </a:prstGeom>
        </p:spPr>
      </p:pic>
      <p:pic>
        <p:nvPicPr>
          <p:cNvPr id="20" name="19 Imagen" descr="IMG_4087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0" y="2285991"/>
            <a:ext cx="2214546" cy="1660909"/>
          </a:xfrm>
          <a:prstGeom prst="rect">
            <a:avLst/>
          </a:prstGeom>
        </p:spPr>
      </p:pic>
      <p:pic>
        <p:nvPicPr>
          <p:cNvPr id="21" name="20 Imagen" descr="IMG_4093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6857984" y="4000504"/>
            <a:ext cx="2286016" cy="1714512"/>
          </a:xfrm>
          <a:prstGeom prst="rect">
            <a:avLst/>
          </a:prstGeom>
        </p:spPr>
      </p:pic>
      <p:pic>
        <p:nvPicPr>
          <p:cNvPr id="22" name="21 Imagen" descr="IMG_4136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4786314" y="3500437"/>
            <a:ext cx="1939208" cy="2585611"/>
          </a:xfrm>
          <a:prstGeom prst="rect">
            <a:avLst/>
          </a:prstGeom>
        </p:spPr>
      </p:pic>
      <p:pic>
        <p:nvPicPr>
          <p:cNvPr id="24" name="23 Imagen" descr="IMG_4141.JPG"/>
          <p:cNvPicPr>
            <a:picLocks noChangeAspect="1"/>
          </p:cNvPicPr>
          <p:nvPr/>
        </p:nvPicPr>
        <p:blipFill>
          <a:blip r:embed="rId9" cstate="print">
            <a:lum contrast="-10000"/>
          </a:blip>
          <a:stretch>
            <a:fillRect/>
          </a:stretch>
        </p:blipFill>
        <p:spPr>
          <a:xfrm>
            <a:off x="6857984" y="2214554"/>
            <a:ext cx="2286017" cy="1714512"/>
          </a:xfrm>
          <a:prstGeom prst="rect">
            <a:avLst/>
          </a:prstGeom>
        </p:spPr>
      </p:pic>
      <p:pic>
        <p:nvPicPr>
          <p:cNvPr id="26" name="25 Imagen" descr="IMG_4176.JP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2357422" y="500042"/>
            <a:ext cx="2095515" cy="1571636"/>
          </a:xfrm>
          <a:prstGeom prst="rect">
            <a:avLst/>
          </a:prstGeom>
        </p:spPr>
      </p:pic>
      <p:pic>
        <p:nvPicPr>
          <p:cNvPr id="27" name="26 Imagen" descr="IMG_4182.JPG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0" y="500042"/>
            <a:ext cx="2214546" cy="1660909"/>
          </a:xfrm>
          <a:prstGeom prst="rect">
            <a:avLst/>
          </a:prstGeom>
        </p:spPr>
      </p:pic>
      <p:pic>
        <p:nvPicPr>
          <p:cNvPr id="29" name="28 Imagen" descr="IMG_4198.JPG"/>
          <p:cNvPicPr>
            <a:picLocks noChangeAspect="1"/>
          </p:cNvPicPr>
          <p:nvPr/>
        </p:nvPicPr>
        <p:blipFill>
          <a:blip r:embed="rId12" cstate="print"/>
          <a:stretch>
            <a:fillRect/>
          </a:stretch>
        </p:blipFill>
        <p:spPr>
          <a:xfrm>
            <a:off x="6857984" y="428604"/>
            <a:ext cx="2286017" cy="1714512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5 Grupo"/>
          <p:cNvGrpSpPr/>
          <p:nvPr/>
        </p:nvGrpSpPr>
        <p:grpSpPr>
          <a:xfrm>
            <a:off x="0" y="5786454"/>
            <a:ext cx="9144000" cy="1071546"/>
            <a:chOff x="0" y="5786454"/>
            <a:chExt cx="9144000" cy="1071546"/>
          </a:xfrm>
        </p:grpSpPr>
        <p:sp>
          <p:nvSpPr>
            <p:cNvPr id="7" name="6 Cinta perforada"/>
            <p:cNvSpPr/>
            <p:nvPr/>
          </p:nvSpPr>
          <p:spPr>
            <a:xfrm>
              <a:off x="0" y="5786454"/>
              <a:ext cx="9144000" cy="1071546"/>
            </a:xfrm>
            <a:prstGeom prst="flowChartPunchedTape">
              <a:avLst/>
            </a:prstGeom>
            <a:solidFill>
              <a:srgbClr val="FFFFFF">
                <a:alpha val="0"/>
              </a:srgbClr>
            </a:solidFill>
            <a:ln w="38100">
              <a:solidFill>
                <a:schemeClr val="accent3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_tradnl"/>
            </a:p>
          </p:txBody>
        </p:sp>
        <p:pic>
          <p:nvPicPr>
            <p:cNvPr id="8" name="7 Imagen" descr="logo mesa ambiental (DEF).jpg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23401" y="6061189"/>
              <a:ext cx="1491079" cy="722567"/>
            </a:xfrm>
            <a:prstGeom prst="rect">
              <a:avLst/>
            </a:prstGeom>
          </p:spPr>
        </p:pic>
      </p:grpSp>
      <p:sp>
        <p:nvSpPr>
          <p:cNvPr id="10" name="1 Título"/>
          <p:cNvSpPr>
            <a:spLocks noGrp="1"/>
          </p:cNvSpPr>
          <p:nvPr>
            <p:ph type="ctrTitle"/>
          </p:nvPr>
        </p:nvSpPr>
        <p:spPr>
          <a:xfrm>
            <a:off x="142844" y="142875"/>
            <a:ext cx="8858312" cy="571481"/>
          </a:xfrm>
        </p:spPr>
        <p:txBody>
          <a:bodyPr>
            <a:normAutofit fontScale="90000"/>
          </a:bodyPr>
          <a:lstStyle/>
          <a:p>
            <a:r>
              <a:rPr lang="es-ES" sz="2800" b="1" dirty="0" smtClean="0"/>
              <a:t>ESTADO AMBIENTAL DEL SUELO – MOVIMIENTOS EN MASA 2010</a:t>
            </a:r>
            <a:endParaRPr lang="es-ES_tradnl" sz="2800" b="1" dirty="0"/>
          </a:p>
        </p:txBody>
      </p:sp>
      <p:sp>
        <p:nvSpPr>
          <p:cNvPr id="11" name="1 Título"/>
          <p:cNvSpPr txBox="1">
            <a:spLocks/>
          </p:cNvSpPr>
          <p:nvPr/>
        </p:nvSpPr>
        <p:spPr>
          <a:xfrm>
            <a:off x="4143372" y="6215082"/>
            <a:ext cx="4929222" cy="4286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/>
          <a:p>
            <a:pPr lvl="0" algn="ctr">
              <a:spcBef>
                <a:spcPct val="0"/>
              </a:spcBef>
            </a:pPr>
            <a:r>
              <a:rPr lang="es-ES" sz="1200" b="1" dirty="0" smtClean="0"/>
              <a:t>ESTADO AMBIENTAL DEL SUELO Y AGUA EN EL  CORREGIMIENTO  SAN ANTONIO DE PRADO - MUNICIPIO DE MEDELLÍN</a:t>
            </a:r>
            <a:endParaRPr kumimoji="0" lang="es-ES_tradnl" sz="12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9" name="2 Subtítulo"/>
          <p:cNvSpPr>
            <a:spLocks noGrp="1"/>
          </p:cNvSpPr>
          <p:nvPr>
            <p:ph type="subTitle" idx="1"/>
          </p:nvPr>
        </p:nvSpPr>
        <p:spPr>
          <a:xfrm>
            <a:off x="142844" y="1071546"/>
            <a:ext cx="8858312" cy="4786346"/>
          </a:xfrm>
        </p:spPr>
        <p:txBody>
          <a:bodyPr>
            <a:normAutofit/>
          </a:bodyPr>
          <a:lstStyle/>
          <a:p>
            <a:pPr algn="just"/>
            <a:r>
              <a:rPr lang="es-ES" sz="2000" b="1" dirty="0" smtClean="0">
                <a:solidFill>
                  <a:schemeClr val="tx1"/>
                </a:solidFill>
              </a:rPr>
              <a:t>ESTADO ACTUAL (a octubre de 2010):</a:t>
            </a:r>
          </a:p>
          <a:p>
            <a:pPr algn="just"/>
            <a:endParaRPr lang="es-ES" sz="2000" b="1" dirty="0" smtClean="0">
              <a:solidFill>
                <a:schemeClr val="tx1"/>
              </a:solidFill>
            </a:endParaRPr>
          </a:p>
          <a:p>
            <a:pPr marL="342900" indent="-342900" algn="just">
              <a:buAutoNum type="arabicPeriod"/>
            </a:pPr>
            <a:r>
              <a:rPr lang="es-ES" sz="2000" b="1" dirty="0" smtClean="0">
                <a:solidFill>
                  <a:schemeClr val="tx1"/>
                </a:solidFill>
              </a:rPr>
              <a:t>Se han reactivado la mayoría de movimientos que iniciaron el proceso en 2009 o que venían de años antes.</a:t>
            </a:r>
          </a:p>
          <a:p>
            <a:pPr marL="342900" indent="-342900" algn="just">
              <a:buAutoNum type="arabicPeriod"/>
            </a:pPr>
            <a:r>
              <a:rPr lang="es-ES" sz="2000" b="1" dirty="0" smtClean="0">
                <a:solidFill>
                  <a:schemeClr val="tx1"/>
                </a:solidFill>
              </a:rPr>
              <a:t>Prácticamente en ningún caso se han implementado medidas preventivas</a:t>
            </a:r>
          </a:p>
          <a:p>
            <a:pPr marL="342900" indent="-342900" algn="just">
              <a:buAutoNum type="arabicPeriod"/>
            </a:pPr>
            <a:r>
              <a:rPr lang="es-ES" sz="2000" b="1" dirty="0" smtClean="0">
                <a:solidFill>
                  <a:schemeClr val="tx1"/>
                </a:solidFill>
              </a:rPr>
              <a:t>Varios derrumbes actuales ponen en peligro infraestructura pública y comunitaria de gran valor (vías, acueductos comunitarios, bocatomas, casas, </a:t>
            </a:r>
            <a:r>
              <a:rPr lang="es-ES" sz="2000" b="1" dirty="0" err="1" smtClean="0">
                <a:solidFill>
                  <a:schemeClr val="tx1"/>
                </a:solidFill>
              </a:rPr>
              <a:t>etc</a:t>
            </a:r>
            <a:r>
              <a:rPr lang="es-ES" sz="2000" b="1" dirty="0" smtClean="0">
                <a:solidFill>
                  <a:schemeClr val="tx1"/>
                </a:solidFill>
              </a:rPr>
              <a:t>)</a:t>
            </a:r>
          </a:p>
          <a:p>
            <a:pPr marL="342900" indent="-342900" algn="just">
              <a:buAutoNum type="arabicPeriod"/>
            </a:pPr>
            <a:r>
              <a:rPr lang="es-ES" sz="2000" b="1" dirty="0" smtClean="0">
                <a:solidFill>
                  <a:schemeClr val="tx1"/>
                </a:solidFill>
              </a:rPr>
              <a:t>Se calcula que con cerca del 20% o menos de la inversión en control, se hubiesen evitado los daños si se realizara la prevención</a:t>
            </a:r>
          </a:p>
          <a:p>
            <a:pPr marL="342900" indent="-342900" algn="just">
              <a:buAutoNum type="arabicPeriod"/>
            </a:pPr>
            <a:r>
              <a:rPr lang="es-ES" sz="2000" b="1" dirty="0" smtClean="0">
                <a:solidFill>
                  <a:schemeClr val="tx1"/>
                </a:solidFill>
              </a:rPr>
              <a:t>Hay una relación estrecha entre la presencia de fenómenos de erosión y en especial de movimientos en masa, con los usos inadecuados del suelo y los inadecuados sistemas de manejo agrotecnológicos.</a:t>
            </a:r>
          </a:p>
          <a:p>
            <a:pPr marL="342900" indent="-342900" algn="just">
              <a:buAutoNum type="arabicPeriod"/>
            </a:pPr>
            <a:endParaRPr lang="es-ES" sz="1600" b="1" dirty="0" smtClean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icin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cin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icin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364</TotalTime>
  <Words>2160</Words>
  <Application>Microsoft Office PowerPoint</Application>
  <PresentationFormat>Presentación en pantalla (4:3)</PresentationFormat>
  <Paragraphs>225</Paragraphs>
  <Slides>22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7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22</vt:i4>
      </vt:variant>
    </vt:vector>
  </HeadingPairs>
  <TitlesOfParts>
    <vt:vector size="30" baseType="lpstr">
      <vt:lpstr>宋体</vt:lpstr>
      <vt:lpstr>Arial</vt:lpstr>
      <vt:lpstr>Arial Rounded MT Bold</vt:lpstr>
      <vt:lpstr>Calibri</vt:lpstr>
      <vt:lpstr>Copperplate Gothic Bold</vt:lpstr>
      <vt:lpstr>Eras Demi ITC</vt:lpstr>
      <vt:lpstr>Times New Roman</vt:lpstr>
      <vt:lpstr>Tema de Office</vt:lpstr>
      <vt:lpstr>ESTADO AMBIENTAL DE SUELOS Y AGUA EN EL CORREGIMIENTO  SAN ANTONIO DE PRADO - MUNICIPIO DE MEDELLÍN  OBSERVATORIO AMBIENTAL SADEP</vt:lpstr>
      <vt:lpstr>ESTADO DEL AGUA Y RETIROS DE QUEBRADAS</vt:lpstr>
      <vt:lpstr>ESTADO AMBIENTAL DEL AGUA EN LAS PRINCIPALES QUEBRADAS</vt:lpstr>
      <vt:lpstr>ESTADO AMBIENTAL DE LOS RETIROS EN LAS PRINCIPALES QUEBRADAS</vt:lpstr>
      <vt:lpstr>ESTADO AMBIENTAL DEL SUELO</vt:lpstr>
      <vt:lpstr>ESTADO AMBIENTAL DEL SUELO – EROSIÓN ACTIVA</vt:lpstr>
      <vt:lpstr>ESTADO AMBIENTAL DEL SUELO – MOVIMIENTOS EN MASA 2010</vt:lpstr>
      <vt:lpstr>ESTADO AMBIENTAL DEL SUELO – MOVIMIENTOS EN MASA 2010</vt:lpstr>
      <vt:lpstr>ESTADO AMBIENTAL DEL SUELO – MOVIMIENTOS EN MASA 2010</vt:lpstr>
      <vt:lpstr>FUENTES DE RECURSOS PARA LOS PROYECTOS IMPLEMENTADOS EN SADEP, QUE FIGURAN EN LA  AGENDA AMBIENTAL CON RELACIÓN A ESTAS PROBLEMÁTICAS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ALGUNOS INDICADORES DEL ESTADO AMBIENTAL DEL CORREGIMIENTO  SAN ANTONIO DE PRADO - MUNICIPIO DE MEDELLÍN</dc:title>
  <dc:subject>OBSERVATORIO AMBIENTAL LOCAL</dc:subject>
  <dc:creator>Carlos Mario Uribe G (Mesa Ambiental SADEP)</dc:creator>
  <cp:lastModifiedBy>Admon</cp:lastModifiedBy>
  <cp:revision>64</cp:revision>
  <dcterms:modified xsi:type="dcterms:W3CDTF">2021-02-02T20:47:00Z</dcterms:modified>
</cp:coreProperties>
</file>